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6" d="100"/>
          <a:sy n="76" d="100"/>
        </p:scale>
        <p:origin x="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81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1579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India Equity Outlook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133951" y="3904893"/>
            <a:ext cx="12702659" cy="850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b="1" i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"Being fearful while others are reckless and being a little venturesome when others are fearful is an oft repeated advice to succeed in the equity markets."</a:t>
            </a:r>
            <a:endParaRPr lang="en-US" sz="2650" dirty="0"/>
          </a:p>
        </p:txBody>
      </p:sp>
      <p:sp>
        <p:nvSpPr>
          <p:cNvPr id="4" name="Text 2"/>
          <p:cNvSpPr/>
          <p:nvPr/>
        </p:nvSpPr>
        <p:spPr>
          <a:xfrm>
            <a:off x="1133951" y="5095637"/>
            <a:ext cx="127026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— CMA CA Dhiraj Sachdev</a:t>
            </a:r>
            <a:endParaRPr lang="en-US" sz="1750" dirty="0"/>
          </a:p>
        </p:txBody>
      </p:sp>
      <p:sp>
        <p:nvSpPr>
          <p:cNvPr id="5" name="Shape 3"/>
          <p:cNvSpPr/>
          <p:nvPr/>
        </p:nvSpPr>
        <p:spPr>
          <a:xfrm>
            <a:off x="793790" y="3564731"/>
            <a:ext cx="30480" cy="2148959"/>
          </a:xfrm>
          <a:prstGeom prst="rect">
            <a:avLst/>
          </a:prstGeom>
          <a:solidFill>
            <a:srgbClr val="282824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9E55C7-7BC8-F93A-46AD-75BB6F601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0564" y="7728559"/>
            <a:ext cx="2107626" cy="5010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8166" y="575667"/>
            <a:ext cx="4059079" cy="507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31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Final Outlook</a:t>
            </a:r>
            <a:endParaRPr lang="en-US" sz="3150" dirty="0"/>
          </a:p>
        </p:txBody>
      </p:sp>
      <p:sp>
        <p:nvSpPr>
          <p:cNvPr id="3" name="Shape 1"/>
          <p:cNvSpPr/>
          <p:nvPr/>
        </p:nvSpPr>
        <p:spPr>
          <a:xfrm>
            <a:off x="568166" y="1326475"/>
            <a:ext cx="4389834" cy="1455063"/>
          </a:xfrm>
          <a:prstGeom prst="roundRect">
            <a:avLst>
              <a:gd name="adj" fmla="val 1674"/>
            </a:avLst>
          </a:prstGeom>
          <a:solidFill>
            <a:srgbClr val="E8E4DD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4" name="Text 2"/>
          <p:cNvSpPr/>
          <p:nvPr/>
        </p:nvSpPr>
        <p:spPr>
          <a:xfrm>
            <a:off x="730448" y="1488758"/>
            <a:ext cx="2029539" cy="253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Structural Story Intact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730448" y="1839873"/>
            <a:ext cx="4065270" cy="7793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Demographics, domestic consumption, digital adoption, manufacturing push underpin long-term compounding potential</a:t>
            </a:r>
            <a:endParaRPr lang="en-US" sz="1250" dirty="0"/>
          </a:p>
        </p:txBody>
      </p:sp>
      <p:sp>
        <p:nvSpPr>
          <p:cNvPr id="6" name="Shape 4"/>
          <p:cNvSpPr/>
          <p:nvPr/>
        </p:nvSpPr>
        <p:spPr>
          <a:xfrm>
            <a:off x="5120283" y="1326475"/>
            <a:ext cx="4389834" cy="1455063"/>
          </a:xfrm>
          <a:prstGeom prst="roundRect">
            <a:avLst>
              <a:gd name="adj" fmla="val 1674"/>
            </a:avLst>
          </a:prstGeom>
          <a:solidFill>
            <a:srgbClr val="E8E4DD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7" name="Text 5"/>
          <p:cNvSpPr/>
          <p:nvPr/>
        </p:nvSpPr>
        <p:spPr>
          <a:xfrm>
            <a:off x="5282565" y="1488758"/>
            <a:ext cx="2301478" cy="253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Corporate Earnings Cycle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5282565" y="1839873"/>
            <a:ext cx="4065270" cy="5195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12–15% CAGR over medium term with small &amp; mid-caps offering better growth prospects selectively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9672399" y="1326475"/>
            <a:ext cx="4389834" cy="1455063"/>
          </a:xfrm>
          <a:prstGeom prst="roundRect">
            <a:avLst>
              <a:gd name="adj" fmla="val 1674"/>
            </a:avLst>
          </a:prstGeom>
          <a:solidFill>
            <a:srgbClr val="E8E4DD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0" name="Text 8"/>
          <p:cNvSpPr/>
          <p:nvPr/>
        </p:nvSpPr>
        <p:spPr>
          <a:xfrm>
            <a:off x="9834682" y="1488758"/>
            <a:ext cx="2029539" cy="253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Flows &amp; Ownership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9834682" y="1839873"/>
            <a:ext cx="4065270" cy="5195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Domestic investors increasingly offsetting global flows; India's equity culture deepening</a:t>
            </a:r>
            <a:endParaRPr lang="en-US" sz="1250" dirty="0"/>
          </a:p>
        </p:txBody>
      </p:sp>
      <p:sp>
        <p:nvSpPr>
          <p:cNvPr id="12" name="Shape 10"/>
          <p:cNvSpPr/>
          <p:nvPr/>
        </p:nvSpPr>
        <p:spPr>
          <a:xfrm>
            <a:off x="568166" y="2943820"/>
            <a:ext cx="13494068" cy="935474"/>
          </a:xfrm>
          <a:prstGeom prst="roundRect">
            <a:avLst>
              <a:gd name="adj" fmla="val 2603"/>
            </a:avLst>
          </a:prstGeom>
          <a:solidFill>
            <a:srgbClr val="E8E4DD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3" name="Text 11"/>
          <p:cNvSpPr/>
          <p:nvPr/>
        </p:nvSpPr>
        <p:spPr>
          <a:xfrm>
            <a:off x="730448" y="3106103"/>
            <a:ext cx="2029539" cy="253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Valuations</a:t>
            </a:r>
            <a:endParaRPr lang="en-US" sz="1550" dirty="0"/>
          </a:p>
        </p:txBody>
      </p:sp>
      <p:sp>
        <p:nvSpPr>
          <p:cNvPr id="14" name="Text 12"/>
          <p:cNvSpPr/>
          <p:nvPr/>
        </p:nvSpPr>
        <p:spPr>
          <a:xfrm>
            <a:off x="730448" y="3457218"/>
            <a:ext cx="13169503" cy="259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Premium to EM peers justified by RoE/earnings visibility, but dispersion within sectors is high – stock selection critical.</a:t>
            </a:r>
            <a:endParaRPr lang="en-US" sz="1250" dirty="0"/>
          </a:p>
        </p:txBody>
      </p:sp>
      <p:sp>
        <p:nvSpPr>
          <p:cNvPr id="15" name="Text 13"/>
          <p:cNvSpPr/>
          <p:nvPr/>
        </p:nvSpPr>
        <p:spPr>
          <a:xfrm>
            <a:off x="568166" y="4224218"/>
            <a:ext cx="2029539" cy="253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Near-Term Headwinds</a:t>
            </a:r>
            <a:endParaRPr lang="en-US" sz="1550" dirty="0"/>
          </a:p>
        </p:txBody>
      </p:sp>
      <p:sp>
        <p:nvSpPr>
          <p:cNvPr id="16" name="Text 14"/>
          <p:cNvSpPr/>
          <p:nvPr/>
        </p:nvSpPr>
        <p:spPr>
          <a:xfrm>
            <a:off x="568166" y="4640223"/>
            <a:ext cx="6549033" cy="259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Tariff-led volatility</a:t>
            </a:r>
            <a:endParaRPr lang="en-US" sz="1250" dirty="0"/>
          </a:p>
        </p:txBody>
      </p:sp>
      <p:sp>
        <p:nvSpPr>
          <p:cNvPr id="17" name="Text 15"/>
          <p:cNvSpPr/>
          <p:nvPr/>
        </p:nvSpPr>
        <p:spPr>
          <a:xfrm>
            <a:off x="568166" y="4956810"/>
            <a:ext cx="6549033" cy="259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Global risk-off flows/slowdown</a:t>
            </a:r>
            <a:endParaRPr lang="en-US" sz="1250" dirty="0"/>
          </a:p>
        </p:txBody>
      </p:sp>
      <p:sp>
        <p:nvSpPr>
          <p:cNvPr id="18" name="Text 16"/>
          <p:cNvSpPr/>
          <p:nvPr/>
        </p:nvSpPr>
        <p:spPr>
          <a:xfrm>
            <a:off x="568166" y="5273397"/>
            <a:ext cx="6549033" cy="259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Rich valuations in select mid/small caps</a:t>
            </a:r>
            <a:endParaRPr lang="en-US" sz="1250" dirty="0"/>
          </a:p>
        </p:txBody>
      </p:sp>
      <p:sp>
        <p:nvSpPr>
          <p:cNvPr id="19" name="Text 17"/>
          <p:cNvSpPr/>
          <p:nvPr/>
        </p:nvSpPr>
        <p:spPr>
          <a:xfrm>
            <a:off x="568166" y="5589984"/>
            <a:ext cx="6549033" cy="259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Currency weakness</a:t>
            </a:r>
            <a:endParaRPr lang="en-US" sz="1250" dirty="0"/>
          </a:p>
        </p:txBody>
      </p:sp>
      <p:sp>
        <p:nvSpPr>
          <p:cNvPr id="20" name="Text 18"/>
          <p:cNvSpPr/>
          <p:nvPr/>
        </p:nvSpPr>
        <p:spPr>
          <a:xfrm>
            <a:off x="7520821" y="4224218"/>
            <a:ext cx="2029539" cy="253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Strategy</a:t>
            </a:r>
            <a:endParaRPr lang="en-US" sz="1550" dirty="0"/>
          </a:p>
        </p:txBody>
      </p:sp>
      <p:sp>
        <p:nvSpPr>
          <p:cNvPr id="21" name="Text 19"/>
          <p:cNvSpPr/>
          <p:nvPr/>
        </p:nvSpPr>
        <p:spPr>
          <a:xfrm>
            <a:off x="7520821" y="4640223"/>
            <a:ext cx="6549033" cy="259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b="1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Stay invested.</a:t>
            </a:r>
            <a:r>
              <a:rPr lang="en-US" sz="12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Focus on quality franchises, earnings visibility, cash-flow generation</a:t>
            </a:r>
            <a:endParaRPr lang="en-US" sz="1250" dirty="0"/>
          </a:p>
        </p:txBody>
      </p:sp>
      <p:sp>
        <p:nvSpPr>
          <p:cNvPr id="22" name="Text 20"/>
          <p:cNvSpPr/>
          <p:nvPr/>
        </p:nvSpPr>
        <p:spPr>
          <a:xfrm>
            <a:off x="7520821" y="5046107"/>
            <a:ext cx="6549033" cy="259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Avoid momentum-driven pockets</a:t>
            </a:r>
            <a:endParaRPr lang="en-US" sz="1250" dirty="0"/>
          </a:p>
        </p:txBody>
      </p:sp>
      <p:sp>
        <p:nvSpPr>
          <p:cNvPr id="23" name="Text 21"/>
          <p:cNvSpPr/>
          <p:nvPr/>
        </p:nvSpPr>
        <p:spPr>
          <a:xfrm>
            <a:off x="7520821" y="5451991"/>
            <a:ext cx="6549033" cy="259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Work with professional fund managers</a:t>
            </a:r>
            <a:endParaRPr lang="en-US" sz="1250" dirty="0"/>
          </a:p>
        </p:txBody>
      </p:sp>
      <p:sp>
        <p:nvSpPr>
          <p:cNvPr id="24" name="Text 22"/>
          <p:cNvSpPr/>
          <p:nvPr/>
        </p:nvSpPr>
        <p:spPr>
          <a:xfrm>
            <a:off x="811649" y="6271855"/>
            <a:ext cx="13250585" cy="259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b="1" i="1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"Short-term volatility is inevitable, but India's structural growth drivers provide one of the most compelling equity opportunities in global markets for wealth creation."</a:t>
            </a:r>
            <a:endParaRPr lang="en-US" sz="1250" dirty="0"/>
          </a:p>
        </p:txBody>
      </p:sp>
      <p:sp>
        <p:nvSpPr>
          <p:cNvPr id="25" name="Text 23"/>
          <p:cNvSpPr/>
          <p:nvPr/>
        </p:nvSpPr>
        <p:spPr>
          <a:xfrm>
            <a:off x="811649" y="6714292"/>
            <a:ext cx="13250585" cy="259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b="1" i="1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Correction &amp; subdued phases present opportunities in disguise.</a:t>
            </a:r>
            <a:endParaRPr lang="en-US" sz="1250" dirty="0"/>
          </a:p>
        </p:txBody>
      </p:sp>
      <p:sp>
        <p:nvSpPr>
          <p:cNvPr id="26" name="Shape 24"/>
          <p:cNvSpPr/>
          <p:nvPr/>
        </p:nvSpPr>
        <p:spPr>
          <a:xfrm>
            <a:off x="568166" y="6089213"/>
            <a:ext cx="22860" cy="1067514"/>
          </a:xfrm>
          <a:prstGeom prst="rect">
            <a:avLst/>
          </a:prstGeom>
          <a:solidFill>
            <a:srgbClr val="282824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7" name="Text 25"/>
          <p:cNvSpPr/>
          <p:nvPr/>
        </p:nvSpPr>
        <p:spPr>
          <a:xfrm>
            <a:off x="568166" y="7400211"/>
            <a:ext cx="2029539" cy="253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Thank You</a:t>
            </a:r>
            <a:endParaRPr lang="en-US" sz="155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34ADAF8-EB75-6ECE-EDAF-9D835FA41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4666" y="7725013"/>
            <a:ext cx="2107626" cy="5010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4725" y="514469"/>
            <a:ext cx="7368540" cy="5845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Current Global Equity Environment</a:t>
            </a:r>
            <a:endParaRPr lang="en-US" sz="3650" dirty="0"/>
          </a:p>
        </p:txBody>
      </p:sp>
      <p:sp>
        <p:nvSpPr>
          <p:cNvPr id="3" name="Shape 1"/>
          <p:cNvSpPr/>
          <p:nvPr/>
        </p:nvSpPr>
        <p:spPr>
          <a:xfrm>
            <a:off x="654725" y="1473160"/>
            <a:ext cx="6566892" cy="1422678"/>
          </a:xfrm>
          <a:prstGeom prst="roundRect">
            <a:avLst>
              <a:gd name="adj" fmla="val 7713"/>
            </a:avLst>
          </a:prstGeom>
          <a:solidFill>
            <a:srgbClr val="EFECE6"/>
          </a:solidFill>
          <a:ln w="22860">
            <a:solidFill>
              <a:srgbClr val="CBC5B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4" name="Shape 2"/>
          <p:cNvSpPr/>
          <p:nvPr/>
        </p:nvSpPr>
        <p:spPr>
          <a:xfrm>
            <a:off x="631865" y="1473160"/>
            <a:ext cx="91440" cy="1422678"/>
          </a:xfrm>
          <a:prstGeom prst="roundRect">
            <a:avLst>
              <a:gd name="adj" fmla="val 30689"/>
            </a:avLst>
          </a:prstGeom>
          <a:solidFill>
            <a:srgbClr val="282824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5" name="Text 3"/>
          <p:cNvSpPr/>
          <p:nvPr/>
        </p:nvSpPr>
        <p:spPr>
          <a:xfrm>
            <a:off x="933212" y="1683068"/>
            <a:ext cx="2809756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US Tariffs &amp; Trade Frictions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933212" y="2087523"/>
            <a:ext cx="6078498" cy="598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Escalating tariffs pressuring global trade flows; India faces extra penalty duties in select categories</a:t>
            </a:r>
            <a:endParaRPr lang="en-US" sz="1450" dirty="0"/>
          </a:p>
        </p:txBody>
      </p:sp>
      <p:sp>
        <p:nvSpPr>
          <p:cNvPr id="7" name="Shape 5"/>
          <p:cNvSpPr/>
          <p:nvPr/>
        </p:nvSpPr>
        <p:spPr>
          <a:xfrm>
            <a:off x="7408664" y="1473160"/>
            <a:ext cx="6567011" cy="1422678"/>
          </a:xfrm>
          <a:prstGeom prst="roundRect">
            <a:avLst>
              <a:gd name="adj" fmla="val 7713"/>
            </a:avLst>
          </a:prstGeom>
          <a:solidFill>
            <a:srgbClr val="EFECE6"/>
          </a:solidFill>
          <a:ln w="22860">
            <a:solidFill>
              <a:srgbClr val="CBC5B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8" name="Shape 6"/>
          <p:cNvSpPr/>
          <p:nvPr/>
        </p:nvSpPr>
        <p:spPr>
          <a:xfrm>
            <a:off x="7385804" y="1473160"/>
            <a:ext cx="91440" cy="1422678"/>
          </a:xfrm>
          <a:prstGeom prst="roundRect">
            <a:avLst>
              <a:gd name="adj" fmla="val 30689"/>
            </a:avLst>
          </a:prstGeom>
          <a:solidFill>
            <a:srgbClr val="282824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9" name="Text 7"/>
          <p:cNvSpPr/>
          <p:nvPr/>
        </p:nvSpPr>
        <p:spPr>
          <a:xfrm>
            <a:off x="7687151" y="1683068"/>
            <a:ext cx="2690336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Immigration &amp; H1B Policy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7687151" y="2087523"/>
            <a:ext cx="6078617" cy="598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Stricter US stance on work visas adds uncertainty for Indian IT/services exports</a:t>
            </a:r>
            <a:endParaRPr lang="en-US" sz="1450" dirty="0"/>
          </a:p>
        </p:txBody>
      </p:sp>
      <p:sp>
        <p:nvSpPr>
          <p:cNvPr id="11" name="Shape 9"/>
          <p:cNvSpPr/>
          <p:nvPr/>
        </p:nvSpPr>
        <p:spPr>
          <a:xfrm>
            <a:off x="654725" y="3082885"/>
            <a:ext cx="6566892" cy="1422678"/>
          </a:xfrm>
          <a:prstGeom prst="roundRect">
            <a:avLst>
              <a:gd name="adj" fmla="val 7713"/>
            </a:avLst>
          </a:prstGeom>
          <a:solidFill>
            <a:srgbClr val="EFECE6"/>
          </a:solidFill>
          <a:ln w="22860">
            <a:solidFill>
              <a:srgbClr val="CBC5B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2" name="Shape 10"/>
          <p:cNvSpPr/>
          <p:nvPr/>
        </p:nvSpPr>
        <p:spPr>
          <a:xfrm>
            <a:off x="631865" y="3082885"/>
            <a:ext cx="91440" cy="1422678"/>
          </a:xfrm>
          <a:prstGeom prst="roundRect">
            <a:avLst>
              <a:gd name="adj" fmla="val 30689"/>
            </a:avLst>
          </a:prstGeom>
          <a:solidFill>
            <a:srgbClr val="282824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3" name="Text 11"/>
          <p:cNvSpPr/>
          <p:nvPr/>
        </p:nvSpPr>
        <p:spPr>
          <a:xfrm>
            <a:off x="933212" y="3292793"/>
            <a:ext cx="2338388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Geopolitical Tensions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933212" y="3697248"/>
            <a:ext cx="6078498" cy="598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Middle East conflicts, US–China rivalry, Russia–Ukraine war keep risk premium elevated</a:t>
            </a:r>
            <a:endParaRPr lang="en-US" sz="1450" dirty="0"/>
          </a:p>
        </p:txBody>
      </p:sp>
      <p:sp>
        <p:nvSpPr>
          <p:cNvPr id="15" name="Shape 13"/>
          <p:cNvSpPr/>
          <p:nvPr/>
        </p:nvSpPr>
        <p:spPr>
          <a:xfrm>
            <a:off x="7408664" y="3082885"/>
            <a:ext cx="6567011" cy="1422678"/>
          </a:xfrm>
          <a:prstGeom prst="roundRect">
            <a:avLst>
              <a:gd name="adj" fmla="val 7713"/>
            </a:avLst>
          </a:prstGeom>
          <a:solidFill>
            <a:srgbClr val="EFECE6"/>
          </a:solidFill>
          <a:ln w="22860">
            <a:solidFill>
              <a:srgbClr val="CBC5B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6" name="Shape 14"/>
          <p:cNvSpPr/>
          <p:nvPr/>
        </p:nvSpPr>
        <p:spPr>
          <a:xfrm>
            <a:off x="7385804" y="3082885"/>
            <a:ext cx="91440" cy="1422678"/>
          </a:xfrm>
          <a:prstGeom prst="roundRect">
            <a:avLst>
              <a:gd name="adj" fmla="val 30689"/>
            </a:avLst>
          </a:prstGeom>
          <a:solidFill>
            <a:srgbClr val="282824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7" name="Text 15"/>
          <p:cNvSpPr/>
          <p:nvPr/>
        </p:nvSpPr>
        <p:spPr>
          <a:xfrm>
            <a:off x="7687151" y="3292793"/>
            <a:ext cx="2338388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Dollar Dynamics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7687151" y="3697248"/>
            <a:ext cx="6078617" cy="598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DXY showing USD weakness vs global basket, but INR depreciates due to FII outflows, CAD</a:t>
            </a:r>
            <a:endParaRPr lang="en-US" sz="1450" dirty="0"/>
          </a:p>
        </p:txBody>
      </p:sp>
      <p:sp>
        <p:nvSpPr>
          <p:cNvPr id="19" name="Shape 17"/>
          <p:cNvSpPr/>
          <p:nvPr/>
        </p:nvSpPr>
        <p:spPr>
          <a:xfrm>
            <a:off x="654725" y="4692610"/>
            <a:ext cx="6566892" cy="1422678"/>
          </a:xfrm>
          <a:prstGeom prst="roundRect">
            <a:avLst>
              <a:gd name="adj" fmla="val 7713"/>
            </a:avLst>
          </a:prstGeom>
          <a:solidFill>
            <a:srgbClr val="EFECE6"/>
          </a:solidFill>
          <a:ln w="22860">
            <a:solidFill>
              <a:srgbClr val="CBC5B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0" name="Shape 18"/>
          <p:cNvSpPr/>
          <p:nvPr/>
        </p:nvSpPr>
        <p:spPr>
          <a:xfrm>
            <a:off x="631865" y="4692610"/>
            <a:ext cx="91440" cy="1422678"/>
          </a:xfrm>
          <a:prstGeom prst="roundRect">
            <a:avLst>
              <a:gd name="adj" fmla="val 30689"/>
            </a:avLst>
          </a:prstGeom>
          <a:solidFill>
            <a:srgbClr val="282824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1" name="Text 19"/>
          <p:cNvSpPr/>
          <p:nvPr/>
        </p:nvSpPr>
        <p:spPr>
          <a:xfrm>
            <a:off x="933212" y="4902518"/>
            <a:ext cx="2734985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Supply Chain Realignment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933212" y="5306973"/>
            <a:ext cx="6078498" cy="598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China+1 strategy creating opportunities for India but margin pressures in transition</a:t>
            </a:r>
            <a:endParaRPr lang="en-US" sz="1450" dirty="0"/>
          </a:p>
        </p:txBody>
      </p:sp>
      <p:sp>
        <p:nvSpPr>
          <p:cNvPr id="23" name="Shape 21"/>
          <p:cNvSpPr/>
          <p:nvPr/>
        </p:nvSpPr>
        <p:spPr>
          <a:xfrm>
            <a:off x="7408664" y="4692610"/>
            <a:ext cx="6567011" cy="1422678"/>
          </a:xfrm>
          <a:prstGeom prst="roundRect">
            <a:avLst>
              <a:gd name="adj" fmla="val 7713"/>
            </a:avLst>
          </a:prstGeom>
          <a:solidFill>
            <a:srgbClr val="EFECE6"/>
          </a:solidFill>
          <a:ln w="22860">
            <a:solidFill>
              <a:srgbClr val="CBC5B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4" name="Shape 22"/>
          <p:cNvSpPr/>
          <p:nvPr/>
        </p:nvSpPr>
        <p:spPr>
          <a:xfrm>
            <a:off x="7385804" y="4692610"/>
            <a:ext cx="91440" cy="1422678"/>
          </a:xfrm>
          <a:prstGeom prst="roundRect">
            <a:avLst>
              <a:gd name="adj" fmla="val 30689"/>
            </a:avLst>
          </a:prstGeom>
          <a:solidFill>
            <a:srgbClr val="282824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5" name="Text 23"/>
          <p:cNvSpPr/>
          <p:nvPr/>
        </p:nvSpPr>
        <p:spPr>
          <a:xfrm>
            <a:off x="7687151" y="4902518"/>
            <a:ext cx="2569250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Global Growth Concerns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7687151" y="5306973"/>
            <a:ext cx="6078617" cy="598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IMF/WB lowering forecasts; uneven recovery weighing on investor sentiment</a:t>
            </a:r>
            <a:endParaRPr lang="en-US" sz="1450" dirty="0"/>
          </a:p>
        </p:txBody>
      </p:sp>
      <p:sp>
        <p:nvSpPr>
          <p:cNvPr id="27" name="Shape 25"/>
          <p:cNvSpPr/>
          <p:nvPr/>
        </p:nvSpPr>
        <p:spPr>
          <a:xfrm>
            <a:off x="654725" y="6302335"/>
            <a:ext cx="6566892" cy="1422678"/>
          </a:xfrm>
          <a:prstGeom prst="roundRect">
            <a:avLst>
              <a:gd name="adj" fmla="val 7713"/>
            </a:avLst>
          </a:prstGeom>
          <a:solidFill>
            <a:srgbClr val="EFECE6"/>
          </a:solidFill>
          <a:ln w="22860">
            <a:solidFill>
              <a:srgbClr val="CBC5B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8" name="Shape 26"/>
          <p:cNvSpPr/>
          <p:nvPr/>
        </p:nvSpPr>
        <p:spPr>
          <a:xfrm>
            <a:off x="631865" y="6302335"/>
            <a:ext cx="91440" cy="1422678"/>
          </a:xfrm>
          <a:prstGeom prst="roundRect">
            <a:avLst>
              <a:gd name="adj" fmla="val 30689"/>
            </a:avLst>
          </a:prstGeom>
          <a:solidFill>
            <a:srgbClr val="282824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9" name="Text 27"/>
          <p:cNvSpPr/>
          <p:nvPr/>
        </p:nvSpPr>
        <p:spPr>
          <a:xfrm>
            <a:off x="933212" y="6512243"/>
            <a:ext cx="2338388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Liquidity &amp; Flows: </a:t>
            </a:r>
            <a:endParaRPr lang="en-US" sz="1800" dirty="0"/>
          </a:p>
        </p:txBody>
      </p:sp>
      <p:sp>
        <p:nvSpPr>
          <p:cNvPr id="30" name="Text 28"/>
          <p:cNvSpPr/>
          <p:nvPr/>
        </p:nvSpPr>
        <p:spPr>
          <a:xfrm>
            <a:off x="933212" y="6916698"/>
            <a:ext cx="6078498" cy="598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Central bank policies (Fed/ECB/BoJ) impacting global risk appetite; FPI flows remain volatile for emerging markets.</a:t>
            </a:r>
            <a:endParaRPr lang="en-US" sz="145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0F42024-EB20-EC9C-26FA-15A517E76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4666" y="7725013"/>
            <a:ext cx="2107626" cy="5010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1640" y="917972"/>
            <a:ext cx="9728954" cy="662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India's Counter-Measures &amp; Reform Push</a:t>
            </a:r>
            <a:endParaRPr lang="en-US" sz="4150" dirty="0"/>
          </a:p>
        </p:txBody>
      </p:sp>
      <p:sp>
        <p:nvSpPr>
          <p:cNvPr id="3" name="Shape 1"/>
          <p:cNvSpPr/>
          <p:nvPr/>
        </p:nvSpPr>
        <p:spPr>
          <a:xfrm>
            <a:off x="741640" y="1897975"/>
            <a:ext cx="4241125" cy="2534483"/>
          </a:xfrm>
          <a:prstGeom prst="roundRect">
            <a:avLst>
              <a:gd name="adj" fmla="val 1254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4" name="Shape 2"/>
          <p:cNvSpPr/>
          <p:nvPr/>
        </p:nvSpPr>
        <p:spPr>
          <a:xfrm>
            <a:off x="953453" y="2109787"/>
            <a:ext cx="635675" cy="635675"/>
          </a:xfrm>
          <a:prstGeom prst="roundRect">
            <a:avLst>
              <a:gd name="adj" fmla="val 14383271"/>
            </a:avLst>
          </a:prstGeom>
          <a:solidFill>
            <a:srgbClr val="282824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236" y="2248853"/>
            <a:ext cx="285988" cy="35754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53453" y="2957274"/>
            <a:ext cx="2648903" cy="33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Income Tax Relief</a:t>
            </a:r>
            <a:endParaRPr lang="en-US" sz="2050" dirty="0"/>
          </a:p>
        </p:txBody>
      </p:sp>
      <p:sp>
        <p:nvSpPr>
          <p:cNvPr id="7" name="Text 4"/>
          <p:cNvSpPr/>
          <p:nvPr/>
        </p:nvSpPr>
        <p:spPr>
          <a:xfrm>
            <a:off x="953453" y="3415427"/>
            <a:ext cx="3817501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No tax up to ₹12 lakh</a:t>
            </a:r>
            <a:endParaRPr lang="en-US" sz="1650" dirty="0"/>
          </a:p>
        </p:txBody>
      </p:sp>
      <p:sp>
        <p:nvSpPr>
          <p:cNvPr id="8" name="Text 5"/>
          <p:cNvSpPr/>
          <p:nvPr/>
        </p:nvSpPr>
        <p:spPr>
          <a:xfrm>
            <a:off x="953453" y="3881557"/>
            <a:ext cx="3817501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Standard deduction: ₹75,000</a:t>
            </a:r>
            <a:endParaRPr lang="en-US" sz="1650" dirty="0"/>
          </a:p>
        </p:txBody>
      </p:sp>
      <p:sp>
        <p:nvSpPr>
          <p:cNvPr id="9" name="Shape 6"/>
          <p:cNvSpPr/>
          <p:nvPr/>
        </p:nvSpPr>
        <p:spPr>
          <a:xfrm>
            <a:off x="5194578" y="1897975"/>
            <a:ext cx="4241125" cy="2534483"/>
          </a:xfrm>
          <a:prstGeom prst="roundRect">
            <a:avLst>
              <a:gd name="adj" fmla="val 1254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0" name="Shape 7"/>
          <p:cNvSpPr/>
          <p:nvPr/>
        </p:nvSpPr>
        <p:spPr>
          <a:xfrm>
            <a:off x="5406390" y="2109787"/>
            <a:ext cx="635675" cy="635675"/>
          </a:xfrm>
          <a:prstGeom prst="roundRect">
            <a:avLst>
              <a:gd name="adj" fmla="val 14383271"/>
            </a:avLst>
          </a:prstGeom>
          <a:solidFill>
            <a:srgbClr val="282824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174" y="2248853"/>
            <a:ext cx="285988" cy="357545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406390" y="2957274"/>
            <a:ext cx="2648903" cy="33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Monetary Easing</a:t>
            </a:r>
            <a:endParaRPr lang="en-US" sz="2050" dirty="0"/>
          </a:p>
        </p:txBody>
      </p:sp>
      <p:sp>
        <p:nvSpPr>
          <p:cNvPr id="13" name="Text 9"/>
          <p:cNvSpPr/>
          <p:nvPr/>
        </p:nvSpPr>
        <p:spPr>
          <a:xfrm>
            <a:off x="5406390" y="3415427"/>
            <a:ext cx="3817501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Repo rate cut: 100 bps (6.5% → 5.5%)</a:t>
            </a:r>
            <a:endParaRPr lang="en-US" sz="1650" dirty="0"/>
          </a:p>
        </p:txBody>
      </p:sp>
      <p:sp>
        <p:nvSpPr>
          <p:cNvPr id="14" name="Text 10"/>
          <p:cNvSpPr/>
          <p:nvPr/>
        </p:nvSpPr>
        <p:spPr>
          <a:xfrm>
            <a:off x="5406390" y="3881557"/>
            <a:ext cx="3817501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₹5.6 lakh crore liquidity injected</a:t>
            </a:r>
            <a:endParaRPr lang="en-US" sz="1650" dirty="0"/>
          </a:p>
        </p:txBody>
      </p:sp>
      <p:sp>
        <p:nvSpPr>
          <p:cNvPr id="15" name="Shape 11"/>
          <p:cNvSpPr/>
          <p:nvPr/>
        </p:nvSpPr>
        <p:spPr>
          <a:xfrm>
            <a:off x="9647515" y="1897975"/>
            <a:ext cx="4241125" cy="2534483"/>
          </a:xfrm>
          <a:prstGeom prst="roundRect">
            <a:avLst>
              <a:gd name="adj" fmla="val 1254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6" name="Shape 12"/>
          <p:cNvSpPr/>
          <p:nvPr/>
        </p:nvSpPr>
        <p:spPr>
          <a:xfrm>
            <a:off x="9859328" y="2109787"/>
            <a:ext cx="635675" cy="635675"/>
          </a:xfrm>
          <a:prstGeom prst="roundRect">
            <a:avLst>
              <a:gd name="adj" fmla="val 14383271"/>
            </a:avLst>
          </a:prstGeom>
          <a:solidFill>
            <a:srgbClr val="282824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4111" y="2248853"/>
            <a:ext cx="285988" cy="357545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9859328" y="2957274"/>
            <a:ext cx="2648903" cy="33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Fiscal Policy Tilt</a:t>
            </a:r>
            <a:endParaRPr lang="en-US" sz="2050" dirty="0"/>
          </a:p>
        </p:txBody>
      </p:sp>
      <p:sp>
        <p:nvSpPr>
          <p:cNvPr id="19" name="Text 14"/>
          <p:cNvSpPr/>
          <p:nvPr/>
        </p:nvSpPr>
        <p:spPr>
          <a:xfrm>
            <a:off x="9859328" y="3415427"/>
            <a:ext cx="3817501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Front-loading infra &amp; capex spending</a:t>
            </a:r>
            <a:endParaRPr lang="en-US" sz="1650" dirty="0"/>
          </a:p>
        </p:txBody>
      </p:sp>
      <p:sp>
        <p:nvSpPr>
          <p:cNvPr id="20" name="Text 15"/>
          <p:cNvSpPr/>
          <p:nvPr/>
        </p:nvSpPr>
        <p:spPr>
          <a:xfrm>
            <a:off x="9859328" y="3881557"/>
            <a:ext cx="3817501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GST cut to spur demand</a:t>
            </a:r>
            <a:endParaRPr lang="en-US" sz="1650" dirty="0"/>
          </a:p>
        </p:txBody>
      </p:sp>
      <p:sp>
        <p:nvSpPr>
          <p:cNvPr id="21" name="Text 16"/>
          <p:cNvSpPr/>
          <p:nvPr/>
        </p:nvSpPr>
        <p:spPr>
          <a:xfrm>
            <a:off x="741640" y="4882634"/>
            <a:ext cx="2914412" cy="33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Early Demand Indicators</a:t>
            </a:r>
            <a:endParaRPr lang="en-US" sz="2050" dirty="0"/>
          </a:p>
        </p:txBody>
      </p:sp>
      <p:sp>
        <p:nvSpPr>
          <p:cNvPr id="22" name="Text 17"/>
          <p:cNvSpPr/>
          <p:nvPr/>
        </p:nvSpPr>
        <p:spPr>
          <a:xfrm>
            <a:off x="741640" y="5425559"/>
            <a:ext cx="4037171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2-wheeler volumes: +20% YoY (Q1 FY26)</a:t>
            </a:r>
            <a:endParaRPr lang="en-US" sz="1650" dirty="0"/>
          </a:p>
        </p:txBody>
      </p:sp>
      <p:sp>
        <p:nvSpPr>
          <p:cNvPr id="23" name="Text 18"/>
          <p:cNvSpPr/>
          <p:nvPr/>
        </p:nvSpPr>
        <p:spPr>
          <a:xfrm>
            <a:off x="741640" y="5955268"/>
            <a:ext cx="4037171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Car/SUV sales rising</a:t>
            </a:r>
            <a:endParaRPr lang="en-US" sz="1650" dirty="0"/>
          </a:p>
        </p:txBody>
      </p:sp>
      <p:sp>
        <p:nvSpPr>
          <p:cNvPr id="24" name="Text 19"/>
          <p:cNvSpPr/>
          <p:nvPr/>
        </p:nvSpPr>
        <p:spPr>
          <a:xfrm>
            <a:off x="741640" y="6484977"/>
            <a:ext cx="4037171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Trichy market: +40% post GST cut</a:t>
            </a:r>
            <a:endParaRPr lang="en-US" sz="1650" dirty="0"/>
          </a:p>
        </p:txBody>
      </p:sp>
      <p:sp>
        <p:nvSpPr>
          <p:cNvPr id="25" name="Text 20"/>
          <p:cNvSpPr/>
          <p:nvPr/>
        </p:nvSpPr>
        <p:spPr>
          <a:xfrm>
            <a:off x="5303401" y="4882634"/>
            <a:ext cx="4007168" cy="33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Structural &amp; Institutional Reforms</a:t>
            </a:r>
            <a:endParaRPr lang="en-US" sz="2050" dirty="0"/>
          </a:p>
        </p:txBody>
      </p:sp>
      <p:sp>
        <p:nvSpPr>
          <p:cNvPr id="26" name="Text 21"/>
          <p:cNvSpPr/>
          <p:nvPr/>
        </p:nvSpPr>
        <p:spPr>
          <a:xfrm>
            <a:off x="5303401" y="5425559"/>
            <a:ext cx="4037171" cy="169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Manufacturing &amp; infra reforms under way.New Pay Commission (FY26) to lift disposable incomes.</a:t>
            </a:r>
            <a:endParaRPr lang="en-US" sz="1650" dirty="0"/>
          </a:p>
        </p:txBody>
      </p:sp>
      <p:sp>
        <p:nvSpPr>
          <p:cNvPr id="27" name="Text 22"/>
          <p:cNvSpPr/>
          <p:nvPr/>
        </p:nvSpPr>
        <p:spPr>
          <a:xfrm>
            <a:off x="9865162" y="4882634"/>
            <a:ext cx="3022402" cy="33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Earnings Growth Outlook</a:t>
            </a:r>
            <a:endParaRPr lang="en-US" sz="2050" dirty="0"/>
          </a:p>
        </p:txBody>
      </p:sp>
      <p:sp>
        <p:nvSpPr>
          <p:cNvPr id="28" name="Text 23"/>
          <p:cNvSpPr/>
          <p:nvPr/>
        </p:nvSpPr>
        <p:spPr>
          <a:xfrm>
            <a:off x="9865162" y="5425559"/>
            <a:ext cx="4038600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Consumption boost + lower rates + infra push → stronger earnings trajectory</a:t>
            </a:r>
            <a:endParaRPr lang="en-US" sz="1650" dirty="0"/>
          </a:p>
        </p:txBody>
      </p:sp>
      <p:sp>
        <p:nvSpPr>
          <p:cNvPr id="29" name="Text 24"/>
          <p:cNvSpPr/>
          <p:nvPr/>
        </p:nvSpPr>
        <p:spPr>
          <a:xfrm>
            <a:off x="9865162" y="6294358"/>
            <a:ext cx="4038600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Corporate deleveraging &amp; margin support</a:t>
            </a:r>
            <a:endParaRPr lang="en-US" sz="165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7E31555-46D5-018E-47D7-B649F10E6A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04666" y="7725013"/>
            <a:ext cx="2107626" cy="5010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7350" y="555784"/>
            <a:ext cx="5461635" cy="6316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Ownership &amp; Valuations</a:t>
            </a:r>
            <a:endParaRPr lang="en-US" sz="39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50" y="1490543"/>
            <a:ext cx="505301" cy="50530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07350" y="2248495"/>
            <a:ext cx="3300889" cy="315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Premium Valuations Justified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707350" y="2685455"/>
            <a:ext cx="6481524" cy="646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India's higher GDP growth &amp; superior ROE vs developed markets → valuation premium sustainable</a:t>
            </a: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707350" y="3453408"/>
            <a:ext cx="6481524" cy="323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Earnings cycle on upswing, supporting multiples</a:t>
            </a:r>
            <a:endParaRPr lang="en-US" sz="15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525" y="1490543"/>
            <a:ext cx="505301" cy="50530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41525" y="2248495"/>
            <a:ext cx="2868335" cy="315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Pockets of Expensiveness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7441525" y="2685455"/>
            <a:ext cx="6481524" cy="323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Some mid/small-cap names stretched</a:t>
            </a:r>
            <a:endParaRPr lang="en-US" sz="1550" dirty="0"/>
          </a:p>
        </p:txBody>
      </p:sp>
      <p:sp>
        <p:nvSpPr>
          <p:cNvPr id="10" name="Text 6"/>
          <p:cNvSpPr/>
          <p:nvPr/>
        </p:nvSpPr>
        <p:spPr>
          <a:xfrm>
            <a:off x="7441525" y="3130034"/>
            <a:ext cx="6481524" cy="323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IPO pricing aggressive in recent issues — selective caution needed</a:t>
            </a:r>
            <a:endParaRPr lang="en-US" sz="15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50" y="4180999"/>
            <a:ext cx="505301" cy="50530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07350" y="4938951"/>
            <a:ext cx="3295293" cy="315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Flows &amp; Market Participation</a:t>
            </a:r>
            <a:endParaRPr lang="en-US" sz="1950" dirty="0"/>
          </a:p>
        </p:txBody>
      </p:sp>
      <p:sp>
        <p:nvSpPr>
          <p:cNvPr id="13" name="Text 8"/>
          <p:cNvSpPr/>
          <p:nvPr/>
        </p:nvSpPr>
        <p:spPr>
          <a:xfrm>
            <a:off x="707350" y="5375910"/>
            <a:ext cx="6481524" cy="323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FIIs: net sellers in secondary, buyers in QIPs &amp; PE</a:t>
            </a:r>
            <a:endParaRPr lang="en-US" sz="1550" dirty="0"/>
          </a:p>
        </p:txBody>
      </p:sp>
      <p:sp>
        <p:nvSpPr>
          <p:cNvPr id="14" name="Text 9"/>
          <p:cNvSpPr/>
          <p:nvPr/>
        </p:nvSpPr>
        <p:spPr>
          <a:xfrm>
            <a:off x="707350" y="5820489"/>
            <a:ext cx="6481524" cy="323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Domestic MFs: consistent SIP inflows</a:t>
            </a:r>
            <a:endParaRPr lang="en-US" sz="1550" dirty="0"/>
          </a:p>
        </p:txBody>
      </p:sp>
      <p:sp>
        <p:nvSpPr>
          <p:cNvPr id="15" name="Text 10"/>
          <p:cNvSpPr/>
          <p:nvPr/>
        </p:nvSpPr>
        <p:spPr>
          <a:xfrm>
            <a:off x="707350" y="6265069"/>
            <a:ext cx="6481524" cy="323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Retail/Households: now own more equity than FIIs</a:t>
            </a:r>
            <a:endParaRPr lang="en-US" sz="1550" dirty="0"/>
          </a:p>
        </p:txBody>
      </p:sp>
      <p:sp>
        <p:nvSpPr>
          <p:cNvPr id="18" name="Text 12"/>
          <p:cNvSpPr/>
          <p:nvPr/>
        </p:nvSpPr>
        <p:spPr>
          <a:xfrm>
            <a:off x="7441525" y="4938951"/>
            <a:ext cx="3073956" cy="315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Changing Market Structure</a:t>
            </a:r>
            <a:endParaRPr lang="en-US" sz="1950" dirty="0"/>
          </a:p>
        </p:txBody>
      </p:sp>
      <p:sp>
        <p:nvSpPr>
          <p:cNvPr id="19" name="Text 13"/>
          <p:cNvSpPr/>
          <p:nvPr/>
        </p:nvSpPr>
        <p:spPr>
          <a:xfrm>
            <a:off x="7441525" y="5375910"/>
            <a:ext cx="6481524" cy="646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Indian equity increasingly driven by domestic liquidity.Broader ownership base reducing vulnerability to FII outflows.</a:t>
            </a:r>
            <a:endParaRPr lang="en-US" sz="1550" dirty="0"/>
          </a:p>
        </p:txBody>
      </p:sp>
      <p:sp>
        <p:nvSpPr>
          <p:cNvPr id="20" name="Shape 14"/>
          <p:cNvSpPr/>
          <p:nvPr/>
        </p:nvSpPr>
        <p:spPr>
          <a:xfrm>
            <a:off x="707350" y="6815733"/>
            <a:ext cx="13215699" cy="858679"/>
          </a:xfrm>
          <a:prstGeom prst="roundRect">
            <a:avLst>
              <a:gd name="adj" fmla="val 3531"/>
            </a:avLst>
          </a:prstGeom>
          <a:solidFill>
            <a:srgbClr val="DBDBD7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399" y="7127677"/>
            <a:ext cx="252651" cy="202049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1364099" y="7068264"/>
            <a:ext cx="12356902" cy="323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Equity Penetration Still Low:</a:t>
            </a:r>
            <a:r>
              <a:rPr lang="en-US" sz="1550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Retail participation &lt;10% of household savings in equities → significant headroom for growth</a:t>
            </a:r>
            <a:endParaRPr lang="en-US" sz="155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FE48815-904E-C818-4A70-A7B013052F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5199" y="4214910"/>
            <a:ext cx="872485" cy="8244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044FEF5-0AE3-17F5-A93D-AB171F5DAD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04666" y="7725013"/>
            <a:ext cx="2107626" cy="5010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2099" y="474464"/>
            <a:ext cx="4301371" cy="5376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Where to Invest</a:t>
            </a:r>
            <a:endParaRPr lang="en-US" sz="3350" dirty="0"/>
          </a:p>
        </p:txBody>
      </p:sp>
      <p:sp>
        <p:nvSpPr>
          <p:cNvPr id="3" name="Text 1"/>
          <p:cNvSpPr/>
          <p:nvPr/>
        </p:nvSpPr>
        <p:spPr>
          <a:xfrm>
            <a:off x="602099" y="1270159"/>
            <a:ext cx="4166830" cy="2687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Selective — Bottom-Up &amp; Company Specific</a:t>
            </a:r>
            <a:endParaRPr lang="en-US" sz="1650" dirty="0"/>
          </a:p>
        </p:txBody>
      </p:sp>
      <p:sp>
        <p:nvSpPr>
          <p:cNvPr id="4" name="Shape 2"/>
          <p:cNvSpPr/>
          <p:nvPr/>
        </p:nvSpPr>
        <p:spPr>
          <a:xfrm>
            <a:off x="602099" y="1796891"/>
            <a:ext cx="387072" cy="387072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5" name="Text 3"/>
          <p:cNvSpPr/>
          <p:nvPr/>
        </p:nvSpPr>
        <p:spPr>
          <a:xfrm>
            <a:off x="1161217" y="1855946"/>
            <a:ext cx="2150626" cy="2687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Auto / Ancillary</a:t>
            </a:r>
            <a:endParaRPr lang="en-US" sz="1650" dirty="0"/>
          </a:p>
        </p:txBody>
      </p:sp>
      <p:sp>
        <p:nvSpPr>
          <p:cNvPr id="6" name="Text 4"/>
          <p:cNvSpPr/>
          <p:nvPr/>
        </p:nvSpPr>
        <p:spPr>
          <a:xfrm>
            <a:off x="1161217" y="2227898"/>
            <a:ext cx="12867084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2-wh/PV/CV/Tractors &amp; auto parts — under-penetration, new emission norms, EV, replacement demand</a:t>
            </a:r>
            <a:endParaRPr lang="en-US" sz="1350" dirty="0"/>
          </a:p>
        </p:txBody>
      </p:sp>
      <p:sp>
        <p:nvSpPr>
          <p:cNvPr id="7" name="Shape 5"/>
          <p:cNvSpPr/>
          <p:nvPr/>
        </p:nvSpPr>
        <p:spPr>
          <a:xfrm>
            <a:off x="602099" y="2847261"/>
            <a:ext cx="387072" cy="387072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8" name="Text 6"/>
          <p:cNvSpPr/>
          <p:nvPr/>
        </p:nvSpPr>
        <p:spPr>
          <a:xfrm>
            <a:off x="1161217" y="2906316"/>
            <a:ext cx="2150626" cy="2687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Banks/NBFCs</a:t>
            </a:r>
            <a:endParaRPr lang="en-US" sz="1650" dirty="0"/>
          </a:p>
        </p:txBody>
      </p:sp>
      <p:sp>
        <p:nvSpPr>
          <p:cNvPr id="9" name="Text 7"/>
          <p:cNvSpPr/>
          <p:nvPr/>
        </p:nvSpPr>
        <p:spPr>
          <a:xfrm>
            <a:off x="1161217" y="3278267"/>
            <a:ext cx="12867084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Franchise business in capital-starved economy</a:t>
            </a:r>
            <a:endParaRPr lang="en-US" sz="1350" dirty="0"/>
          </a:p>
        </p:txBody>
      </p:sp>
      <p:sp>
        <p:nvSpPr>
          <p:cNvPr id="10" name="Shape 8"/>
          <p:cNvSpPr/>
          <p:nvPr/>
        </p:nvSpPr>
        <p:spPr>
          <a:xfrm>
            <a:off x="602099" y="3897630"/>
            <a:ext cx="387072" cy="387072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1" name="Text 9"/>
          <p:cNvSpPr/>
          <p:nvPr/>
        </p:nvSpPr>
        <p:spPr>
          <a:xfrm>
            <a:off x="1161217" y="3956685"/>
            <a:ext cx="2150626" cy="2687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New Age Tech</a:t>
            </a:r>
            <a:endParaRPr lang="en-US" sz="1650" dirty="0"/>
          </a:p>
        </p:txBody>
      </p:sp>
      <p:sp>
        <p:nvSpPr>
          <p:cNvPr id="12" name="Text 10"/>
          <p:cNvSpPr/>
          <p:nvPr/>
        </p:nvSpPr>
        <p:spPr>
          <a:xfrm>
            <a:off x="1161217" y="4328636"/>
            <a:ext cx="12867084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Operating leverage, path to profitability — food delivery, fintech, e-commerce, retail services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602099" y="4947999"/>
            <a:ext cx="387072" cy="387072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4" name="Text 12"/>
          <p:cNvSpPr/>
          <p:nvPr/>
        </p:nvSpPr>
        <p:spPr>
          <a:xfrm>
            <a:off x="1161217" y="5007054"/>
            <a:ext cx="2661523" cy="2687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Engineering / Capital Goods</a:t>
            </a:r>
            <a:endParaRPr lang="en-US" sz="1650" dirty="0"/>
          </a:p>
        </p:txBody>
      </p:sp>
      <p:sp>
        <p:nvSpPr>
          <p:cNvPr id="15" name="Text 13"/>
          <p:cNvSpPr/>
          <p:nvPr/>
        </p:nvSpPr>
        <p:spPr>
          <a:xfrm>
            <a:off x="1161217" y="5379006"/>
            <a:ext cx="12867084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Cusp of manufacturing cycle</a:t>
            </a:r>
            <a:endParaRPr lang="en-US" sz="1350" dirty="0"/>
          </a:p>
        </p:txBody>
      </p:sp>
      <p:sp>
        <p:nvSpPr>
          <p:cNvPr id="16" name="Shape 14"/>
          <p:cNvSpPr/>
          <p:nvPr/>
        </p:nvSpPr>
        <p:spPr>
          <a:xfrm>
            <a:off x="602099" y="5998369"/>
            <a:ext cx="387072" cy="387072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7" name="Text 15"/>
          <p:cNvSpPr/>
          <p:nvPr/>
        </p:nvSpPr>
        <p:spPr>
          <a:xfrm>
            <a:off x="1161217" y="6057424"/>
            <a:ext cx="2150626" cy="2687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Consumer</a:t>
            </a:r>
            <a:endParaRPr lang="en-US" sz="1650" dirty="0"/>
          </a:p>
        </p:txBody>
      </p:sp>
      <p:sp>
        <p:nvSpPr>
          <p:cNvPr id="18" name="Text 16"/>
          <p:cNvSpPr/>
          <p:nvPr/>
        </p:nvSpPr>
        <p:spPr>
          <a:xfrm>
            <a:off x="1161217" y="6429375"/>
            <a:ext cx="12867084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Appliances, durables, jewellery, value fashion — under-penetration, credit, better monsoon, tax &amp; GST cuts</a:t>
            </a:r>
            <a:endParaRPr lang="en-US" sz="1350" dirty="0"/>
          </a:p>
        </p:txBody>
      </p:sp>
      <p:sp>
        <p:nvSpPr>
          <p:cNvPr id="19" name="Shape 17"/>
          <p:cNvSpPr/>
          <p:nvPr/>
        </p:nvSpPr>
        <p:spPr>
          <a:xfrm>
            <a:off x="602099" y="7048738"/>
            <a:ext cx="387072" cy="387072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0" name="Text 18"/>
          <p:cNvSpPr/>
          <p:nvPr/>
        </p:nvSpPr>
        <p:spPr>
          <a:xfrm>
            <a:off x="1161217" y="7107793"/>
            <a:ext cx="3875961" cy="2687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Cement / Building Products / Real Estate</a:t>
            </a:r>
            <a:endParaRPr lang="en-US" sz="1650" dirty="0"/>
          </a:p>
        </p:txBody>
      </p:sp>
      <p:sp>
        <p:nvSpPr>
          <p:cNvPr id="21" name="Text 19"/>
          <p:cNvSpPr/>
          <p:nvPr/>
        </p:nvSpPr>
        <p:spPr>
          <a:xfrm>
            <a:off x="1161217" y="7479744"/>
            <a:ext cx="12867084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Housing &amp; infra demand — residential, commercial, co-working spaces</a:t>
            </a:r>
            <a:endParaRPr lang="en-US" sz="135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DB9AF40-38FA-68C8-5088-CE51B5A30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4666" y="7725013"/>
            <a:ext cx="2107626" cy="5010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54856"/>
            <a:ext cx="806898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More Investment Opportunities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030611"/>
            <a:ext cx="372677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Specialty Chemicals / Pharma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611755"/>
            <a:ext cx="393334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Niche chemistry skills, generics/APIs, formulations</a:t>
            </a:r>
            <a:endParaRPr lang="en-US" sz="1750" dirty="0"/>
          </a:p>
        </p:txBody>
      </p:sp>
      <p:sp>
        <p:nvSpPr>
          <p:cNvPr id="5" name="Shape 3"/>
          <p:cNvSpPr/>
          <p:nvPr/>
        </p:nvSpPr>
        <p:spPr>
          <a:xfrm>
            <a:off x="793790" y="3706092"/>
            <a:ext cx="3933349" cy="35957"/>
          </a:xfrm>
          <a:prstGeom prst="rect">
            <a:avLst/>
          </a:prstGeom>
          <a:solidFill>
            <a:srgbClr val="4A4A45">
              <a:alpha val="5000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6" name="Text 4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Entertainment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93790" y="4578310"/>
            <a:ext cx="393334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Music sector opportunities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93790" y="5309744"/>
            <a:ext cx="3933349" cy="35957"/>
          </a:xfrm>
          <a:prstGeom prst="rect">
            <a:avLst/>
          </a:prstGeom>
          <a:solidFill>
            <a:srgbClr val="4A4A45">
              <a:alpha val="5000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9" name="Text 7"/>
          <p:cNvSpPr/>
          <p:nvPr/>
        </p:nvSpPr>
        <p:spPr>
          <a:xfrm>
            <a:off x="793790" y="56008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Healthcare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93790" y="6181963"/>
            <a:ext cx="393334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Hospitals, diagnostics, specialized clinics — valuations ahead of time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5288161" y="20306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IT Services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5288161" y="2611755"/>
            <a:ext cx="393334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Growth challenges from AI, higher H1B costs — entering value zone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5288161" y="3706092"/>
            <a:ext cx="3933349" cy="35957"/>
          </a:xfrm>
          <a:prstGeom prst="rect">
            <a:avLst/>
          </a:prstGeom>
          <a:solidFill>
            <a:srgbClr val="4A4A45">
              <a:alpha val="5000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4" name="Text 12"/>
          <p:cNvSpPr/>
          <p:nvPr/>
        </p:nvSpPr>
        <p:spPr>
          <a:xfrm>
            <a:off x="5288161" y="3997166"/>
            <a:ext cx="30070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Transportation Services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5288161" y="4578310"/>
            <a:ext cx="393334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Aviation sector growth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5288161" y="5309744"/>
            <a:ext cx="3933349" cy="35957"/>
          </a:xfrm>
          <a:prstGeom prst="rect">
            <a:avLst/>
          </a:prstGeom>
          <a:solidFill>
            <a:srgbClr val="4A4A45">
              <a:alpha val="5000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7" name="Text 15"/>
          <p:cNvSpPr/>
          <p:nvPr/>
        </p:nvSpPr>
        <p:spPr>
          <a:xfrm>
            <a:off x="5288161" y="56008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Metals &amp; Mining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288161" y="6181963"/>
            <a:ext cx="393334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Cyclical — ferrous/non-ferrous, expanding capacities, backward integrated</a:t>
            </a:r>
            <a:endParaRPr lang="en-US" sz="1750" dirty="0"/>
          </a:p>
        </p:txBody>
      </p:sp>
      <p:sp>
        <p:nvSpPr>
          <p:cNvPr id="19" name="Text 17"/>
          <p:cNvSpPr/>
          <p:nvPr/>
        </p:nvSpPr>
        <p:spPr>
          <a:xfrm>
            <a:off x="9782532" y="2030611"/>
            <a:ext cx="406919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EMS — Electronic Manufacturing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9782532" y="2966085"/>
            <a:ext cx="4069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Mobile, IT hardware, PCBs — large opportunity, valuations ahead</a:t>
            </a:r>
            <a:endParaRPr lang="en-US" sz="1750" dirty="0"/>
          </a:p>
        </p:txBody>
      </p:sp>
      <p:sp>
        <p:nvSpPr>
          <p:cNvPr id="21" name="Shape 19"/>
          <p:cNvSpPr/>
          <p:nvPr/>
        </p:nvSpPr>
        <p:spPr>
          <a:xfrm>
            <a:off x="9782532" y="4060421"/>
            <a:ext cx="4069199" cy="35957"/>
          </a:xfrm>
          <a:prstGeom prst="rect">
            <a:avLst/>
          </a:prstGeom>
          <a:solidFill>
            <a:srgbClr val="4A4A45">
              <a:alpha val="5000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2" name="Text 20"/>
          <p:cNvSpPr/>
          <p:nvPr/>
        </p:nvSpPr>
        <p:spPr>
          <a:xfrm>
            <a:off x="9782532" y="4351496"/>
            <a:ext cx="289798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Defense &amp; Renewables</a:t>
            </a:r>
            <a:endParaRPr lang="en-US" sz="2200" dirty="0"/>
          </a:p>
        </p:txBody>
      </p:sp>
      <p:sp>
        <p:nvSpPr>
          <p:cNvPr id="23" name="Text 21"/>
          <p:cNvSpPr/>
          <p:nvPr/>
        </p:nvSpPr>
        <p:spPr>
          <a:xfrm>
            <a:off x="9782532" y="4932640"/>
            <a:ext cx="4069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Strategic growth sectors</a:t>
            </a:r>
            <a:endParaRPr lang="en-US" sz="1750" dirty="0"/>
          </a:p>
        </p:txBody>
      </p:sp>
      <p:sp>
        <p:nvSpPr>
          <p:cNvPr id="24" name="Shape 22"/>
          <p:cNvSpPr/>
          <p:nvPr/>
        </p:nvSpPr>
        <p:spPr>
          <a:xfrm>
            <a:off x="9782532" y="5664074"/>
            <a:ext cx="4069199" cy="35957"/>
          </a:xfrm>
          <a:prstGeom prst="rect">
            <a:avLst/>
          </a:prstGeom>
          <a:solidFill>
            <a:srgbClr val="4A4A45">
              <a:alpha val="5000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5" name="Text 23"/>
          <p:cNvSpPr/>
          <p:nvPr/>
        </p:nvSpPr>
        <p:spPr>
          <a:xfrm>
            <a:off x="9782532" y="59551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Futuristic</a:t>
            </a:r>
            <a:endParaRPr lang="en-US" sz="2200" dirty="0"/>
          </a:p>
        </p:txBody>
      </p:sp>
      <p:sp>
        <p:nvSpPr>
          <p:cNvPr id="26" name="Text 24"/>
          <p:cNvSpPr/>
          <p:nvPr/>
        </p:nvSpPr>
        <p:spPr>
          <a:xfrm>
            <a:off x="9782532" y="6536293"/>
            <a:ext cx="4069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Semiconductors, deep tech, space tech, biologics</a:t>
            </a:r>
            <a:endParaRPr lang="en-US" sz="175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1F27E77-4870-1F82-A600-B7125CFF7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4666" y="7725013"/>
            <a:ext cx="2107626" cy="5010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6259" y="429697"/>
            <a:ext cx="4014073" cy="487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0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Behavioral Perspective</a:t>
            </a:r>
            <a:endParaRPr lang="en-US" sz="3050" dirty="0"/>
          </a:p>
        </p:txBody>
      </p:sp>
      <p:sp>
        <p:nvSpPr>
          <p:cNvPr id="3" name="Text 1"/>
          <p:cNvSpPr/>
          <p:nvPr/>
        </p:nvSpPr>
        <p:spPr>
          <a:xfrm>
            <a:off x="546259" y="1151453"/>
            <a:ext cx="4103727" cy="2438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Stages of Bull Market — What Stage Are We In?</a:t>
            </a:r>
            <a:endParaRPr lang="en-US" sz="15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59" y="1629370"/>
            <a:ext cx="780336" cy="124229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482566" y="1785342"/>
            <a:ext cx="1950839" cy="2438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Born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1482566" y="2122765"/>
            <a:ext cx="12601575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After bear market when everyone's convinced things can only get worse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1482566" y="2466023"/>
            <a:ext cx="12601575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i="1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Pessimism</a:t>
            </a:r>
            <a:endParaRPr lang="en-US" sz="12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59" y="2871668"/>
            <a:ext cx="780336" cy="124229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482566" y="3027640"/>
            <a:ext cx="1950839" cy="2438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Grow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1482566" y="3365063"/>
            <a:ext cx="12601575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Few people begin to believe things will get better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1482566" y="3708321"/>
            <a:ext cx="12601575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i="1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Skepticism</a:t>
            </a:r>
            <a:endParaRPr lang="en-US" sz="12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259" y="4113967"/>
            <a:ext cx="780336" cy="124229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482566" y="4269938"/>
            <a:ext cx="1950839" cy="2438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Mature</a:t>
            </a:r>
            <a:endParaRPr lang="en-US" sz="1500" dirty="0"/>
          </a:p>
        </p:txBody>
      </p:sp>
      <p:sp>
        <p:nvSpPr>
          <p:cNvPr id="14" name="Text 9"/>
          <p:cNvSpPr/>
          <p:nvPr/>
        </p:nvSpPr>
        <p:spPr>
          <a:xfrm>
            <a:off x="1482566" y="4607362"/>
            <a:ext cx="12601575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Most investors realize improvement is taking place</a:t>
            </a:r>
            <a:endParaRPr lang="en-US" sz="1200" dirty="0"/>
          </a:p>
        </p:txBody>
      </p:sp>
      <p:sp>
        <p:nvSpPr>
          <p:cNvPr id="15" name="Text 10"/>
          <p:cNvSpPr/>
          <p:nvPr/>
        </p:nvSpPr>
        <p:spPr>
          <a:xfrm>
            <a:off x="1482566" y="4950619"/>
            <a:ext cx="12601575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i="1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Optimism</a:t>
            </a:r>
            <a:endParaRPr lang="en-US" sz="120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259" y="5356265"/>
            <a:ext cx="780336" cy="1242298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482566" y="5512237"/>
            <a:ext cx="1950839" cy="2438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Die</a:t>
            </a:r>
            <a:endParaRPr lang="en-US" sz="1500" dirty="0"/>
          </a:p>
        </p:txBody>
      </p:sp>
      <p:sp>
        <p:nvSpPr>
          <p:cNvPr id="18" name="Text 12"/>
          <p:cNvSpPr/>
          <p:nvPr/>
        </p:nvSpPr>
        <p:spPr>
          <a:xfrm>
            <a:off x="1482566" y="5849660"/>
            <a:ext cx="12601575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Everyone concludes things will remain better forever</a:t>
            </a:r>
            <a:endParaRPr lang="en-US" sz="1200" dirty="0"/>
          </a:p>
        </p:txBody>
      </p:sp>
      <p:sp>
        <p:nvSpPr>
          <p:cNvPr id="19" name="Text 13"/>
          <p:cNvSpPr/>
          <p:nvPr/>
        </p:nvSpPr>
        <p:spPr>
          <a:xfrm>
            <a:off x="1482566" y="6192917"/>
            <a:ext cx="12601575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i="1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Euphoria</a:t>
            </a:r>
            <a:endParaRPr lang="en-US" sz="1200" dirty="0"/>
          </a:p>
        </p:txBody>
      </p:sp>
      <p:sp>
        <p:nvSpPr>
          <p:cNvPr id="20" name="Text 14"/>
          <p:cNvSpPr/>
          <p:nvPr/>
        </p:nvSpPr>
        <p:spPr>
          <a:xfrm>
            <a:off x="780336" y="6949559"/>
            <a:ext cx="13303806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b="1" i="1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"What the wise man does in the beginning, the fool does in the end"</a:t>
            </a:r>
            <a:endParaRPr lang="en-US" sz="1200" dirty="0"/>
          </a:p>
        </p:txBody>
      </p:sp>
      <p:sp>
        <p:nvSpPr>
          <p:cNvPr id="21" name="Text 15"/>
          <p:cNvSpPr/>
          <p:nvPr/>
        </p:nvSpPr>
        <p:spPr>
          <a:xfrm>
            <a:off x="780336" y="7374731"/>
            <a:ext cx="13303806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— Old Adage</a:t>
            </a:r>
            <a:endParaRPr lang="en-US" sz="1200" dirty="0"/>
          </a:p>
        </p:txBody>
      </p:sp>
      <p:sp>
        <p:nvSpPr>
          <p:cNvPr id="22" name="Shape 16"/>
          <p:cNvSpPr/>
          <p:nvPr/>
        </p:nvSpPr>
        <p:spPr>
          <a:xfrm>
            <a:off x="546259" y="6774061"/>
            <a:ext cx="22860" cy="1025843"/>
          </a:xfrm>
          <a:prstGeom prst="rect">
            <a:avLst/>
          </a:prstGeom>
          <a:solidFill>
            <a:srgbClr val="282824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C9BA1D3-6230-5F61-07A1-83EA11D9CF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04666" y="7725013"/>
            <a:ext cx="2107626" cy="5010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8530" y="622816"/>
            <a:ext cx="4418409" cy="552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Equity Principles</a:t>
            </a:r>
            <a:endParaRPr lang="en-US" sz="3450" dirty="0"/>
          </a:p>
        </p:txBody>
      </p:sp>
      <p:sp>
        <p:nvSpPr>
          <p:cNvPr id="3" name="Text 1"/>
          <p:cNvSpPr/>
          <p:nvPr/>
        </p:nvSpPr>
        <p:spPr>
          <a:xfrm>
            <a:off x="618530" y="1440061"/>
            <a:ext cx="3173492" cy="276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Specific to Current Environment</a:t>
            </a:r>
            <a:endParaRPr lang="en-US" sz="1700" dirty="0"/>
          </a:p>
        </p:txBody>
      </p:sp>
      <p:sp>
        <p:nvSpPr>
          <p:cNvPr id="4" name="Shape 2"/>
          <p:cNvSpPr/>
          <p:nvPr/>
        </p:nvSpPr>
        <p:spPr>
          <a:xfrm>
            <a:off x="618530" y="1981319"/>
            <a:ext cx="4346615" cy="1346597"/>
          </a:xfrm>
          <a:prstGeom prst="roundRect">
            <a:avLst>
              <a:gd name="adj" fmla="val 1969"/>
            </a:avLst>
          </a:prstGeom>
          <a:solidFill>
            <a:srgbClr val="EFECE6"/>
          </a:solidFill>
          <a:ln w="22860">
            <a:solidFill>
              <a:srgbClr val="CBC5B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5" name="Text 3"/>
          <p:cNvSpPr/>
          <p:nvPr/>
        </p:nvSpPr>
        <p:spPr>
          <a:xfrm>
            <a:off x="818078" y="2180868"/>
            <a:ext cx="2209205" cy="276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Value Investing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818078" y="2563058"/>
            <a:ext cx="3947517" cy="5653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Buy below intrinsic value, sell higher — foundation for steady, unemotional, profitable investing</a:t>
            </a:r>
            <a:endParaRPr lang="en-US" sz="1350" dirty="0"/>
          </a:p>
        </p:txBody>
      </p:sp>
      <p:sp>
        <p:nvSpPr>
          <p:cNvPr id="7" name="Shape 5"/>
          <p:cNvSpPr/>
          <p:nvPr/>
        </p:nvSpPr>
        <p:spPr>
          <a:xfrm>
            <a:off x="5141833" y="1981319"/>
            <a:ext cx="4346615" cy="1346597"/>
          </a:xfrm>
          <a:prstGeom prst="roundRect">
            <a:avLst>
              <a:gd name="adj" fmla="val 1969"/>
            </a:avLst>
          </a:prstGeom>
          <a:solidFill>
            <a:srgbClr val="EFECE6"/>
          </a:solidFill>
          <a:ln w="22860">
            <a:solidFill>
              <a:srgbClr val="CBC5B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8" name="Text 6"/>
          <p:cNvSpPr/>
          <p:nvPr/>
        </p:nvSpPr>
        <p:spPr>
          <a:xfrm>
            <a:off x="5341382" y="2180868"/>
            <a:ext cx="2209205" cy="276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Economic Cycles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5341382" y="2563058"/>
            <a:ext cx="3947517" cy="5653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Markets cycle up &amp; down — extrapolation risk can be dangerous</a:t>
            </a:r>
            <a:endParaRPr lang="en-US" sz="1350" dirty="0"/>
          </a:p>
        </p:txBody>
      </p:sp>
      <p:sp>
        <p:nvSpPr>
          <p:cNvPr id="10" name="Shape 8"/>
          <p:cNvSpPr/>
          <p:nvPr/>
        </p:nvSpPr>
        <p:spPr>
          <a:xfrm>
            <a:off x="9665137" y="1981319"/>
            <a:ext cx="4346615" cy="1346597"/>
          </a:xfrm>
          <a:prstGeom prst="roundRect">
            <a:avLst>
              <a:gd name="adj" fmla="val 1969"/>
            </a:avLst>
          </a:prstGeom>
          <a:solidFill>
            <a:srgbClr val="EFECE6"/>
          </a:solidFill>
          <a:ln w="22860">
            <a:solidFill>
              <a:srgbClr val="CBC5B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1" name="Text 9"/>
          <p:cNvSpPr/>
          <p:nvPr/>
        </p:nvSpPr>
        <p:spPr>
          <a:xfrm>
            <a:off x="9864685" y="2180868"/>
            <a:ext cx="2517815" cy="276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Psychology Matters Most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9864685" y="2563058"/>
            <a:ext cx="3947517" cy="282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More important than accounting or economics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618530" y="3504605"/>
            <a:ext cx="4346615" cy="1629251"/>
          </a:xfrm>
          <a:prstGeom prst="roundRect">
            <a:avLst>
              <a:gd name="adj" fmla="val 1627"/>
            </a:avLst>
          </a:prstGeom>
          <a:solidFill>
            <a:srgbClr val="EFECE6"/>
          </a:solidFill>
          <a:ln w="22860">
            <a:solidFill>
              <a:srgbClr val="CBC5B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4" name="Text 12"/>
          <p:cNvSpPr/>
          <p:nvPr/>
        </p:nvSpPr>
        <p:spPr>
          <a:xfrm>
            <a:off x="818078" y="3704153"/>
            <a:ext cx="2209205" cy="276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Herd Behavior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818078" y="4086344"/>
            <a:ext cx="3947517" cy="5653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Psychology of herd causes market extremes — popularity contest vs. pay-offs as contrarian</a:t>
            </a:r>
            <a:endParaRPr lang="en-US" sz="1350" dirty="0"/>
          </a:p>
        </p:txBody>
      </p:sp>
      <p:sp>
        <p:nvSpPr>
          <p:cNvPr id="16" name="Shape 14"/>
          <p:cNvSpPr/>
          <p:nvPr/>
        </p:nvSpPr>
        <p:spPr>
          <a:xfrm>
            <a:off x="5141833" y="3504605"/>
            <a:ext cx="4346615" cy="1629251"/>
          </a:xfrm>
          <a:prstGeom prst="roundRect">
            <a:avLst>
              <a:gd name="adj" fmla="val 1627"/>
            </a:avLst>
          </a:prstGeom>
          <a:solidFill>
            <a:srgbClr val="EFECE6"/>
          </a:solidFill>
          <a:ln w="22860">
            <a:solidFill>
              <a:srgbClr val="CBC5B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7" name="Text 15"/>
          <p:cNvSpPr/>
          <p:nvPr/>
        </p:nvSpPr>
        <p:spPr>
          <a:xfrm>
            <a:off x="5341382" y="3704153"/>
            <a:ext cx="2209205" cy="276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Pendulum Awareness</a:t>
            </a:r>
            <a:endParaRPr lang="en-US" sz="1700" dirty="0"/>
          </a:p>
        </p:txBody>
      </p:sp>
      <p:sp>
        <p:nvSpPr>
          <p:cNvPr id="18" name="Text 16"/>
          <p:cNvSpPr/>
          <p:nvPr/>
        </p:nvSpPr>
        <p:spPr>
          <a:xfrm>
            <a:off x="5341382" y="4086344"/>
            <a:ext cx="3947517" cy="847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Euphoria to depression, overpriced to underpriced — extreme behavior reverses, creating temporary opportunity windows</a:t>
            </a:r>
            <a:endParaRPr lang="en-US" sz="1350" dirty="0"/>
          </a:p>
        </p:txBody>
      </p:sp>
      <p:sp>
        <p:nvSpPr>
          <p:cNvPr id="19" name="Shape 17"/>
          <p:cNvSpPr/>
          <p:nvPr/>
        </p:nvSpPr>
        <p:spPr>
          <a:xfrm>
            <a:off x="9665137" y="3504605"/>
            <a:ext cx="4346615" cy="1629251"/>
          </a:xfrm>
          <a:prstGeom prst="roundRect">
            <a:avLst>
              <a:gd name="adj" fmla="val 1627"/>
            </a:avLst>
          </a:prstGeom>
          <a:solidFill>
            <a:srgbClr val="EFECE6"/>
          </a:solidFill>
          <a:ln w="22860">
            <a:solidFill>
              <a:srgbClr val="CBC5B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0" name="Text 18"/>
          <p:cNvSpPr/>
          <p:nvPr/>
        </p:nvSpPr>
        <p:spPr>
          <a:xfrm>
            <a:off x="9864685" y="3704153"/>
            <a:ext cx="2546271" cy="276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Trends Become Overdone</a:t>
            </a:r>
            <a:endParaRPr lang="en-US" sz="1700" dirty="0"/>
          </a:p>
        </p:txBody>
      </p:sp>
      <p:sp>
        <p:nvSpPr>
          <p:cNvPr id="21" name="Text 19"/>
          <p:cNvSpPr/>
          <p:nvPr/>
        </p:nvSpPr>
        <p:spPr>
          <a:xfrm>
            <a:off x="9864685" y="4086344"/>
            <a:ext cx="3947517" cy="5653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Most bullish/bearish trends eventually become overdone</a:t>
            </a:r>
            <a:endParaRPr lang="en-US" sz="1350" dirty="0"/>
          </a:p>
        </p:txBody>
      </p:sp>
      <p:sp>
        <p:nvSpPr>
          <p:cNvPr id="22" name="Shape 20"/>
          <p:cNvSpPr/>
          <p:nvPr/>
        </p:nvSpPr>
        <p:spPr>
          <a:xfrm>
            <a:off x="618530" y="5310545"/>
            <a:ext cx="4346615" cy="1346597"/>
          </a:xfrm>
          <a:prstGeom prst="roundRect">
            <a:avLst>
              <a:gd name="adj" fmla="val 1969"/>
            </a:avLst>
          </a:prstGeom>
          <a:solidFill>
            <a:srgbClr val="EFECE6"/>
          </a:solidFill>
          <a:ln w="22860">
            <a:solidFill>
              <a:srgbClr val="CBC5B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3" name="Text 21"/>
          <p:cNvSpPr/>
          <p:nvPr/>
        </p:nvSpPr>
        <p:spPr>
          <a:xfrm>
            <a:off x="818078" y="5510093"/>
            <a:ext cx="2237423" cy="276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Perceived vs. Real Risk</a:t>
            </a:r>
            <a:endParaRPr lang="en-US" sz="1700" dirty="0"/>
          </a:p>
        </p:txBody>
      </p:sp>
      <p:sp>
        <p:nvSpPr>
          <p:cNvPr id="24" name="Text 22"/>
          <p:cNvSpPr/>
          <p:nvPr/>
        </p:nvSpPr>
        <p:spPr>
          <a:xfrm>
            <a:off x="818078" y="5892284"/>
            <a:ext cx="3947517" cy="282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Evaluate pay-offs — risk/return balance</a:t>
            </a:r>
            <a:endParaRPr lang="en-US" sz="1350" dirty="0"/>
          </a:p>
        </p:txBody>
      </p:sp>
      <p:sp>
        <p:nvSpPr>
          <p:cNvPr id="25" name="Shape 23"/>
          <p:cNvSpPr/>
          <p:nvPr/>
        </p:nvSpPr>
        <p:spPr>
          <a:xfrm>
            <a:off x="5141833" y="5310545"/>
            <a:ext cx="4346615" cy="1346597"/>
          </a:xfrm>
          <a:prstGeom prst="roundRect">
            <a:avLst>
              <a:gd name="adj" fmla="val 1969"/>
            </a:avLst>
          </a:prstGeom>
          <a:solidFill>
            <a:srgbClr val="EFECE6"/>
          </a:solidFill>
          <a:ln w="22860">
            <a:solidFill>
              <a:srgbClr val="CBC5B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6" name="Text 24"/>
          <p:cNvSpPr/>
          <p:nvPr/>
        </p:nvSpPr>
        <p:spPr>
          <a:xfrm>
            <a:off x="5341382" y="5510093"/>
            <a:ext cx="2209205" cy="276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Timing is Futile</a:t>
            </a:r>
            <a:endParaRPr lang="en-US" sz="1700" dirty="0"/>
          </a:p>
        </p:txBody>
      </p:sp>
      <p:sp>
        <p:nvSpPr>
          <p:cNvPr id="27" name="Text 25"/>
          <p:cNvSpPr/>
          <p:nvPr/>
        </p:nvSpPr>
        <p:spPr>
          <a:xfrm>
            <a:off x="5341382" y="5892284"/>
            <a:ext cx="3947517" cy="5653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Time in the market more important than timing the market</a:t>
            </a:r>
            <a:endParaRPr lang="en-US" sz="1350" dirty="0"/>
          </a:p>
        </p:txBody>
      </p:sp>
      <p:sp>
        <p:nvSpPr>
          <p:cNvPr id="28" name="Shape 26"/>
          <p:cNvSpPr/>
          <p:nvPr/>
        </p:nvSpPr>
        <p:spPr>
          <a:xfrm>
            <a:off x="9665137" y="5310545"/>
            <a:ext cx="4346615" cy="1346597"/>
          </a:xfrm>
          <a:prstGeom prst="roundRect">
            <a:avLst>
              <a:gd name="adj" fmla="val 1969"/>
            </a:avLst>
          </a:prstGeom>
          <a:solidFill>
            <a:srgbClr val="EFECE6"/>
          </a:solidFill>
          <a:ln w="22860">
            <a:solidFill>
              <a:srgbClr val="CBC5B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9" name="Text 27"/>
          <p:cNvSpPr/>
          <p:nvPr/>
        </p:nvSpPr>
        <p:spPr>
          <a:xfrm>
            <a:off x="9864685" y="5510093"/>
            <a:ext cx="2977158" cy="276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Pessimism = Maximum Return</a:t>
            </a:r>
            <a:endParaRPr lang="en-US" sz="1700" dirty="0"/>
          </a:p>
        </p:txBody>
      </p:sp>
      <p:sp>
        <p:nvSpPr>
          <p:cNvPr id="30" name="Text 28"/>
          <p:cNvSpPr/>
          <p:nvPr/>
        </p:nvSpPr>
        <p:spPr>
          <a:xfrm>
            <a:off x="9864685" y="5892284"/>
            <a:ext cx="3947517" cy="282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Aggression in panicky environment</a:t>
            </a:r>
            <a:endParaRPr lang="en-US" sz="1350" dirty="0"/>
          </a:p>
        </p:txBody>
      </p:sp>
      <p:sp>
        <p:nvSpPr>
          <p:cNvPr id="31" name="Shape 29"/>
          <p:cNvSpPr/>
          <p:nvPr/>
        </p:nvSpPr>
        <p:spPr>
          <a:xfrm>
            <a:off x="618530" y="6855857"/>
            <a:ext cx="13393341" cy="750808"/>
          </a:xfrm>
          <a:prstGeom prst="roundRect">
            <a:avLst>
              <a:gd name="adj" fmla="val 3531"/>
            </a:avLst>
          </a:prstGeom>
          <a:solidFill>
            <a:srgbClr val="DBDBD7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3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18" y="7127796"/>
            <a:ext cx="220861" cy="176689"/>
          </a:xfrm>
          <a:prstGeom prst="rect">
            <a:avLst/>
          </a:prstGeom>
        </p:spPr>
      </p:pic>
      <p:sp>
        <p:nvSpPr>
          <p:cNvPr id="33" name="Text 30"/>
          <p:cNvSpPr/>
          <p:nvPr/>
        </p:nvSpPr>
        <p:spPr>
          <a:xfrm>
            <a:off x="1192768" y="7076718"/>
            <a:ext cx="12642413" cy="282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b="1" i="1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Another fearful </a:t>
            </a:r>
            <a:r>
              <a:rPr lang="en-US" sz="1350" b="1" i="1" dirty="0" smtClean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event</a:t>
            </a:r>
            <a:r>
              <a:rPr lang="en-US" sz="1350" b="1" i="1" dirty="0" smtClean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</a:t>
            </a:r>
            <a:r>
              <a:rPr lang="en-US" sz="1350" b="1" i="1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another bargain opportunity — </a:t>
            </a:r>
            <a:r>
              <a:rPr lang="en-US" sz="1350" b="1" i="1" dirty="0" smtClean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time </a:t>
            </a:r>
            <a:r>
              <a:rPr lang="en-US" sz="1350" b="1" i="1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to invest</a:t>
            </a:r>
            <a:endParaRPr lang="en-US" sz="1350" b="1" i="1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96E9626-F28A-19EA-D277-406845EDA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4666" y="7725013"/>
            <a:ext cx="2107626" cy="5010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2463" y="699016"/>
            <a:ext cx="1887736" cy="699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Lessons From History</a:t>
            </a:r>
            <a:endParaRPr lang="en-US" sz="22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150" y="722352"/>
            <a:ext cx="6534983" cy="597908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2105203" y="699016"/>
            <a:ext cx="1887736" cy="8736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Previous year and Prospective Returns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652463" y="7120771"/>
            <a:ext cx="13325475" cy="596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Historical data shows cyclical patterns: periods of strong growth followed by corrections, then recovery. Mid &amp; small caps offer higher growth potential with greater volatility.</a:t>
            </a:r>
            <a:endParaRPr lang="en-US" sz="14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9F7FB7-869B-1CD8-0E30-57A6255C6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4666" y="7725013"/>
            <a:ext cx="2107626" cy="5010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982</Words>
  <Application>Microsoft Office PowerPoint</Application>
  <PresentationFormat>Custom</PresentationFormat>
  <Paragraphs>155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Lato Bold</vt:lpstr>
      <vt:lpstr>Lato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Hridaan</dc:creator>
  <cp:lastModifiedBy>HP</cp:lastModifiedBy>
  <cp:revision>4</cp:revision>
  <dcterms:created xsi:type="dcterms:W3CDTF">2025-10-03T16:39:14Z</dcterms:created>
  <dcterms:modified xsi:type="dcterms:W3CDTF">2025-10-03T17:05:47Z</dcterms:modified>
</cp:coreProperties>
</file>