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63" r:id="rId4"/>
  </p:sldMasterIdLst>
  <p:notesMasterIdLst>
    <p:notesMasterId r:id="rId29"/>
  </p:notesMasterIdLst>
  <p:sldIdLst>
    <p:sldId id="259" r:id="rId5"/>
    <p:sldId id="2147472883" r:id="rId6"/>
    <p:sldId id="2147472913" r:id="rId7"/>
    <p:sldId id="2147472914" r:id="rId8"/>
    <p:sldId id="2147482480" r:id="rId9"/>
    <p:sldId id="2147482481" r:id="rId10"/>
    <p:sldId id="2147482482" r:id="rId11"/>
    <p:sldId id="2147482483" r:id="rId12"/>
    <p:sldId id="2147482497" r:id="rId13"/>
    <p:sldId id="2147482498" r:id="rId14"/>
    <p:sldId id="2147472899" r:id="rId15"/>
    <p:sldId id="2147472900" r:id="rId16"/>
    <p:sldId id="2147472901" r:id="rId17"/>
    <p:sldId id="2147472902" r:id="rId18"/>
    <p:sldId id="2147472903" r:id="rId19"/>
    <p:sldId id="2147472904" r:id="rId20"/>
    <p:sldId id="2147472905" r:id="rId21"/>
    <p:sldId id="2147472906" r:id="rId22"/>
    <p:sldId id="2147472907" r:id="rId23"/>
    <p:sldId id="2147472908" r:id="rId24"/>
    <p:sldId id="2147472909" r:id="rId25"/>
    <p:sldId id="2147472910" r:id="rId26"/>
    <p:sldId id="2147472911" r:id="rId27"/>
    <p:sldId id="2147472898" r:id="rId2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24D6A4-34C3-CC34-13B5-0678AD1E14A3}" name="Himanshu Jain" initials="HJ" userId="S::jain.himanshu1@ifsca.gov.in::8ae0ebd5-803f-4cad-8b4c-efdd1cdb177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yantara" initials="N" lastIdx="1" clrIdx="0">
    <p:extLst>
      <p:ext uri="{19B8F6BF-5375-455C-9EA6-DF929625EA0E}">
        <p15:presenceInfo xmlns:p15="http://schemas.microsoft.com/office/powerpoint/2012/main" userId="5a4546ed7ec279ed" providerId="Windows Live"/>
      </p:ext>
    </p:extLst>
  </p:cmAuthor>
  <p:cmAuthor id="2" name="AKSHAT GANERIWALA" initials="AG" lastIdx="1" clrIdx="1">
    <p:extLst>
      <p:ext uri="{19B8F6BF-5375-455C-9EA6-DF929625EA0E}">
        <p15:presenceInfo xmlns:p15="http://schemas.microsoft.com/office/powerpoint/2012/main" userId="AKSHAT GANERIWAL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C"/>
    <a:srgbClr val="ED7D31"/>
    <a:srgbClr val="203864"/>
    <a:srgbClr val="FFFFFF"/>
    <a:srgbClr val="FFC000"/>
    <a:srgbClr val="FFD961"/>
    <a:srgbClr val="0043B7"/>
    <a:srgbClr val="25408F"/>
    <a:srgbClr val="5BB8D7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9EA777-E560-4C80-94F0-7161180FB11B}" v="1" dt="2025-08-20T13:50:40.6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56" autoAdjust="0"/>
  </p:normalViewPr>
  <p:slideViewPr>
    <p:cSldViewPr snapToGrid="0">
      <p:cViewPr varScale="1">
        <p:scale>
          <a:sx n="75" d="100"/>
          <a:sy n="75" d="100"/>
        </p:scale>
        <p:origin x="87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KSHAT GANERIWALA" userId="8aab672c-2a30-410b-961d-7ed281850314" providerId="ADAL" clId="{CC9EA777-E560-4C80-94F0-7161180FB11B}"/>
    <pc:docChg chg="addSld delSld modSld">
      <pc:chgData name="AKSHAT GANERIWALA" userId="8aab672c-2a30-410b-961d-7ed281850314" providerId="ADAL" clId="{CC9EA777-E560-4C80-94F0-7161180FB11B}" dt="2025-08-20T13:55:37.158" v="96" actId="20577"/>
      <pc:docMkLst>
        <pc:docMk/>
      </pc:docMkLst>
      <pc:sldChg chg="del">
        <pc:chgData name="AKSHAT GANERIWALA" userId="8aab672c-2a30-410b-961d-7ed281850314" providerId="ADAL" clId="{CC9EA777-E560-4C80-94F0-7161180FB11B}" dt="2025-08-20T13:50:18.937" v="2" actId="47"/>
        <pc:sldMkLst>
          <pc:docMk/>
          <pc:sldMk cId="2041616060" sldId="4646"/>
        </pc:sldMkLst>
      </pc:sldChg>
      <pc:sldChg chg="del">
        <pc:chgData name="AKSHAT GANERIWALA" userId="8aab672c-2a30-410b-961d-7ed281850314" providerId="ADAL" clId="{CC9EA777-E560-4C80-94F0-7161180FB11B}" dt="2025-08-20T13:50:47.451" v="4" actId="47"/>
        <pc:sldMkLst>
          <pc:docMk/>
          <pc:sldMk cId="427330051" sldId="838840745"/>
        </pc:sldMkLst>
      </pc:sldChg>
      <pc:sldChg chg="del">
        <pc:chgData name="AKSHAT GANERIWALA" userId="8aab672c-2a30-410b-961d-7ed281850314" providerId="ADAL" clId="{CC9EA777-E560-4C80-94F0-7161180FB11B}" dt="2025-08-20T13:50:47.451" v="4" actId="47"/>
        <pc:sldMkLst>
          <pc:docMk/>
          <pc:sldMk cId="0" sldId="838840938"/>
        </pc:sldMkLst>
      </pc:sldChg>
      <pc:sldChg chg="del">
        <pc:chgData name="AKSHAT GANERIWALA" userId="8aab672c-2a30-410b-961d-7ed281850314" providerId="ADAL" clId="{CC9EA777-E560-4C80-94F0-7161180FB11B}" dt="2025-08-20T13:50:14.249" v="1" actId="47"/>
        <pc:sldMkLst>
          <pc:docMk/>
          <pc:sldMk cId="4114045707" sldId="2134805028"/>
        </pc:sldMkLst>
      </pc:sldChg>
      <pc:sldChg chg="del">
        <pc:chgData name="AKSHAT GANERIWALA" userId="8aab672c-2a30-410b-961d-7ed281850314" providerId="ADAL" clId="{CC9EA777-E560-4C80-94F0-7161180FB11B}" dt="2025-08-20T13:50:47.451" v="4" actId="47"/>
        <pc:sldMkLst>
          <pc:docMk/>
          <pc:sldMk cId="3848376157" sldId="2147328748"/>
        </pc:sldMkLst>
      </pc:sldChg>
      <pc:sldChg chg="del">
        <pc:chgData name="AKSHAT GANERIWALA" userId="8aab672c-2a30-410b-961d-7ed281850314" providerId="ADAL" clId="{CC9EA777-E560-4C80-94F0-7161180FB11B}" dt="2025-08-20T13:50:47.451" v="4" actId="47"/>
        <pc:sldMkLst>
          <pc:docMk/>
          <pc:sldMk cId="604918449" sldId="2147328770"/>
        </pc:sldMkLst>
      </pc:sldChg>
      <pc:sldChg chg="del">
        <pc:chgData name="AKSHAT GANERIWALA" userId="8aab672c-2a30-410b-961d-7ed281850314" providerId="ADAL" clId="{CC9EA777-E560-4C80-94F0-7161180FB11B}" dt="2025-08-20T13:50:47.451" v="4" actId="47"/>
        <pc:sldMkLst>
          <pc:docMk/>
          <pc:sldMk cId="4275774635" sldId="2147328772"/>
        </pc:sldMkLst>
      </pc:sldChg>
      <pc:sldChg chg="del">
        <pc:chgData name="AKSHAT GANERIWALA" userId="8aab672c-2a30-410b-961d-7ed281850314" providerId="ADAL" clId="{CC9EA777-E560-4C80-94F0-7161180FB11B}" dt="2025-08-20T13:50:47.451" v="4" actId="47"/>
        <pc:sldMkLst>
          <pc:docMk/>
          <pc:sldMk cId="0" sldId="2147472867"/>
        </pc:sldMkLst>
      </pc:sldChg>
      <pc:sldChg chg="del">
        <pc:chgData name="AKSHAT GANERIWALA" userId="8aab672c-2a30-410b-961d-7ed281850314" providerId="ADAL" clId="{CC9EA777-E560-4C80-94F0-7161180FB11B}" dt="2025-08-20T13:50:47.451" v="4" actId="47"/>
        <pc:sldMkLst>
          <pc:docMk/>
          <pc:sldMk cId="1857335456" sldId="2147472871"/>
        </pc:sldMkLst>
      </pc:sldChg>
      <pc:sldChg chg="del">
        <pc:chgData name="AKSHAT GANERIWALA" userId="8aab672c-2a30-410b-961d-7ed281850314" providerId="ADAL" clId="{CC9EA777-E560-4C80-94F0-7161180FB11B}" dt="2025-08-20T13:50:47.451" v="4" actId="47"/>
        <pc:sldMkLst>
          <pc:docMk/>
          <pc:sldMk cId="3539527264" sldId="2147472876"/>
        </pc:sldMkLst>
      </pc:sldChg>
      <pc:sldChg chg="del">
        <pc:chgData name="AKSHAT GANERIWALA" userId="8aab672c-2a30-410b-961d-7ed281850314" providerId="ADAL" clId="{CC9EA777-E560-4C80-94F0-7161180FB11B}" dt="2025-08-20T13:50:47.451" v="4" actId="47"/>
        <pc:sldMkLst>
          <pc:docMk/>
          <pc:sldMk cId="1643363628" sldId="2147472877"/>
        </pc:sldMkLst>
      </pc:sldChg>
      <pc:sldChg chg="modSp mod">
        <pc:chgData name="AKSHAT GANERIWALA" userId="8aab672c-2a30-410b-961d-7ed281850314" providerId="ADAL" clId="{CC9EA777-E560-4C80-94F0-7161180FB11B}" dt="2025-08-20T13:50:59.145" v="8" actId="20577"/>
        <pc:sldMkLst>
          <pc:docMk/>
          <pc:sldMk cId="3518978810" sldId="2147472900"/>
        </pc:sldMkLst>
        <pc:spChg chg="mod">
          <ac:chgData name="AKSHAT GANERIWALA" userId="8aab672c-2a30-410b-961d-7ed281850314" providerId="ADAL" clId="{CC9EA777-E560-4C80-94F0-7161180FB11B}" dt="2025-08-20T13:50:56.316" v="6" actId="20577"/>
          <ac:spMkLst>
            <pc:docMk/>
            <pc:sldMk cId="3518978810" sldId="2147472900"/>
            <ac:spMk id="39" creationId="{135F0CA6-7BDA-5F7C-5E6A-AAFCA394447C}"/>
          </ac:spMkLst>
        </pc:spChg>
        <pc:spChg chg="mod">
          <ac:chgData name="AKSHAT GANERIWALA" userId="8aab672c-2a30-410b-961d-7ed281850314" providerId="ADAL" clId="{CC9EA777-E560-4C80-94F0-7161180FB11B}" dt="2025-08-20T13:50:59.145" v="8" actId="20577"/>
          <ac:spMkLst>
            <pc:docMk/>
            <pc:sldMk cId="3518978810" sldId="2147472900"/>
            <ac:spMk id="54" creationId="{FFAB4A2C-1D60-C079-6981-A51230F28E8D}"/>
          </ac:spMkLst>
        </pc:spChg>
      </pc:sldChg>
      <pc:sldChg chg="modSp mod">
        <pc:chgData name="AKSHAT GANERIWALA" userId="8aab672c-2a30-410b-961d-7ed281850314" providerId="ADAL" clId="{CC9EA777-E560-4C80-94F0-7161180FB11B}" dt="2025-08-20T13:52:55.037" v="37" actId="1076"/>
        <pc:sldMkLst>
          <pc:docMk/>
          <pc:sldMk cId="3089478" sldId="2147472902"/>
        </pc:sldMkLst>
        <pc:spChg chg="mod">
          <ac:chgData name="AKSHAT GANERIWALA" userId="8aab672c-2a30-410b-961d-7ed281850314" providerId="ADAL" clId="{CC9EA777-E560-4C80-94F0-7161180FB11B}" dt="2025-08-20T13:52:50.616" v="36" actId="14100"/>
          <ac:spMkLst>
            <pc:docMk/>
            <pc:sldMk cId="3089478" sldId="2147472902"/>
            <ac:spMk id="27" creationId="{8BCEC3E9-2F42-3366-50FD-B9B8F1466165}"/>
          </ac:spMkLst>
        </pc:spChg>
        <pc:graphicFrameChg chg="mod">
          <ac:chgData name="AKSHAT GANERIWALA" userId="8aab672c-2a30-410b-961d-7ed281850314" providerId="ADAL" clId="{CC9EA777-E560-4C80-94F0-7161180FB11B}" dt="2025-08-20T13:52:55.037" v="37" actId="1076"/>
          <ac:graphicFrameMkLst>
            <pc:docMk/>
            <pc:sldMk cId="3089478" sldId="2147472902"/>
            <ac:graphicFrameMk id="6" creationId="{9F600702-4241-5671-D3A5-456DCC45A1F7}"/>
          </ac:graphicFrameMkLst>
        </pc:graphicFrameChg>
      </pc:sldChg>
      <pc:sldChg chg="modSp mod">
        <pc:chgData name="AKSHAT GANERIWALA" userId="8aab672c-2a30-410b-961d-7ed281850314" providerId="ADAL" clId="{CC9EA777-E560-4C80-94F0-7161180FB11B}" dt="2025-08-20T13:53:11.127" v="41" actId="20577"/>
        <pc:sldMkLst>
          <pc:docMk/>
          <pc:sldMk cId="1408346963" sldId="2147472905"/>
        </pc:sldMkLst>
        <pc:spChg chg="mod">
          <ac:chgData name="AKSHAT GANERIWALA" userId="8aab672c-2a30-410b-961d-7ed281850314" providerId="ADAL" clId="{CC9EA777-E560-4C80-94F0-7161180FB11B}" dt="2025-08-20T13:53:11.127" v="41" actId="20577"/>
          <ac:spMkLst>
            <pc:docMk/>
            <pc:sldMk cId="1408346963" sldId="2147472905"/>
            <ac:spMk id="37" creationId="{CCE4C06F-AB1A-D22E-CD24-C5597EDDA2C2}"/>
          </ac:spMkLst>
        </pc:spChg>
      </pc:sldChg>
      <pc:sldChg chg="modSp mod">
        <pc:chgData name="AKSHAT GANERIWALA" userId="8aab672c-2a30-410b-961d-7ed281850314" providerId="ADAL" clId="{CC9EA777-E560-4C80-94F0-7161180FB11B}" dt="2025-08-20T13:53:56.372" v="82" actId="14100"/>
        <pc:sldMkLst>
          <pc:docMk/>
          <pc:sldMk cId="554835357" sldId="2147472908"/>
        </pc:sldMkLst>
        <pc:spChg chg="mod">
          <ac:chgData name="AKSHAT GANERIWALA" userId="8aab672c-2a30-410b-961d-7ed281850314" providerId="ADAL" clId="{CC9EA777-E560-4C80-94F0-7161180FB11B}" dt="2025-08-20T13:53:56.372" v="82" actId="14100"/>
          <ac:spMkLst>
            <pc:docMk/>
            <pc:sldMk cId="554835357" sldId="2147472908"/>
            <ac:spMk id="35" creationId="{8DF602BA-3FA5-B2C7-5817-B5C83E97150B}"/>
          </ac:spMkLst>
        </pc:spChg>
      </pc:sldChg>
      <pc:sldChg chg="del">
        <pc:chgData name="AKSHAT GANERIWALA" userId="8aab672c-2a30-410b-961d-7ed281850314" providerId="ADAL" clId="{CC9EA777-E560-4C80-94F0-7161180FB11B}" dt="2025-08-20T13:50:47.451" v="4" actId="47"/>
        <pc:sldMkLst>
          <pc:docMk/>
          <pc:sldMk cId="3180405621" sldId="2147472912"/>
        </pc:sldMkLst>
      </pc:sldChg>
      <pc:sldChg chg="del">
        <pc:chgData name="AKSHAT GANERIWALA" userId="8aab672c-2a30-410b-961d-7ed281850314" providerId="ADAL" clId="{CC9EA777-E560-4C80-94F0-7161180FB11B}" dt="2025-08-20T13:50:05.569" v="0" actId="47"/>
        <pc:sldMkLst>
          <pc:docMk/>
          <pc:sldMk cId="2268356417" sldId="2147472913"/>
        </pc:sldMkLst>
      </pc:sldChg>
      <pc:sldChg chg="add">
        <pc:chgData name="AKSHAT GANERIWALA" userId="8aab672c-2a30-410b-961d-7ed281850314" providerId="ADAL" clId="{CC9EA777-E560-4C80-94F0-7161180FB11B}" dt="2025-08-20T13:50:40.682" v="3"/>
        <pc:sldMkLst>
          <pc:docMk/>
          <pc:sldMk cId="3132521713" sldId="2147472913"/>
        </pc:sldMkLst>
      </pc:sldChg>
      <pc:sldChg chg="add">
        <pc:chgData name="AKSHAT GANERIWALA" userId="8aab672c-2a30-410b-961d-7ed281850314" providerId="ADAL" clId="{CC9EA777-E560-4C80-94F0-7161180FB11B}" dt="2025-08-20T13:50:40.682" v="3"/>
        <pc:sldMkLst>
          <pc:docMk/>
          <pc:sldMk cId="0" sldId="2147472914"/>
        </pc:sldMkLst>
      </pc:sldChg>
      <pc:sldChg chg="del">
        <pc:chgData name="AKSHAT GANERIWALA" userId="8aab672c-2a30-410b-961d-7ed281850314" providerId="ADAL" clId="{CC9EA777-E560-4C80-94F0-7161180FB11B}" dt="2025-08-20T13:50:05.569" v="0" actId="47"/>
        <pc:sldMkLst>
          <pc:docMk/>
          <pc:sldMk cId="3731815140" sldId="2147472914"/>
        </pc:sldMkLst>
      </pc:sldChg>
      <pc:sldChg chg="del">
        <pc:chgData name="AKSHAT GANERIWALA" userId="8aab672c-2a30-410b-961d-7ed281850314" providerId="ADAL" clId="{CC9EA777-E560-4C80-94F0-7161180FB11B}" dt="2025-08-20T13:50:05.569" v="0" actId="47"/>
        <pc:sldMkLst>
          <pc:docMk/>
          <pc:sldMk cId="1773189290" sldId="2147472915"/>
        </pc:sldMkLst>
      </pc:sldChg>
      <pc:sldChg chg="add">
        <pc:chgData name="AKSHAT GANERIWALA" userId="8aab672c-2a30-410b-961d-7ed281850314" providerId="ADAL" clId="{CC9EA777-E560-4C80-94F0-7161180FB11B}" dt="2025-08-20T13:50:40.682" v="3"/>
        <pc:sldMkLst>
          <pc:docMk/>
          <pc:sldMk cId="2964320173" sldId="2147482480"/>
        </pc:sldMkLst>
      </pc:sldChg>
      <pc:sldChg chg="add">
        <pc:chgData name="AKSHAT GANERIWALA" userId="8aab672c-2a30-410b-961d-7ed281850314" providerId="ADAL" clId="{CC9EA777-E560-4C80-94F0-7161180FB11B}" dt="2025-08-20T13:50:40.682" v="3"/>
        <pc:sldMkLst>
          <pc:docMk/>
          <pc:sldMk cId="548264113" sldId="2147482481"/>
        </pc:sldMkLst>
      </pc:sldChg>
      <pc:sldChg chg="add">
        <pc:chgData name="AKSHAT GANERIWALA" userId="8aab672c-2a30-410b-961d-7ed281850314" providerId="ADAL" clId="{CC9EA777-E560-4C80-94F0-7161180FB11B}" dt="2025-08-20T13:50:40.682" v="3"/>
        <pc:sldMkLst>
          <pc:docMk/>
          <pc:sldMk cId="1005081885" sldId="2147482482"/>
        </pc:sldMkLst>
      </pc:sldChg>
      <pc:sldChg chg="add">
        <pc:chgData name="AKSHAT GANERIWALA" userId="8aab672c-2a30-410b-961d-7ed281850314" providerId="ADAL" clId="{CC9EA777-E560-4C80-94F0-7161180FB11B}" dt="2025-08-20T13:50:40.682" v="3"/>
        <pc:sldMkLst>
          <pc:docMk/>
          <pc:sldMk cId="0" sldId="2147482483"/>
        </pc:sldMkLst>
      </pc:sldChg>
      <pc:sldChg chg="modSp add mod">
        <pc:chgData name="AKSHAT GANERIWALA" userId="8aab672c-2a30-410b-961d-7ed281850314" providerId="ADAL" clId="{CC9EA777-E560-4C80-94F0-7161180FB11B}" dt="2025-08-20T13:55:37.158" v="96" actId="20577"/>
        <pc:sldMkLst>
          <pc:docMk/>
          <pc:sldMk cId="3132120455" sldId="2147482497"/>
        </pc:sldMkLst>
        <pc:spChg chg="mod">
          <ac:chgData name="AKSHAT GANERIWALA" userId="8aab672c-2a30-410b-961d-7ed281850314" providerId="ADAL" clId="{CC9EA777-E560-4C80-94F0-7161180FB11B}" dt="2025-08-20T13:55:24.676" v="87" actId="20577"/>
          <ac:spMkLst>
            <pc:docMk/>
            <pc:sldMk cId="3132120455" sldId="2147482497"/>
            <ac:spMk id="35" creationId="{1F220C56-CF69-4803-B251-52F3278F39F2}"/>
          </ac:spMkLst>
        </pc:spChg>
        <pc:spChg chg="mod">
          <ac:chgData name="AKSHAT GANERIWALA" userId="8aab672c-2a30-410b-961d-7ed281850314" providerId="ADAL" clId="{CC9EA777-E560-4C80-94F0-7161180FB11B}" dt="2025-08-20T13:55:37.158" v="96" actId="20577"/>
          <ac:spMkLst>
            <pc:docMk/>
            <pc:sldMk cId="3132120455" sldId="2147482497"/>
            <ac:spMk id="42" creationId="{7334E4E1-A52D-43A1-B522-E9D1CCE40227}"/>
          </ac:spMkLst>
        </pc:spChg>
      </pc:sldChg>
      <pc:sldChg chg="add">
        <pc:chgData name="AKSHAT GANERIWALA" userId="8aab672c-2a30-410b-961d-7ed281850314" providerId="ADAL" clId="{CC9EA777-E560-4C80-94F0-7161180FB11B}" dt="2025-08-20T13:50:40.682" v="3"/>
        <pc:sldMkLst>
          <pc:docMk/>
          <pc:sldMk cId="2333482985" sldId="214748249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FSCA\Downloads\Excel%20Sheet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ifscagovin-my.sharepoint.com/personal/akshat_ganeriwala_ifsca_gov_in/Documents/Desktop/Development%20Work/RBI/RBI%20Governor%20June%202024/New%20Microsoft%20Excel%20Workshee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4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Funds</a:t>
            </a:r>
            <a:r>
              <a:rPr lang="en-IN" sz="2400" b="1" baseline="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Ecosystem in GIFT IFSC</a:t>
            </a:r>
            <a:endParaRPr lang="en-IN" sz="2400" b="1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c:rich>
      </c:tx>
      <c:layout>
        <c:manualLayout>
          <c:xMode val="edge"/>
          <c:yMode val="edge"/>
          <c:x val="0.1709066394586000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'New Chart'!$C$7</c:f>
              <c:strCache>
                <c:ptCount val="1"/>
                <c:pt idx="0">
                  <c:v>Fund Management Entities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338C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'New Chart'!$B$8:$B$13</c:f>
              <c:strCache>
                <c:ptCount val="6"/>
                <c:pt idx="0">
                  <c:v>Dec 2021</c:v>
                </c:pt>
                <c:pt idx="1">
                  <c:v>Mar 2022</c:v>
                </c:pt>
                <c:pt idx="2">
                  <c:v>Dec 2022</c:v>
                </c:pt>
                <c:pt idx="3">
                  <c:v>Mar 2023</c:v>
                </c:pt>
                <c:pt idx="4">
                  <c:v>Dec 2023</c:v>
                </c:pt>
                <c:pt idx="5">
                  <c:v>July 2025</c:v>
                </c:pt>
              </c:strCache>
            </c:strRef>
          </c:cat>
          <c:val>
            <c:numRef>
              <c:f>'New Chart'!$C$8:$C$13</c:f>
              <c:numCache>
                <c:formatCode>General</c:formatCode>
                <c:ptCount val="6"/>
                <c:pt idx="0">
                  <c:v>13</c:v>
                </c:pt>
                <c:pt idx="1">
                  <c:v>22</c:v>
                </c:pt>
                <c:pt idx="2">
                  <c:v>55</c:v>
                </c:pt>
                <c:pt idx="3">
                  <c:v>63</c:v>
                </c:pt>
                <c:pt idx="4">
                  <c:v>83</c:v>
                </c:pt>
                <c:pt idx="5">
                  <c:v>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FD-43CF-974C-78FB5D653497}"/>
            </c:ext>
          </c:extLst>
        </c:ser>
        <c:ser>
          <c:idx val="1"/>
          <c:order val="1"/>
          <c:tx>
            <c:strRef>
              <c:f>'New Chart'!$D$7</c:f>
              <c:strCache>
                <c:ptCount val="1"/>
                <c:pt idx="0">
                  <c:v>Funds </c:v>
                </c:pt>
              </c:strCache>
            </c:strRef>
          </c:tx>
          <c:spPr>
            <a:solidFill>
              <a:srgbClr val="00338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338C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'New Chart'!$B$8:$B$13</c:f>
              <c:strCache>
                <c:ptCount val="6"/>
                <c:pt idx="0">
                  <c:v>Dec 2021</c:v>
                </c:pt>
                <c:pt idx="1">
                  <c:v>Mar 2022</c:v>
                </c:pt>
                <c:pt idx="2">
                  <c:v>Dec 2022</c:v>
                </c:pt>
                <c:pt idx="3">
                  <c:v>Mar 2023</c:v>
                </c:pt>
                <c:pt idx="4">
                  <c:v>Dec 2023</c:v>
                </c:pt>
                <c:pt idx="5">
                  <c:v>July 2025</c:v>
                </c:pt>
              </c:strCache>
            </c:strRef>
          </c:cat>
          <c:val>
            <c:numRef>
              <c:f>'New Chart'!$D$8:$D$13</c:f>
              <c:numCache>
                <c:formatCode>General</c:formatCode>
                <c:ptCount val="6"/>
                <c:pt idx="0">
                  <c:v>13</c:v>
                </c:pt>
                <c:pt idx="1">
                  <c:v>24</c:v>
                </c:pt>
                <c:pt idx="2">
                  <c:v>39</c:v>
                </c:pt>
                <c:pt idx="3">
                  <c:v>51</c:v>
                </c:pt>
                <c:pt idx="4">
                  <c:v>95</c:v>
                </c:pt>
                <c:pt idx="5">
                  <c:v>290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FD-43CF-974C-78FB5D6534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3157360"/>
        <c:axId val="163155920"/>
      </c:barChart>
      <c:catAx>
        <c:axId val="163157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163155920"/>
        <c:crosses val="autoZero"/>
        <c:auto val="1"/>
        <c:lblAlgn val="ctr"/>
        <c:lblOffset val="100"/>
        <c:noMultiLvlLbl val="0"/>
      </c:catAx>
      <c:valAx>
        <c:axId val="1631559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63157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20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ESG Debt</a:t>
            </a:r>
            <a:r>
              <a:rPr lang="en-IN" sz="2000" b="1" baseline="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Listing (USD Bn)</a:t>
            </a:r>
            <a:endParaRPr lang="en-IN" sz="2000" b="1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Oct-20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</c:f>
              <c:strCache>
                <c:ptCount val="1"/>
                <c:pt idx="0">
                  <c:v>ESG Debt Listing</c:v>
                </c:pt>
              </c:strCache>
            </c:strRef>
          </c:cat>
          <c:val>
            <c:numRef>
              <c:f>Sheet1!$C$4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39-4EF5-B8D9-CB93BEA9A65A}"/>
            </c:ext>
          </c:extLst>
        </c:ser>
        <c:ser>
          <c:idx val="1"/>
          <c:order val="1"/>
          <c:tx>
            <c:strRef>
              <c:f>Sheet1!$B$5</c:f>
              <c:strCache>
                <c:ptCount val="1"/>
                <c:pt idx="0">
                  <c:v>Mar-21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</c:f>
              <c:strCache>
                <c:ptCount val="1"/>
                <c:pt idx="0">
                  <c:v>ESG Debt Listing</c:v>
                </c:pt>
              </c:strCache>
            </c:strRef>
          </c:cat>
          <c:val>
            <c:numRef>
              <c:f>Sheet1!$C$5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39-4EF5-B8D9-CB93BEA9A65A}"/>
            </c:ext>
          </c:extLst>
        </c:ser>
        <c:ser>
          <c:idx val="2"/>
          <c:order val="2"/>
          <c:tx>
            <c:strRef>
              <c:f>Sheet1!$B$6</c:f>
              <c:strCache>
                <c:ptCount val="1"/>
                <c:pt idx="0">
                  <c:v>Mar-22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</c:f>
              <c:strCache>
                <c:ptCount val="1"/>
                <c:pt idx="0">
                  <c:v>ESG Debt Listing</c:v>
                </c:pt>
              </c:strCache>
            </c:strRef>
          </c:cat>
          <c:val>
            <c:numRef>
              <c:f>Sheet1!$C$6</c:f>
              <c:numCache>
                <c:formatCode>General</c:formatCode>
                <c:ptCount val="1"/>
                <c:pt idx="0">
                  <c:v>7.2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39-4EF5-B8D9-CB93BEA9A65A}"/>
            </c:ext>
          </c:extLst>
        </c:ser>
        <c:ser>
          <c:idx val="3"/>
          <c:order val="3"/>
          <c:tx>
            <c:strRef>
              <c:f>Sheet1!$B$7</c:f>
              <c:strCache>
                <c:ptCount val="1"/>
                <c:pt idx="0">
                  <c:v>Dec-22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</c:f>
              <c:strCache>
                <c:ptCount val="1"/>
                <c:pt idx="0">
                  <c:v>ESG Debt Listing</c:v>
                </c:pt>
              </c:strCache>
            </c:strRef>
          </c:cat>
          <c:val>
            <c:numRef>
              <c:f>Sheet1!$C$7</c:f>
              <c:numCache>
                <c:formatCode>General</c:formatCode>
                <c:ptCount val="1"/>
                <c:pt idx="0">
                  <c:v>8.1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39-4EF5-B8D9-CB93BEA9A65A}"/>
            </c:ext>
          </c:extLst>
        </c:ser>
        <c:ser>
          <c:idx val="4"/>
          <c:order val="4"/>
          <c:tx>
            <c:strRef>
              <c:f>Sheet1!$B$8</c:f>
              <c:strCache>
                <c:ptCount val="1"/>
                <c:pt idx="0">
                  <c:v>Mar-23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</c:f>
              <c:strCache>
                <c:ptCount val="1"/>
                <c:pt idx="0">
                  <c:v>ESG Debt Listing</c:v>
                </c:pt>
              </c:strCache>
            </c:strRef>
          </c:cat>
          <c:val>
            <c:numRef>
              <c:f>Sheet1!$C$8</c:f>
              <c:numCache>
                <c:formatCode>General</c:formatCode>
                <c:ptCount val="1"/>
                <c:pt idx="0">
                  <c:v>9.1999999999999993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39-4EF5-B8D9-CB93BEA9A65A}"/>
            </c:ext>
          </c:extLst>
        </c:ser>
        <c:ser>
          <c:idx val="5"/>
          <c:order val="5"/>
          <c:tx>
            <c:strRef>
              <c:f>Sheet1!$B$9</c:f>
              <c:strCache>
                <c:ptCount val="1"/>
                <c:pt idx="0">
                  <c:v>Mar-24</c:v>
                </c:pt>
              </c:strCache>
            </c:strRef>
          </c:tx>
          <c:spPr>
            <a:solidFill>
              <a:srgbClr val="002C7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Sheet1!$C$3</c:f>
              <c:strCache>
                <c:ptCount val="1"/>
                <c:pt idx="0">
                  <c:v>ESG Debt Listing</c:v>
                </c:pt>
              </c:strCache>
            </c:strRef>
          </c:cat>
          <c:val>
            <c:numRef>
              <c:f>Sheet1!$C$9</c:f>
              <c:numCache>
                <c:formatCode>General</c:formatCode>
                <c:ptCount val="1"/>
                <c:pt idx="0">
                  <c:v>12.6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939-4EF5-B8D9-CB93BEA9A6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21047568"/>
        <c:axId val="1021045648"/>
      </c:barChart>
      <c:catAx>
        <c:axId val="1021047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1045648"/>
        <c:crosses val="autoZero"/>
        <c:auto val="1"/>
        <c:lblAlgn val="ctr"/>
        <c:lblOffset val="100"/>
        <c:noMultiLvlLbl val="0"/>
      </c:catAx>
      <c:valAx>
        <c:axId val="1021045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21047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rgbClr val="1F497D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60" cy="49805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2"/>
            <a:ext cx="2945660" cy="49805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F5DC858F-7F2B-4EF8-BC18-A34043FDA377}" type="datetimeFigureOut">
              <a:rPr lang="en-IN" smtClean="0"/>
              <a:t>20-08-2025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4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60" cy="49805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28585"/>
            <a:ext cx="2945660" cy="49805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8E65324D-F4C9-43BE-BA92-8E7A9A1F123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683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6798D-B80B-427A-ADF2-9DBAED4DE47D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0498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346AE-017D-D762-8E7E-043238308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168573-C9A0-D09D-B546-C7CB8358DD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7388" y="644525"/>
            <a:ext cx="5737225" cy="32273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DFAA3-5534-F908-9DBD-FB5F36FE8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34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b17bdb078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6225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g2b17bdb078a_0_74:notes"/>
          <p:cNvSpPr txBox="1">
            <a:spLocks noGrp="1"/>
          </p:cNvSpPr>
          <p:nvPr>
            <p:ph type="body" idx="1"/>
          </p:nvPr>
        </p:nvSpPr>
        <p:spPr>
          <a:xfrm>
            <a:off x="680720" y="4721940"/>
            <a:ext cx="5445720" cy="447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t" anchorCtr="0">
            <a:noAutofit/>
          </a:bodyPr>
          <a:lstStyle/>
          <a:p>
            <a:pPr>
              <a:buSzPts val="1400"/>
            </a:pPr>
            <a:endParaRPr/>
          </a:p>
        </p:txBody>
      </p:sp>
      <p:sp>
        <p:nvSpPr>
          <p:cNvPr id="631" name="Google Shape;631;g2b17bdb078a_0_74:notes"/>
          <p:cNvSpPr txBox="1">
            <a:spLocks noGrp="1"/>
          </p:cNvSpPr>
          <p:nvPr>
            <p:ph type="sldNum" idx="12"/>
          </p:nvPr>
        </p:nvSpPr>
        <p:spPr>
          <a:xfrm>
            <a:off x="3855839" y="9442155"/>
            <a:ext cx="2949828" cy="49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95" tIns="46285" rIns="92595" bIns="46285" anchor="b" anchorCtr="0">
            <a:noAutofit/>
          </a:bodyPr>
          <a:lstStyle/>
          <a:p>
            <a:pPr defTabSz="915589">
              <a:buClr>
                <a:srgbClr val="000000"/>
              </a:buClr>
              <a:buSzPts val="1400"/>
              <a:defRPr/>
            </a:pPr>
            <a:fld id="{00000000-1234-1234-1234-123412341234}" type="slidenum">
              <a:rPr lang="en-GB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915589">
                <a:buClr>
                  <a:srgbClr val="000000"/>
                </a:buClr>
                <a:buSzPts val="1400"/>
                <a:defRPr/>
              </a:pPr>
              <a:t>4</a:t>
            </a:fld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fa3945324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700088"/>
            <a:ext cx="6229350" cy="3503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bfa3945324_0_158:notes"/>
          <p:cNvSpPr txBox="1">
            <a:spLocks noGrp="1"/>
          </p:cNvSpPr>
          <p:nvPr>
            <p:ph type="body" idx="1"/>
          </p:nvPr>
        </p:nvSpPr>
        <p:spPr>
          <a:xfrm>
            <a:off x="704939" y="4436983"/>
            <a:ext cx="5639504" cy="4203457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"/>
              <a:t>GIFT City – Brief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8185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b3c16a254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1125" y="762000"/>
            <a:ext cx="6789738" cy="381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b3c16a254_0_124:notes"/>
          <p:cNvSpPr txBox="1">
            <a:spLocks noGrp="1"/>
          </p:cNvSpPr>
          <p:nvPr>
            <p:ph type="body" idx="1"/>
          </p:nvPr>
        </p:nvSpPr>
        <p:spPr>
          <a:xfrm>
            <a:off x="701672" y="4835685"/>
            <a:ext cx="5613351" cy="4581170"/>
          </a:xfrm>
          <a:prstGeom prst="rect">
            <a:avLst/>
          </a:prstGeom>
        </p:spPr>
        <p:txBody>
          <a:bodyPr spcFirstLastPara="1" wrap="square" lIns="93539" tIns="93539" rIns="93539" bIns="93539" anchor="t" anchorCtr="0">
            <a:noAutofit/>
          </a:bodyPr>
          <a:lstStyle/>
          <a:p>
            <a:r>
              <a:rPr lang="en" dirty="0"/>
              <a:t>GIFT City – Brief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1891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bfa3945324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bfa3945324_0_215:notes"/>
          <p:cNvSpPr txBox="1">
            <a:spLocks noGrp="1"/>
          </p:cNvSpPr>
          <p:nvPr>
            <p:ph type="body" idx="1"/>
          </p:nvPr>
        </p:nvSpPr>
        <p:spPr>
          <a:xfrm>
            <a:off x="695008" y="4386436"/>
            <a:ext cx="5560060" cy="4155569"/>
          </a:xfrm>
          <a:prstGeom prst="rect">
            <a:avLst/>
          </a:prstGeom>
        </p:spPr>
        <p:txBody>
          <a:bodyPr spcFirstLastPara="1" wrap="square" lIns="92476" tIns="92476" rIns="92476" bIns="92476" anchor="t" anchorCtr="0">
            <a:noAutofit/>
          </a:bodyPr>
          <a:lstStyle/>
          <a:p>
            <a:pPr marL="0" indent="0">
              <a:buNone/>
            </a:pPr>
            <a:r>
              <a:rPr lang="en"/>
              <a:t>GIFT City – Brief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324D-F4C9-43BE-BA92-8E7A9A1F123D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455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36608-DA25-7D38-D668-B9A1FCEB5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37C4C5-6A04-C30C-5C16-7D934A5620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91B173-D153-7211-84E5-080171CDF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047F0-5B5B-0F33-80BF-C78F0147E5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CC947C-7BC7-4BCA-BF00-24D4581CB71B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1930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F6798D-B80B-427A-ADF2-9DBAED4DE47D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3776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201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A22E-03AF-4553-A905-7BC28C52E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0796A-2D5C-4FC4-B5AB-024EC69B59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5715-F3AB-42B5-AA8B-7C120D9BB2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077BB5-8DD7-4FFF-8C8B-3867A2650340}" type="datetime1">
              <a:rPr lang="th-TH" smtClean="0"/>
              <a:t>20/08/68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51430-005B-4211-988D-EDFE9483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2D905-2C58-4F23-AB04-67E71F6E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4021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DA8D32-E120-4680-909D-CC9A64B205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A771B-D88F-461D-9D31-6CBF4EF20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F0B54-760E-4ADD-9BA8-343DA809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C80176-D947-400E-AB7E-6BDE97E39AFB}" type="datetime1">
              <a:rPr lang="th-TH" smtClean="0"/>
              <a:t>20/08/68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A1E75-07CE-4E4D-8D27-ED8C7E271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2768C-D332-444B-816A-F8B1244C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0203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2911C-5524-4DB7-BC5A-77BC6707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4B430-1AB2-4CAC-B8B8-8B599C11C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F5E4E-6331-443F-9341-9953803CD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DBB9-0FA2-48BB-A37C-1B2D36651E81}" type="datetime1">
              <a:rPr lang="th-TH" smtClean="0"/>
              <a:t>20/08/68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6A88F-2105-44F6-B7A1-BB957E46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44DA5-3761-4FBD-B2F3-AE12886C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7374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4E31-76F6-4138-9CE1-D00CCF5A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FB596-86E2-48C1-842F-22297BCE8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E38A4-004B-40A5-B105-C4B48A9F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4328A-2D76-426F-8BC3-8B5C43E3B07C}" type="datetime1">
              <a:rPr lang="th-TH" smtClean="0"/>
              <a:t>20/08/68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D075C-0018-4F8B-9E85-B86B71DD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8880F-1B02-4053-A788-93DE5BB8A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2909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445" y="498424"/>
            <a:ext cx="9675113" cy="55399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399" y="1752600"/>
            <a:ext cx="5176911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406586" y="1752600"/>
            <a:ext cx="5176911" cy="4343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09601" y="6337300"/>
            <a:ext cx="7877908" cy="2286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AutoNum type="arabicParenBoth"/>
              <a:defRPr sz="800"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16"/>
          <p:cNvSpPr>
            <a:spLocks noGrp="1"/>
          </p:cNvSpPr>
          <p:nvPr>
            <p:ph type="body" sz="quarter" idx="15"/>
          </p:nvPr>
        </p:nvSpPr>
        <p:spPr>
          <a:xfrm>
            <a:off x="646687" y="1190610"/>
            <a:ext cx="5173820" cy="338554"/>
          </a:xfrm>
          <a:solidFill>
            <a:srgbClr val="0771B0"/>
          </a:solidFill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6"/>
          <p:cNvSpPr>
            <a:spLocks noGrp="1"/>
          </p:cNvSpPr>
          <p:nvPr>
            <p:ph type="body" sz="quarter" idx="16"/>
          </p:nvPr>
        </p:nvSpPr>
        <p:spPr>
          <a:xfrm>
            <a:off x="6371495" y="1190610"/>
            <a:ext cx="5173820" cy="338554"/>
          </a:xfrm>
          <a:solidFill>
            <a:srgbClr val="0771B0"/>
          </a:solidFill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4DAB3519-3705-40C5-BE56-25BC14C8D375}" type="datetime1">
              <a:rPr lang="en-US" smtClean="0"/>
              <a:t>8/20/2025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628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2911C-5524-4DB7-BC5A-77BC6707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4B430-1AB2-4CAC-B8B8-8B599C11C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F5E4E-6331-443F-9341-9953803CD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0DBB9-0FA2-48BB-A37C-1B2D36651E81}" type="datetime1">
              <a:rPr lang="th-TH" smtClean="0"/>
              <a:t>20/08/68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6A88F-2105-44F6-B7A1-BB957E46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44DA5-3761-4FBD-B2F3-AE12886C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9227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24E31-76F6-4138-9CE1-D00CCF5A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FB596-86E2-48C1-842F-22297BCE8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E38A4-004B-40A5-B105-C4B48A9F7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4328A-2D76-426F-8BC3-8B5C43E3B07C}" type="datetime1">
              <a:rPr lang="th-TH" smtClean="0"/>
              <a:t>20/08/68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D075C-0018-4F8B-9E85-B86B71DD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8880F-1B02-4053-A788-93DE5BB8A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7738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40B7-E470-4CD4-90F0-BDC0799B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0B191-8381-4E1E-96F2-89D731F75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0B608-4624-4105-90AF-ACF1D948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B623D-8371-4B69-8BD8-238B505560A4}" type="datetime1">
              <a:rPr lang="th-TH" smtClean="0"/>
              <a:t>20/08/68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8DBAB-C0CC-4047-83C4-98B7C8F84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C27EC-D72A-4469-83FB-2E8891357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9153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3D55C-A92A-4B97-9192-D66F4627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82CEC-B3E1-4C83-872A-ED71E9B82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717D3-9BC4-47AD-A32E-B74A8DF8C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B6169-EF4D-4D98-92DC-B671AA81B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0489-A12E-4620-A394-41EC55BFFBE4}" type="datetime1">
              <a:rPr lang="th-TH" smtClean="0"/>
              <a:t>20/08/68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07F58-B37F-4175-ACCF-AD363FE7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16A35-8107-4CE4-B790-9325FDD26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67175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5124E-6E9E-450A-9F09-8496A714C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C0368-ED4C-4EB2-86E4-BD1EE4CCE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D1BAA-22FF-4CF6-8494-D7D512D12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97539-9A73-496C-A460-B7941E5208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49866D-614E-43F2-AE07-6F94C8DD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DC9C95-8DF8-47AE-BD8C-D0F58C52E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A2F0-D75C-47B8-9E3E-3D83FB446DA9}" type="datetime1">
              <a:rPr lang="th-TH" smtClean="0"/>
              <a:t>20/08/68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66F508-3BE7-456A-A621-D3900F0F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B84EAD-C3E8-4C04-8B45-BBE40E37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9475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0BC-2136-44B2-AF0A-099D18C5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7F60FD-EE22-4F26-889A-77DC11A859D4}" type="datetime1">
              <a:rPr lang="th-TH" smtClean="0"/>
              <a:t>20/08/68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096C5-703B-4176-BA0C-1882E090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4487F-6B51-4B43-B067-7CEE69E1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264534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F6F3E-33C0-487C-B652-DD4C20523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5466B7-0981-4557-B2ED-AA45C6FC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73AF9-62C4-423A-AE67-11E1F33AF7C1}" type="datetime1">
              <a:rPr lang="th-TH" smtClean="0"/>
              <a:t>20/08/68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7DDD20-25C6-41FF-ACB2-49C885A5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B82F4A-91F7-427B-B485-EBF775FE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24605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50DE4C-FD7D-472B-9B36-3A0ACC27E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0822B-F45C-4997-B3B4-F30C829396FF}" type="datetime1">
              <a:rPr lang="th-TH" smtClean="0"/>
              <a:t>20/08/68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14D593-2D11-4793-B361-E9A83B28B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1B276-C9C9-4321-A4DA-5FDAE2F7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99723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3405D-B903-401E-A0C0-4911C6E48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93D72-5C33-4A64-AA4E-7AF3879FA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7E5B6F-61ED-43FF-AF0C-70CEAB99D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C2BF7-00C8-4202-B24C-5F9A13E81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727B-82AA-4CA6-8191-1F2C1E5DC33E}" type="datetime1">
              <a:rPr lang="th-TH" smtClean="0"/>
              <a:t>20/08/68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E493F-1701-4553-95D9-1A00DE981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6B769-C987-4497-80C2-EE1C4A5F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7900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47DB2-FD3C-4801-A4A4-124C4BA0C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D6D58A-2311-40B6-866F-C50DE3AE3C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22A09-4ED9-423B-95C5-863D1AC01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7124-54B2-42DD-A6F6-F6B77CAA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1543-9E83-4685-90DD-6AB0FFC5B3E0}" type="datetime1">
              <a:rPr lang="th-TH" smtClean="0"/>
              <a:t>20/08/68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D64FC-8DB9-48CD-894D-8AEDDB32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24352-2891-46DE-AACD-3C299269C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3467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C40DB-2094-435D-92F5-C898B9A1A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2BE8D0-5EB9-4306-A285-28C1C83B9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5C101-7EAC-4595-AC4E-FC4E168C2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DD369-CCE4-44E4-98E5-E7AEF897D139}" type="datetime1">
              <a:rPr lang="th-TH" smtClean="0"/>
              <a:t>20/08/68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F4D5F-5651-4427-A3B6-E64C5BCC2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076DA-1724-45DC-87D5-2610043EC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9350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AB880-8F1A-4F7E-AC5A-3AE41FC67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EE9C6-19B9-40A1-8234-FC5F23AB3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E2D50-6CA2-408E-8001-C8C5F92AE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C852F-B4F0-4AF8-A916-9DB5F4566D8A}" type="datetime1">
              <a:rPr lang="th-TH" smtClean="0"/>
              <a:t>20/08/68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5D325-F29A-435E-871E-9C9558FA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60416-DB3D-4398-9AA9-CBF3E45E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80940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sldNum" idx="12"/>
          </p:nvPr>
        </p:nvSpPr>
        <p:spPr>
          <a:xfrm>
            <a:off x="11345803" y="6544709"/>
            <a:ext cx="731619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999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924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9E0BC-2136-44B2-AF0A-099D18C5E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7F60FD-EE22-4F26-889A-77DC11A859D4}" type="datetime1">
              <a:rPr lang="th-TH" smtClean="0"/>
              <a:t>20/08/68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096C5-703B-4176-BA0C-1882E090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4487F-6B51-4B43-B067-7CEE69E1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7842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0DF34-87A2-43F3-BCD7-F1063422A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A2E6F-3572-4FF2-B011-12297CD29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C4C1F-6BBC-4069-A53F-EDEEC031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6866C2-9CF2-4802-BCC8-761623C6FDC8}" type="datetime1">
              <a:rPr lang="th-TH" smtClean="0"/>
              <a:t>20/08/68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734A3-E667-4DA2-90BD-DD684804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5B578-DF35-4766-BE5C-98BC5174F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453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3C4B-D485-452E-AFED-F91C97D0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DC61E-FD51-4050-8DAE-A7ACAE0AD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1E8BFA-DE7B-486B-9150-9DB32B58C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1408D-D2C6-4FEA-8304-A5F96FFFB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8A44A5-68DC-44EA-A4C9-EE063CB7E88C}" type="datetime1">
              <a:rPr lang="th-TH" smtClean="0"/>
              <a:t>20/08/68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954A1-1CA5-4426-AA9D-29E21ABC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54C9E-9666-4F41-BF21-50A2753AF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560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A7241-D0BD-4C63-9DCD-3F8E82B14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1F839-46F5-485F-9018-B892B675A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37E8CB-9B27-4385-B281-952BBEC9C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992018-FA01-499C-A748-266164EFD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032F5-2BE6-4210-B89C-1B7A7CFF7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87B25D-E556-44F6-914F-D8946DEC9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BD33B9-2FEF-438F-81A5-C42E58086E60}" type="datetime1">
              <a:rPr lang="th-TH" smtClean="0"/>
              <a:t>20/08/68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0C7F87-ACED-4B14-ACAC-4AFA142F3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26CD32-DD21-4A1F-96C6-7E114AAE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8266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D46DD-379E-4B59-9B46-6BD3FDCD7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51713E-51F1-415C-BB22-90B9D48B4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CE1ECC-3181-43BA-AF85-CADDB3590F1F}" type="datetime1">
              <a:rPr lang="th-TH" smtClean="0"/>
              <a:t>20/08/68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54C46-56E5-415F-AA87-4B876B23C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96909-3F06-4269-8294-F9FB4116A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70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3F6A19-83DF-4004-9718-7B6C9E04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061AB6-87F5-432D-B11C-2E93F23F61F8}" type="datetime1">
              <a:rPr lang="th-TH" smtClean="0"/>
              <a:t>20/08/68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D5F8DA-E650-4E8E-835D-EB70EF55E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6790C-2FDA-4000-A1C6-817817678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335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1CFCA-CFE8-4064-B573-63DA722B8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94C77-D40A-436C-96EB-AEFA519F3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F8B25-63CA-4A22-B4C0-3E64968472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F9C5F7-8056-4B39-93A6-72C7F1906B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975C9C-BD1C-4B4A-989D-A24854E9BD98}" type="datetime1">
              <a:rPr lang="th-TH" smtClean="0"/>
              <a:t>20/08/68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1658D-F4C9-4CE3-B83D-8B247F22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5AF36-8FD2-4CB1-A348-3F7A8A838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780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9A79D-04EC-4964-A7C7-E49D355FA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3BCFFE-D15C-491F-8682-CF28464E9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ECF47-E8FB-41F9-AE90-8E9F6294FE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60C24-A8E8-435F-80F7-3F1E6E405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3BE483-2433-435C-B176-5E4F8C677740}" type="datetime1">
              <a:rPr lang="th-TH" smtClean="0"/>
              <a:t>20/08/68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230971-1CFF-4CDC-8438-883E37517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DA5F03-D775-4F11-AE71-B41053857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08B22-B257-4AA1-84CD-14CD72A51E7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665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4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  <p:sldLayoutId id="2147483693" r:id="rId13"/>
    <p:sldLayoutId id="214748369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98C528-DB13-45D5-A440-7411312E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0995C-9715-490E-9FFE-5E36AFAB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93F94-B65A-49AF-8E86-C74DDC94EB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1F467-1A6F-41CB-B5B7-177B9D70CBE7}" type="datetime1">
              <a:rPr lang="th-TH" smtClean="0"/>
              <a:t>20/08/68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2B413-E6AA-4EFB-9DA2-978B65215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7BA46-9120-482E-BAEC-E19BAD122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3A4CE-2FE5-4DC2-AB4D-C826342AA7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505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90" r:id="rId12"/>
    <p:sldLayoutId id="214748369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jpg"/><Relationship Id="rId5" Type="http://schemas.openxmlformats.org/officeDocument/2006/relationships/hyperlink" Target="http://www.ifsca.gov.in/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png"/><Relationship Id="rId21" Type="http://schemas.openxmlformats.org/officeDocument/2006/relationships/image" Target="../media/image24.jpeg"/><Relationship Id="rId34" Type="http://schemas.openxmlformats.org/officeDocument/2006/relationships/image" Target="../media/image3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41" Type="http://schemas.openxmlformats.org/officeDocument/2006/relationships/image" Target="../media/image4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7.emf"/><Relationship Id="rId32" Type="http://schemas.openxmlformats.org/officeDocument/2006/relationships/image" Target="../media/image35.jpeg"/><Relationship Id="rId37" Type="http://schemas.openxmlformats.org/officeDocument/2006/relationships/image" Target="../media/image40.png"/><Relationship Id="rId40" Type="http://schemas.openxmlformats.org/officeDocument/2006/relationships/image" Target="../media/image43.jp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jpeg"/><Relationship Id="rId36" Type="http://schemas.openxmlformats.org/officeDocument/2006/relationships/image" Target="../media/image39.png"/><Relationship Id="rId10" Type="http://schemas.openxmlformats.org/officeDocument/2006/relationships/image" Target="../media/image14.png"/><Relationship Id="rId19" Type="http://schemas.openxmlformats.org/officeDocument/2006/relationships/image" Target="../media/image22.jpeg"/><Relationship Id="rId31" Type="http://schemas.openxmlformats.org/officeDocument/2006/relationships/image" Target="../media/image3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jpeg"/><Relationship Id="rId22" Type="http://schemas.openxmlformats.org/officeDocument/2006/relationships/image" Target="../media/image25.png"/><Relationship Id="rId27" Type="http://schemas.openxmlformats.org/officeDocument/2006/relationships/image" Target="../media/image30.jpe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12" Type="http://schemas.microsoft.com/office/2007/relationships/hdphoto" Target="../media/hdphoto1.wdp"/><Relationship Id="rId17" Type="http://schemas.openxmlformats.org/officeDocument/2006/relationships/image" Target="../media/image20.jpe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6.png"/><Relationship Id="rId21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image" Target="../media/image45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13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11.png"/><Relationship Id="rId9" Type="http://schemas.openxmlformats.org/officeDocument/2006/relationships/image" Target="../media/image49.wmf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jpeg"/><Relationship Id="rId18" Type="http://schemas.openxmlformats.org/officeDocument/2006/relationships/image" Target="../media/image90.png"/><Relationship Id="rId26" Type="http://schemas.openxmlformats.org/officeDocument/2006/relationships/image" Target="../media/image97.jpeg"/><Relationship Id="rId3" Type="http://schemas.openxmlformats.org/officeDocument/2006/relationships/image" Target="../media/image76.png"/><Relationship Id="rId21" Type="http://schemas.openxmlformats.org/officeDocument/2006/relationships/image" Target="../media/image92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89.png"/><Relationship Id="rId25" Type="http://schemas.openxmlformats.org/officeDocument/2006/relationships/image" Target="../media/image96.png"/><Relationship Id="rId2" Type="http://schemas.openxmlformats.org/officeDocument/2006/relationships/image" Target="../media/image75.jpeg"/><Relationship Id="rId16" Type="http://schemas.openxmlformats.org/officeDocument/2006/relationships/image" Target="../media/image88.png"/><Relationship Id="rId20" Type="http://schemas.openxmlformats.org/officeDocument/2006/relationships/image" Target="../media/image9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24" Type="http://schemas.openxmlformats.org/officeDocument/2006/relationships/image" Target="../media/image95.jpeg"/><Relationship Id="rId5" Type="http://schemas.openxmlformats.org/officeDocument/2006/relationships/image" Target="../media/image78.png"/><Relationship Id="rId15" Type="http://schemas.openxmlformats.org/officeDocument/2006/relationships/image" Target="../media/image87.jpeg"/><Relationship Id="rId23" Type="http://schemas.openxmlformats.org/officeDocument/2006/relationships/image" Target="../media/image94.png"/><Relationship Id="rId10" Type="http://schemas.openxmlformats.org/officeDocument/2006/relationships/image" Target="../media/image83.png"/><Relationship Id="rId19" Type="http://schemas.openxmlformats.org/officeDocument/2006/relationships/image" Target="../media/image19.png"/><Relationship Id="rId4" Type="http://schemas.openxmlformats.org/officeDocument/2006/relationships/image" Target="../media/image77.png"/><Relationship Id="rId9" Type="http://schemas.openxmlformats.org/officeDocument/2006/relationships/image" Target="../media/image82.jpeg"/><Relationship Id="rId14" Type="http://schemas.openxmlformats.org/officeDocument/2006/relationships/image" Target="../media/image18.png"/><Relationship Id="rId22" Type="http://schemas.openxmlformats.org/officeDocument/2006/relationships/image" Target="../media/image93.jpeg"/><Relationship Id="rId27" Type="http://schemas.openxmlformats.org/officeDocument/2006/relationships/image" Target="../media/image9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11" Type="http://schemas.openxmlformats.org/officeDocument/2006/relationships/image" Target="../media/image108.jpe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Relationship Id="rId14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sv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jpeg"/><Relationship Id="rId9" Type="http://schemas.openxmlformats.org/officeDocument/2006/relationships/image" Target="../media/image12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7" Type="http://schemas.openxmlformats.org/officeDocument/2006/relationships/image" Target="../media/image132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5" Type="http://schemas.openxmlformats.org/officeDocument/2006/relationships/image" Target="../media/image130.svg"/><Relationship Id="rId4" Type="http://schemas.openxmlformats.org/officeDocument/2006/relationships/image" Target="../media/image1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27.emf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" Type="http://schemas.openxmlformats.org/officeDocument/2006/relationships/image" Target="../media/image133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image" Target="../media/image146.jpeg"/><Relationship Id="rId10" Type="http://schemas.openxmlformats.org/officeDocument/2006/relationships/image" Target="../media/image141.jpeg"/><Relationship Id="rId19" Type="http://schemas.openxmlformats.org/officeDocument/2006/relationships/image" Target="../media/image28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svg"/><Relationship Id="rId3" Type="http://schemas.openxmlformats.org/officeDocument/2006/relationships/image" Target="../media/image1.jpe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0.svg"/><Relationship Id="rId11" Type="http://schemas.openxmlformats.org/officeDocument/2006/relationships/image" Target="../media/image3.jpg"/><Relationship Id="rId5" Type="http://schemas.openxmlformats.org/officeDocument/2006/relationships/image" Target="../media/image149.png"/><Relationship Id="rId10" Type="http://schemas.openxmlformats.org/officeDocument/2006/relationships/image" Target="../media/image154.svg"/><Relationship Id="rId4" Type="http://schemas.openxmlformats.org/officeDocument/2006/relationships/hyperlink" Target="mailto:Info-desk@ifsca.gov.in" TargetMode="External"/><Relationship Id="rId9" Type="http://schemas.openxmlformats.org/officeDocument/2006/relationships/image" Target="../media/image1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649DB-1DD0-473F-08E0-FD674BE30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" y="0"/>
            <a:ext cx="1219101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310337-9858-8956-D06F-FC1159FBEDBA}"/>
              </a:ext>
            </a:extLst>
          </p:cNvPr>
          <p:cNvSpPr/>
          <p:nvPr/>
        </p:nvSpPr>
        <p:spPr>
          <a:xfrm>
            <a:off x="2290" y="-7378"/>
            <a:ext cx="12120007" cy="933361"/>
          </a:xfrm>
          <a:prstGeom prst="rect">
            <a:avLst/>
          </a:prstGeom>
          <a:solidFill>
            <a:srgbClr val="00338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       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C9BA4F-0D73-C0AC-8CDD-51659CA5343E}"/>
              </a:ext>
            </a:extLst>
          </p:cNvPr>
          <p:cNvSpPr/>
          <p:nvPr/>
        </p:nvSpPr>
        <p:spPr>
          <a:xfrm>
            <a:off x="6368" y="3516688"/>
            <a:ext cx="12185137" cy="3353270"/>
          </a:xfrm>
          <a:prstGeom prst="rect">
            <a:avLst/>
          </a:prstGeom>
          <a:solidFill>
            <a:srgbClr val="00338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                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4C7510-C672-017B-36FD-47709B58F39F}"/>
              </a:ext>
            </a:extLst>
          </p:cNvPr>
          <p:cNvSpPr/>
          <p:nvPr/>
        </p:nvSpPr>
        <p:spPr>
          <a:xfrm rot="5400000">
            <a:off x="11696818" y="420684"/>
            <a:ext cx="933359" cy="5700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N" dirty="0"/>
          </a:p>
        </p:txBody>
      </p:sp>
      <p:pic>
        <p:nvPicPr>
          <p:cNvPr id="9" name="Picture 2" descr="10 logo designs of Government of India setups or companies ...">
            <a:extLst>
              <a:ext uri="{FF2B5EF4-FFF2-40B4-BE49-F238E27FC236}">
                <a16:creationId xmlns:a16="http://schemas.microsoft.com/office/drawing/2014/main" id="{12CFEEAD-AD2F-9397-8773-80FE24961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952" y="85688"/>
            <a:ext cx="813225" cy="73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Single Corner Snipped 16">
            <a:extLst>
              <a:ext uri="{FF2B5EF4-FFF2-40B4-BE49-F238E27FC236}">
                <a16:creationId xmlns:a16="http://schemas.microsoft.com/office/drawing/2014/main" id="{05FA6792-05BE-2E7D-EE53-A6721151EA03}"/>
              </a:ext>
            </a:extLst>
          </p:cNvPr>
          <p:cNvSpPr/>
          <p:nvPr/>
        </p:nvSpPr>
        <p:spPr>
          <a:xfrm rot="5400000">
            <a:off x="1123936" y="152387"/>
            <a:ext cx="4616924" cy="5616762"/>
          </a:xfrm>
          <a:prstGeom prst="snip1Rect">
            <a:avLst>
              <a:gd name="adj" fmla="val 29317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C3945B-441D-DF24-6428-A5A49E51EE03}"/>
              </a:ext>
            </a:extLst>
          </p:cNvPr>
          <p:cNvSpPr txBox="1">
            <a:spLocks/>
          </p:cNvSpPr>
          <p:nvPr/>
        </p:nvSpPr>
        <p:spPr>
          <a:xfrm>
            <a:off x="813097" y="1681238"/>
            <a:ext cx="4691458" cy="1371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2800" b="1" dirty="0">
                <a:solidFill>
                  <a:schemeClr val="bg1"/>
                </a:solidFill>
                <a:latin typeface="Biennale Black" panose="00000A00000000000000" pitchFamily="50" charset="0"/>
              </a:rPr>
              <a:t>International Financial Services Centre in GIFT City: </a:t>
            </a:r>
          </a:p>
          <a:p>
            <a:pPr>
              <a:lnSpc>
                <a:spcPct val="100000"/>
              </a:lnSpc>
            </a:pPr>
            <a:endParaRPr lang="en-IN" sz="2800" b="1" dirty="0">
              <a:solidFill>
                <a:schemeClr val="bg1"/>
              </a:solidFill>
              <a:latin typeface="Biennale Black" panose="00000A00000000000000" pitchFamily="50" charset="0"/>
            </a:endParaRPr>
          </a:p>
          <a:p>
            <a:pPr>
              <a:lnSpc>
                <a:spcPct val="100000"/>
              </a:lnSpc>
            </a:pPr>
            <a:endParaRPr lang="en-IN" sz="2800" b="1" dirty="0">
              <a:solidFill>
                <a:schemeClr val="bg1"/>
              </a:solidFill>
              <a:latin typeface="Biennale Black" panose="00000A00000000000000" pitchFamily="50" charset="0"/>
            </a:endParaRPr>
          </a:p>
          <a:p>
            <a:pPr>
              <a:lnSpc>
                <a:spcPct val="100000"/>
              </a:lnSpc>
            </a:pPr>
            <a:r>
              <a:rPr lang="en-IN" sz="2800" b="1" dirty="0">
                <a:solidFill>
                  <a:schemeClr val="bg1"/>
                </a:solidFill>
                <a:latin typeface="Biennale Black" panose="00000A00000000000000" pitchFamily="50" charset="0"/>
              </a:rPr>
              <a:t>GIFT IFSC-Gateway to global finance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CEFF64-B40F-96DD-9F01-470791B53DA0}"/>
              </a:ext>
            </a:extLst>
          </p:cNvPr>
          <p:cNvCxnSpPr>
            <a:cxnSpLocks/>
          </p:cNvCxnSpPr>
          <p:nvPr/>
        </p:nvCxnSpPr>
        <p:spPr>
          <a:xfrm flipH="1">
            <a:off x="938146" y="3834233"/>
            <a:ext cx="9993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84CDC85E-49DB-9D59-359A-C1D2D7CD8ABF}"/>
              </a:ext>
            </a:extLst>
          </p:cNvPr>
          <p:cNvSpPr txBox="1">
            <a:spLocks/>
          </p:cNvSpPr>
          <p:nvPr/>
        </p:nvSpPr>
        <p:spPr>
          <a:xfrm>
            <a:off x="813097" y="4081434"/>
            <a:ext cx="3789538" cy="77292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iennale Black" panose="00000A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974D1BD-7FF3-0229-8D82-DF01FC487356}"/>
              </a:ext>
            </a:extLst>
          </p:cNvPr>
          <p:cNvSpPr txBox="1">
            <a:spLocks/>
          </p:cNvSpPr>
          <p:nvPr/>
        </p:nvSpPr>
        <p:spPr>
          <a:xfrm>
            <a:off x="7201370" y="5658879"/>
            <a:ext cx="5165890" cy="77292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Biennale Black" panose="00000A00000000000000" pitchFamily="50" charset="0"/>
                <a:cs typeface="Arial" panose="020B0604020202020204" pitchFamily="34" charset="0"/>
              </a:rPr>
              <a:t>International Financial Services Centre Authority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Ministry of Finance, Government of India</a:t>
            </a:r>
            <a:b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</a:b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GIFT City, Gujarat, India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bg1"/>
                </a:solidFill>
                <a:latin typeface="Biennale" panose="00000500000000000000" pitchFamily="50" charset="0"/>
                <a:ea typeface="Cambria" panose="02040503050406030204" pitchFamily="18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www.ifsca.gov.in</a:t>
            </a:r>
            <a:r>
              <a:rPr lang="en-US" sz="1600" dirty="0">
                <a:solidFill>
                  <a:schemeClr val="bg1"/>
                </a:solidFill>
                <a:latin typeface="Biennale" panose="00000500000000000000" pitchFamily="50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IN" sz="16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iennale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2D25535C-C134-50A3-9654-DE49B0B2A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010" y="74079"/>
            <a:ext cx="888112" cy="761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7F1720-A9CC-0873-60C4-76D432863BDD}"/>
              </a:ext>
            </a:extLst>
          </p:cNvPr>
          <p:cNvSpPr txBox="1"/>
          <p:nvPr/>
        </p:nvSpPr>
        <p:spPr>
          <a:xfrm>
            <a:off x="812603" y="4010374"/>
            <a:ext cx="2783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bg1"/>
                </a:solidFill>
                <a:latin typeface="Biennale Black" panose="00000A00000000000000" pitchFamily="50" charset="0"/>
                <a:ea typeface="+mj-ea"/>
                <a:cs typeface="+mj-cs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773345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19;g2b1dcea7c47_0_501">
            <a:extLst>
              <a:ext uri="{FF2B5EF4-FFF2-40B4-BE49-F238E27FC236}">
                <a16:creationId xmlns:a16="http://schemas.microsoft.com/office/drawing/2014/main" id="{7D89EE07-C0D4-1B93-12B1-DD30388F6A8B}"/>
              </a:ext>
            </a:extLst>
          </p:cNvPr>
          <p:cNvSpPr txBox="1"/>
          <p:nvPr/>
        </p:nvSpPr>
        <p:spPr>
          <a:xfrm>
            <a:off x="171444" y="1205795"/>
            <a:ext cx="2786061" cy="369243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/>
          <a:p>
            <a:pPr algn="ctr" defTabSz="913943">
              <a:buClr>
                <a:srgbClr val="000000"/>
              </a:buClr>
            </a:pPr>
            <a:r>
              <a:rPr lang="en-GB" b="1" kern="0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Banking</a:t>
            </a:r>
          </a:p>
        </p:txBody>
      </p:sp>
      <p:pic>
        <p:nvPicPr>
          <p:cNvPr id="8" name="Google Shape;1217;g2b1dcea7c47_0_501" descr="Standard Chartered bank to grow commercial banking business by 10 %">
            <a:extLst>
              <a:ext uri="{FF2B5EF4-FFF2-40B4-BE49-F238E27FC236}">
                <a16:creationId xmlns:a16="http://schemas.microsoft.com/office/drawing/2014/main" id="{289F7AB0-AF5A-AF72-F2D6-2130436E66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585" y="1724591"/>
            <a:ext cx="921221" cy="3874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231;g2b1dcea7c47_0_501">
            <a:extLst>
              <a:ext uri="{FF2B5EF4-FFF2-40B4-BE49-F238E27FC236}">
                <a16:creationId xmlns:a16="http://schemas.microsoft.com/office/drawing/2014/main" id="{8A4C0EE7-AA31-A0CB-B6BB-180E48D44484}"/>
              </a:ext>
            </a:extLst>
          </p:cNvPr>
          <p:cNvCxnSpPr>
            <a:cxnSpLocks/>
          </p:cNvCxnSpPr>
          <p:nvPr/>
        </p:nvCxnSpPr>
        <p:spPr>
          <a:xfrm>
            <a:off x="2984020" y="1188290"/>
            <a:ext cx="0" cy="5247720"/>
          </a:xfrm>
          <a:prstGeom prst="straightConnector1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11" name="Google Shape;1254;g2b1dcea7c47_0_501">
            <a:extLst>
              <a:ext uri="{FF2B5EF4-FFF2-40B4-BE49-F238E27FC236}">
                <a16:creationId xmlns:a16="http://schemas.microsoft.com/office/drawing/2014/main" id="{7DE2CBD6-621B-6B23-3DB3-7FB30EC1C1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643" y="2450464"/>
            <a:ext cx="1071244" cy="59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56;g2b1dcea7c47_0_501">
            <a:extLst>
              <a:ext uri="{FF2B5EF4-FFF2-40B4-BE49-F238E27FC236}">
                <a16:creationId xmlns:a16="http://schemas.microsoft.com/office/drawing/2014/main" id="{62D9964D-8CED-FE24-EA36-0C551768074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28293" y="2462051"/>
            <a:ext cx="567008" cy="56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25;g2b1dcea7c47_0_501" descr="DBS tops Forbes 'World's Best Banks' list in India">
            <a:extLst>
              <a:ext uri="{FF2B5EF4-FFF2-40B4-BE49-F238E27FC236}">
                <a16:creationId xmlns:a16="http://schemas.microsoft.com/office/drawing/2014/main" id="{69F16A0B-0886-3359-3306-AFF8B919234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2412" y="3373096"/>
            <a:ext cx="1168503" cy="43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1;g2b1dcea7c47_0_501" descr="Mizuho Financial Group Logo PNG vector in SVG, PDF, AI, CDR format">
            <a:extLst>
              <a:ext uri="{FF2B5EF4-FFF2-40B4-BE49-F238E27FC236}">
                <a16:creationId xmlns:a16="http://schemas.microsoft.com/office/drawing/2014/main" id="{A4C15319-DB4D-07DD-07CA-98D06FD2D8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26447" b="31574"/>
          <a:stretch/>
        </p:blipFill>
        <p:spPr>
          <a:xfrm>
            <a:off x="217643" y="3442781"/>
            <a:ext cx="1156433" cy="30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57;g2b1dcea7c47_0_501">
            <a:extLst>
              <a:ext uri="{FF2B5EF4-FFF2-40B4-BE49-F238E27FC236}">
                <a16:creationId xmlns:a16="http://schemas.microsoft.com/office/drawing/2014/main" id="{25FA4603-694D-3675-3C3E-B8B802ADA8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7644" y="4100469"/>
            <a:ext cx="1283768" cy="49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blue and white logo&#10;&#10;Description automatically generated">
            <a:extLst>
              <a:ext uri="{FF2B5EF4-FFF2-40B4-BE49-F238E27FC236}">
                <a16:creationId xmlns:a16="http://schemas.microsoft.com/office/drawing/2014/main" id="{48752915-8E3D-4657-CAF8-4399E5C9B4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958" y="4142160"/>
            <a:ext cx="1239887" cy="410117"/>
          </a:xfrm>
          <a:prstGeom prst="rect">
            <a:avLst/>
          </a:prstGeom>
        </p:spPr>
      </p:pic>
      <p:pic>
        <p:nvPicPr>
          <p:cNvPr id="17" name="Google Shape;1226;g2b1dcea7c47_0_501" descr="25 Deutsche Bank Interview Questions and Answers - Congrapps">
            <a:extLst>
              <a:ext uri="{FF2B5EF4-FFF2-40B4-BE49-F238E27FC236}">
                <a16:creationId xmlns:a16="http://schemas.microsoft.com/office/drawing/2014/main" id="{3FC2A138-A316-3F60-5B49-EE49271D83C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26409" b="23449"/>
          <a:stretch/>
        </p:blipFill>
        <p:spPr>
          <a:xfrm>
            <a:off x="313891" y="4993853"/>
            <a:ext cx="1369767" cy="35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55;g2b1dcea7c47_0_501">
            <a:extLst>
              <a:ext uri="{FF2B5EF4-FFF2-40B4-BE49-F238E27FC236}">
                <a16:creationId xmlns:a16="http://schemas.microsoft.com/office/drawing/2014/main" id="{A0275445-9BF8-D26D-2127-3FE37A047A79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8978" y1="77941" x2="18978" y2="77941"/>
                        <a14:foregroundMark x1="37226" y1="83824" x2="37226" y2="83824"/>
                        <a14:foregroundMark x1="56204" y1="83824" x2="56204" y2="83824"/>
                        <a14:foregroundMark x1="73723" y1="80882" x2="73723" y2="8088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941656" y="4886670"/>
            <a:ext cx="645043" cy="534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23;g2b1dcea7c47_0_501" descr="Barclays logo and symbol, meaning, history, PNG">
            <a:extLst>
              <a:ext uri="{FF2B5EF4-FFF2-40B4-BE49-F238E27FC236}">
                <a16:creationId xmlns:a16="http://schemas.microsoft.com/office/drawing/2014/main" id="{4144187D-B8D4-F965-AC05-AF9F5F59478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31680" b="31035"/>
          <a:stretch/>
        </p:blipFill>
        <p:spPr>
          <a:xfrm>
            <a:off x="217643" y="5854969"/>
            <a:ext cx="1310133" cy="39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D6260E6D-95AA-14E7-E84A-F28DA989B08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7" b="30957"/>
          <a:stretch/>
        </p:blipFill>
        <p:spPr>
          <a:xfrm>
            <a:off x="1573807" y="5834322"/>
            <a:ext cx="1298311" cy="439690"/>
          </a:xfrm>
          <a:prstGeom prst="rect">
            <a:avLst/>
          </a:prstGeom>
        </p:spPr>
      </p:pic>
      <p:sp>
        <p:nvSpPr>
          <p:cNvPr id="21" name="Google Shape;1220;g2b1dcea7c47_0_501">
            <a:extLst>
              <a:ext uri="{FF2B5EF4-FFF2-40B4-BE49-F238E27FC236}">
                <a16:creationId xmlns:a16="http://schemas.microsoft.com/office/drawing/2014/main" id="{92432999-DE98-C74F-1B0E-C6FBDA75AF11}"/>
              </a:ext>
            </a:extLst>
          </p:cNvPr>
          <p:cNvSpPr txBox="1"/>
          <p:nvPr/>
        </p:nvSpPr>
        <p:spPr>
          <a:xfrm>
            <a:off x="3027271" y="1192343"/>
            <a:ext cx="2183763" cy="36924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>
            <a:defPPr>
              <a:defRPr lang="en-US"/>
            </a:defPPr>
            <a:lvl1pPr algn="ctr" defTabSz="913943">
              <a:buClr>
                <a:srgbClr val="000000"/>
              </a:buClr>
              <a:defRPr sz="1600" kern="0">
                <a:solidFill>
                  <a:srgbClr val="FFFFFF"/>
                </a:solidFill>
                <a:latin typeface="+mj-lt"/>
                <a:ea typeface="Poppins"/>
                <a:cs typeface="Poppins"/>
              </a:defRPr>
            </a:lvl1pPr>
          </a:lstStyle>
          <a:p>
            <a:r>
              <a:rPr lang="en-GB" sz="18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Funds Industry</a:t>
            </a:r>
            <a:endParaRPr sz="1800" b="1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Poppins SemiBold"/>
            </a:endParaRPr>
          </a:p>
        </p:txBody>
      </p:sp>
      <p:cxnSp>
        <p:nvCxnSpPr>
          <p:cNvPr id="22" name="Google Shape;1234;g2b1dcea7c47_0_501">
            <a:extLst>
              <a:ext uri="{FF2B5EF4-FFF2-40B4-BE49-F238E27FC236}">
                <a16:creationId xmlns:a16="http://schemas.microsoft.com/office/drawing/2014/main" id="{A1B14A22-E993-948E-518A-DED60FD78389}"/>
              </a:ext>
            </a:extLst>
          </p:cNvPr>
          <p:cNvCxnSpPr>
            <a:cxnSpLocks/>
          </p:cNvCxnSpPr>
          <p:nvPr/>
        </p:nvCxnSpPr>
        <p:spPr>
          <a:xfrm>
            <a:off x="5259845" y="1188290"/>
            <a:ext cx="0" cy="5304423"/>
          </a:xfrm>
          <a:prstGeom prst="straightConnector1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pic>
        <p:nvPicPr>
          <p:cNvPr id="23" name="Google Shape;1227;g2b1dcea7c47_0_501">
            <a:extLst>
              <a:ext uri="{FF2B5EF4-FFF2-40B4-BE49-F238E27FC236}">
                <a16:creationId xmlns:a16="http://schemas.microsoft.com/office/drawing/2014/main" id="{ADBDA70B-6854-EBEF-7685-850DAFDC49F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110324" y="4140742"/>
            <a:ext cx="2019981" cy="528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28;g2b1dcea7c47_0_501" descr="Lightrock - Crunchbase Investor Profile &amp; Investments">
            <a:extLst>
              <a:ext uri="{FF2B5EF4-FFF2-40B4-BE49-F238E27FC236}">
                <a16:creationId xmlns:a16="http://schemas.microsoft.com/office/drawing/2014/main" id="{DA92BA89-B5CB-26A6-095D-BB194E9DDB1E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l="4521" t="40857" r="8535" b="40350"/>
          <a:stretch/>
        </p:blipFill>
        <p:spPr>
          <a:xfrm>
            <a:off x="3276248" y="3421156"/>
            <a:ext cx="1675929" cy="343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242;g2b1dcea7c47_0_501" descr="Abu Dhabi Investment Authority - Crunchbase Investor Profile &amp; Investments">
            <a:extLst>
              <a:ext uri="{FF2B5EF4-FFF2-40B4-BE49-F238E27FC236}">
                <a16:creationId xmlns:a16="http://schemas.microsoft.com/office/drawing/2014/main" id="{985F5891-9C48-7C38-E61F-4A7FEECF4586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3825" t="15060" r="3750" b="23302"/>
          <a:stretch/>
        </p:blipFill>
        <p:spPr>
          <a:xfrm>
            <a:off x="3366179" y="1643722"/>
            <a:ext cx="1290152" cy="54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243;g2b1dcea7c47_0_501" descr="LGT Group - Wikipedia">
            <a:extLst>
              <a:ext uri="{FF2B5EF4-FFF2-40B4-BE49-F238E27FC236}">
                <a16:creationId xmlns:a16="http://schemas.microsoft.com/office/drawing/2014/main" id="{420AD2F5-26F8-73B9-107A-6AE632E02F67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759122" y="4861579"/>
            <a:ext cx="677380" cy="6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244;g2b1dcea7c47_0_501" descr="Bering Capital - Crunchbase Investor Profile &amp; Investments">
            <a:extLst>
              <a:ext uri="{FF2B5EF4-FFF2-40B4-BE49-F238E27FC236}">
                <a16:creationId xmlns:a16="http://schemas.microsoft.com/office/drawing/2014/main" id="{E729F573-AE13-4013-5CB9-4B7A0AC356B3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28771" b="25472"/>
          <a:stretch/>
        </p:blipFill>
        <p:spPr>
          <a:xfrm>
            <a:off x="3334090" y="5827319"/>
            <a:ext cx="1568926" cy="4536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Google Shape;1235;g2b1dcea7c47_0_501">
            <a:extLst>
              <a:ext uri="{FF2B5EF4-FFF2-40B4-BE49-F238E27FC236}">
                <a16:creationId xmlns:a16="http://schemas.microsoft.com/office/drawing/2014/main" id="{522A0D9D-48C6-4CB3-3996-0665A0722339}"/>
              </a:ext>
            </a:extLst>
          </p:cNvPr>
          <p:cNvCxnSpPr>
            <a:cxnSpLocks/>
          </p:cNvCxnSpPr>
          <p:nvPr/>
        </p:nvCxnSpPr>
        <p:spPr>
          <a:xfrm>
            <a:off x="7535670" y="1188290"/>
            <a:ext cx="0" cy="5304423"/>
          </a:xfrm>
          <a:prstGeom prst="straightConnector1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3" name="Google Shape;1236;g2b1dcea7c47_0_501">
            <a:extLst>
              <a:ext uri="{FF2B5EF4-FFF2-40B4-BE49-F238E27FC236}">
                <a16:creationId xmlns:a16="http://schemas.microsoft.com/office/drawing/2014/main" id="{EDD15796-0E2D-B85E-5DB1-BBE861C2B999}"/>
              </a:ext>
            </a:extLst>
          </p:cNvPr>
          <p:cNvCxnSpPr>
            <a:cxnSpLocks/>
          </p:cNvCxnSpPr>
          <p:nvPr/>
        </p:nvCxnSpPr>
        <p:spPr>
          <a:xfrm>
            <a:off x="9811495" y="1188290"/>
            <a:ext cx="0" cy="5247720"/>
          </a:xfrm>
          <a:prstGeom prst="straightConnector1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4" name="Google Shape;1220;g2b1dcea7c47_0_501">
            <a:extLst>
              <a:ext uri="{FF2B5EF4-FFF2-40B4-BE49-F238E27FC236}">
                <a16:creationId xmlns:a16="http://schemas.microsoft.com/office/drawing/2014/main" id="{4632AE90-BD40-122E-B0CB-326675D9359E}"/>
              </a:ext>
            </a:extLst>
          </p:cNvPr>
          <p:cNvSpPr txBox="1"/>
          <p:nvPr/>
        </p:nvSpPr>
        <p:spPr>
          <a:xfrm>
            <a:off x="5305876" y="1192343"/>
            <a:ext cx="2183763" cy="369243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>
            <a:defPPr>
              <a:defRPr lang="en-US"/>
            </a:defPPr>
            <a:lvl1pPr algn="ctr" defTabSz="913943">
              <a:buClr>
                <a:srgbClr val="000000"/>
              </a:buClr>
              <a:defRPr sz="1600" kern="0">
                <a:solidFill>
                  <a:srgbClr val="FFFFFF"/>
                </a:solidFill>
                <a:latin typeface="+mj-lt"/>
                <a:ea typeface="Poppins"/>
                <a:cs typeface="Poppins"/>
              </a:defRPr>
            </a:lvl1pPr>
          </a:lstStyle>
          <a:p>
            <a:r>
              <a:rPr lang="en-GB" sz="1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Service Provider</a:t>
            </a:r>
          </a:p>
        </p:txBody>
      </p:sp>
      <p:sp>
        <p:nvSpPr>
          <p:cNvPr id="36" name="Google Shape;1220;g2b1dcea7c47_0_501">
            <a:extLst>
              <a:ext uri="{FF2B5EF4-FFF2-40B4-BE49-F238E27FC236}">
                <a16:creationId xmlns:a16="http://schemas.microsoft.com/office/drawing/2014/main" id="{51870DB9-DC0C-0419-4E3A-B66843437E31}"/>
              </a:ext>
            </a:extLst>
          </p:cNvPr>
          <p:cNvSpPr txBox="1"/>
          <p:nvPr/>
        </p:nvSpPr>
        <p:spPr>
          <a:xfrm>
            <a:off x="7601217" y="1188290"/>
            <a:ext cx="2183763" cy="36924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>
            <a:defPPr>
              <a:defRPr lang="en-US"/>
            </a:defPPr>
            <a:lvl1pPr algn="ctr" defTabSz="913943">
              <a:buClr>
                <a:srgbClr val="000000"/>
              </a:buClr>
              <a:defRPr sz="1600" kern="0">
                <a:solidFill>
                  <a:srgbClr val="FFFFFF"/>
                </a:solidFill>
                <a:latin typeface="+mj-lt"/>
                <a:ea typeface="Poppins"/>
                <a:cs typeface="Poppins"/>
              </a:defRPr>
            </a:lvl1pPr>
          </a:lstStyle>
          <a:p>
            <a:r>
              <a:rPr lang="en-GB" sz="18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Other Entities</a:t>
            </a:r>
          </a:p>
        </p:txBody>
      </p:sp>
      <p:sp>
        <p:nvSpPr>
          <p:cNvPr id="37" name="Google Shape;1220;g2b1dcea7c47_0_501">
            <a:extLst>
              <a:ext uri="{FF2B5EF4-FFF2-40B4-BE49-F238E27FC236}">
                <a16:creationId xmlns:a16="http://schemas.microsoft.com/office/drawing/2014/main" id="{FA1CB268-EBC4-2AD5-40EE-46830D342FF7}"/>
              </a:ext>
            </a:extLst>
          </p:cNvPr>
          <p:cNvSpPr txBox="1"/>
          <p:nvPr/>
        </p:nvSpPr>
        <p:spPr>
          <a:xfrm>
            <a:off x="9877041" y="1166245"/>
            <a:ext cx="2183763" cy="369243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txBody>
          <a:bodyPr spcFirstLastPara="1" wrap="square" lIns="91377" tIns="45676" rIns="91377" bIns="45676" anchor="ctr" anchorCtr="0">
            <a:spAutoFit/>
          </a:bodyPr>
          <a:lstStyle>
            <a:defPPr>
              <a:defRPr lang="en-US"/>
            </a:defPPr>
            <a:lvl1pPr algn="ctr" defTabSz="913943">
              <a:buClr>
                <a:srgbClr val="000000"/>
              </a:buClr>
              <a:defRPr sz="1600" kern="0">
                <a:solidFill>
                  <a:srgbClr val="FFFFFF"/>
                </a:solidFill>
                <a:latin typeface="+mj-lt"/>
                <a:ea typeface="Poppins"/>
                <a:cs typeface="Poppins"/>
              </a:defRPr>
            </a:lvl1pPr>
          </a:lstStyle>
          <a:p>
            <a:r>
              <a:rPr lang="en-GB" sz="1800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Poppins"/>
              </a:rPr>
              <a:t>Firms in DTA </a:t>
            </a:r>
          </a:p>
        </p:txBody>
      </p:sp>
      <p:pic>
        <p:nvPicPr>
          <p:cNvPr id="38" name="Google Shape;1230;g2b1dcea7c47_0_501" descr="New EY US Consulting study: employees overwhelmingly expect empathy in the  workplace, but many say it feels disingenuous">
            <a:extLst>
              <a:ext uri="{FF2B5EF4-FFF2-40B4-BE49-F238E27FC236}">
                <a16:creationId xmlns:a16="http://schemas.microsoft.com/office/drawing/2014/main" id="{CE88AECD-A4B1-FF65-C080-69A754AFA857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 l="21911" r="23593"/>
          <a:stretch/>
        </p:blipFill>
        <p:spPr>
          <a:xfrm>
            <a:off x="5972711" y="2377048"/>
            <a:ext cx="850092" cy="737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232;g2b1dcea7c47_0_501" descr="Apex Group Ltd (India Branch) | LinkedIn">
            <a:extLst>
              <a:ext uri="{FF2B5EF4-FFF2-40B4-BE49-F238E27FC236}">
                <a16:creationId xmlns:a16="http://schemas.microsoft.com/office/drawing/2014/main" id="{C40B8848-154F-F851-FC88-61E2BD5C2BC8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 l="2560" t="7273" r="-1" b="13912"/>
          <a:stretch/>
        </p:blipFill>
        <p:spPr>
          <a:xfrm>
            <a:off x="5931071" y="4029291"/>
            <a:ext cx="885863" cy="705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233;g2b1dcea7c47_0_501" descr="IQ-EQ - Crunchbase Company Profile &amp; Funding">
            <a:extLst>
              <a:ext uri="{FF2B5EF4-FFF2-40B4-BE49-F238E27FC236}">
                <a16:creationId xmlns:a16="http://schemas.microsoft.com/office/drawing/2014/main" id="{F67C1002-06A1-AE8D-2881-E9BF0FCB6C3E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t="16778" b="20981"/>
          <a:stretch/>
        </p:blipFill>
        <p:spPr>
          <a:xfrm>
            <a:off x="5816019" y="4995161"/>
            <a:ext cx="1105609" cy="45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245;g2b1dcea7c47_0_501" descr="Cyril Amarchand Mangaldas - Wikipedia">
            <a:extLst>
              <a:ext uri="{FF2B5EF4-FFF2-40B4-BE49-F238E27FC236}">
                <a16:creationId xmlns:a16="http://schemas.microsoft.com/office/drawing/2014/main" id="{3755AFBC-4518-3893-D6BF-51EB121418FD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13063" b="8606"/>
          <a:stretch/>
        </p:blipFill>
        <p:spPr>
          <a:xfrm>
            <a:off x="5604689" y="3220732"/>
            <a:ext cx="1451016" cy="744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CF19723-7F34-E90A-0010-5AEEE304B82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3131" y="5958160"/>
            <a:ext cx="1027275" cy="1920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C71B75-B473-53F7-0FEE-5BD67463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468" y="1605862"/>
            <a:ext cx="814993" cy="62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Google Shape;1246;g2b1dcea7c47_0_501" descr="Logo, company name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93E2F535-644E-F0A2-EE14-2EE625BB38BF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 t="25554" b="28362"/>
          <a:stretch/>
        </p:blipFill>
        <p:spPr>
          <a:xfrm>
            <a:off x="7942994" y="1667037"/>
            <a:ext cx="1366495" cy="50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247;g2b1dcea7c47_0_501" descr="HDFC Life Re">
            <a:extLst>
              <a:ext uri="{FF2B5EF4-FFF2-40B4-BE49-F238E27FC236}">
                <a16:creationId xmlns:a16="http://schemas.microsoft.com/office/drawing/2014/main" id="{633AC7EC-ECA7-AA5F-235A-8F6E3CF2DCED}"/>
              </a:ext>
            </a:extLst>
          </p:cNvPr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7944848" y="5785057"/>
            <a:ext cx="1510137" cy="53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248;g2b1dcea7c47_0_501">
            <a:extLst>
              <a:ext uri="{FF2B5EF4-FFF2-40B4-BE49-F238E27FC236}">
                <a16:creationId xmlns:a16="http://schemas.microsoft.com/office/drawing/2014/main" id="{6C5B5659-C522-7B52-F078-F79BE580987C}"/>
              </a:ext>
            </a:extLst>
          </p:cNvPr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131149" y="4168788"/>
            <a:ext cx="1041002" cy="551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249;g2b1dcea7c47_0_501">
            <a:extLst>
              <a:ext uri="{FF2B5EF4-FFF2-40B4-BE49-F238E27FC236}">
                <a16:creationId xmlns:a16="http://schemas.microsoft.com/office/drawing/2014/main" id="{1BF59B68-D325-6775-4511-084357671AD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973136" y="2435796"/>
            <a:ext cx="541218" cy="61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251;g2b1dcea7c47_0_501" descr="A logo with colorful dots&#10;&#10;Description automatically generated">
            <a:extLst>
              <a:ext uri="{FF2B5EF4-FFF2-40B4-BE49-F238E27FC236}">
                <a16:creationId xmlns:a16="http://schemas.microsoft.com/office/drawing/2014/main" id="{577511E5-2FE4-9C73-FCF0-3C194B0920F9}"/>
              </a:ext>
            </a:extLst>
          </p:cNvPr>
          <p:cNvPicPr preferRelativeResize="0"/>
          <p:nvPr/>
        </p:nvPicPr>
        <p:blipFill rotWithShape="1">
          <a:blip r:embed="rId30">
            <a:alphaModFix/>
          </a:blip>
          <a:srcRect l="9349" r="11160" b="9861"/>
          <a:stretch/>
        </p:blipFill>
        <p:spPr>
          <a:xfrm>
            <a:off x="7798586" y="2346418"/>
            <a:ext cx="886050" cy="7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8" descr="A logo for a company&#10;&#10;Description automatically generated">
            <a:extLst>
              <a:ext uri="{FF2B5EF4-FFF2-40B4-BE49-F238E27FC236}">
                <a16:creationId xmlns:a16="http://schemas.microsoft.com/office/drawing/2014/main" id="{3A282B5E-BB84-4702-EC05-30FEC5B421A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6" t="17026" r="21289" b="19169"/>
          <a:stretch/>
        </p:blipFill>
        <p:spPr>
          <a:xfrm>
            <a:off x="8830388" y="4980421"/>
            <a:ext cx="935360" cy="590219"/>
          </a:xfrm>
          <a:prstGeom prst="rect">
            <a:avLst/>
          </a:prstGeom>
        </p:spPr>
      </p:pic>
      <p:pic>
        <p:nvPicPr>
          <p:cNvPr id="50" name="Picture 49" descr="A logo with black text&#10;&#10;Description automatically generated">
            <a:extLst>
              <a:ext uri="{FF2B5EF4-FFF2-40B4-BE49-F238E27FC236}">
                <a16:creationId xmlns:a16="http://schemas.microsoft.com/office/drawing/2014/main" id="{BB864D54-45F4-154E-5FBE-C324F3EA1C96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5" b="14370"/>
          <a:stretch/>
        </p:blipFill>
        <p:spPr>
          <a:xfrm>
            <a:off x="7602036" y="4948167"/>
            <a:ext cx="1293003" cy="57437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E9CD2FD-B58B-CCC4-84C5-2D954E97D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0" t="36168" r="3421" b="29619"/>
          <a:stretch/>
        </p:blipFill>
        <p:spPr bwMode="auto">
          <a:xfrm>
            <a:off x="7903692" y="3337835"/>
            <a:ext cx="1475786" cy="56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Google Shape;1238;g2b1dcea7c47_0_501" descr="IBM - Wikipedia">
            <a:extLst>
              <a:ext uri="{FF2B5EF4-FFF2-40B4-BE49-F238E27FC236}">
                <a16:creationId xmlns:a16="http://schemas.microsoft.com/office/drawing/2014/main" id="{EBEC8213-FCA9-57D4-7CA2-59F3165D5AA3}"/>
              </a:ext>
            </a:extLst>
          </p:cNvPr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10583080" y="1718103"/>
            <a:ext cx="883384" cy="400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239;g2b1dcea7c47_0_501">
            <a:extLst>
              <a:ext uri="{FF2B5EF4-FFF2-40B4-BE49-F238E27FC236}">
                <a16:creationId xmlns:a16="http://schemas.microsoft.com/office/drawing/2014/main" id="{73A90AEC-53F6-0484-962E-4AAF614980E7}"/>
              </a:ext>
            </a:extLst>
          </p:cNvPr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10312624" y="2494605"/>
            <a:ext cx="1414218" cy="50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240;g2b1dcea7c47_0_501">
            <a:extLst>
              <a:ext uri="{FF2B5EF4-FFF2-40B4-BE49-F238E27FC236}">
                <a16:creationId xmlns:a16="http://schemas.microsoft.com/office/drawing/2014/main" id="{E83A0BDB-4889-AC09-47D5-7692BE06F8BC}"/>
              </a:ext>
            </a:extLst>
          </p:cNvPr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10339918" y="3297355"/>
            <a:ext cx="1414219" cy="59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250;g2b1dcea7c47_0_501" descr="A colorful logo with blue text&#10;&#10;Description automatically generated">
            <a:extLst>
              <a:ext uri="{FF2B5EF4-FFF2-40B4-BE49-F238E27FC236}">
                <a16:creationId xmlns:a16="http://schemas.microsoft.com/office/drawing/2014/main" id="{BEB29C51-EACC-B1B1-4625-B72B4A8ADC0B}"/>
              </a:ext>
            </a:extLst>
          </p:cNvPr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10299009" y="4129485"/>
            <a:ext cx="1598144" cy="435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252;g2b1dcea7c47_0_501">
            <a:extLst>
              <a:ext uri="{FF2B5EF4-FFF2-40B4-BE49-F238E27FC236}">
                <a16:creationId xmlns:a16="http://schemas.microsoft.com/office/drawing/2014/main" id="{C289402D-A821-1494-0FBE-8F33A17C00B2}"/>
              </a:ext>
            </a:extLst>
          </p:cNvPr>
          <p:cNvPicPr preferRelativeResize="0"/>
          <p:nvPr/>
        </p:nvPicPr>
        <p:blipFill rotWithShape="1">
          <a:blip r:embed="rId38">
            <a:alphaModFix/>
          </a:blip>
          <a:srcRect l="12320" t="40454" r="8146" b="9100"/>
          <a:stretch/>
        </p:blipFill>
        <p:spPr>
          <a:xfrm>
            <a:off x="10372852" y="5848660"/>
            <a:ext cx="1655547" cy="41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253;g2b1dcea7c47_0_501">
            <a:extLst>
              <a:ext uri="{FF2B5EF4-FFF2-40B4-BE49-F238E27FC236}">
                <a16:creationId xmlns:a16="http://schemas.microsoft.com/office/drawing/2014/main" id="{98ACC0FE-7BCD-E74E-1687-14CE83B3059E}"/>
              </a:ext>
            </a:extLst>
          </p:cNvPr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10458535" y="4858444"/>
            <a:ext cx="1134792" cy="5840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7B4D50DD-CE4E-0F55-1F5E-EC539C2E6E83}"/>
              </a:ext>
            </a:extLst>
          </p:cNvPr>
          <p:cNvGrpSpPr/>
          <p:nvPr/>
        </p:nvGrpSpPr>
        <p:grpSpPr>
          <a:xfrm>
            <a:off x="165055" y="2367422"/>
            <a:ext cx="11895750" cy="4068588"/>
            <a:chOff x="165055" y="2367422"/>
            <a:chExt cx="11894864" cy="4068588"/>
          </a:xfrm>
        </p:grpSpPr>
        <p:cxnSp>
          <p:nvCxnSpPr>
            <p:cNvPr id="57" name="Google Shape;1231;g2b1dcea7c47_0_501">
              <a:extLst>
                <a:ext uri="{FF2B5EF4-FFF2-40B4-BE49-F238E27FC236}">
                  <a16:creationId xmlns:a16="http://schemas.microsoft.com/office/drawing/2014/main" id="{3E9DCA31-6E7C-3F77-830A-4EE14C78C4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5055" y="6436010"/>
              <a:ext cx="11894864" cy="0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0" name="Google Shape;1231;g2b1dcea7c47_0_501">
              <a:extLst>
                <a:ext uri="{FF2B5EF4-FFF2-40B4-BE49-F238E27FC236}">
                  <a16:creationId xmlns:a16="http://schemas.microsoft.com/office/drawing/2014/main" id="{E97DA05D-0C88-4D1A-443F-18190EE58B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2367422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2" name="Google Shape;1231;g2b1dcea7c47_0_501">
              <a:extLst>
                <a:ext uri="{FF2B5EF4-FFF2-40B4-BE49-F238E27FC236}">
                  <a16:creationId xmlns:a16="http://schemas.microsoft.com/office/drawing/2014/main" id="{9873B96B-8D1C-FBFE-4578-5BD7491CC1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3181140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63" name="Google Shape;1231;g2b1dcea7c47_0_501">
              <a:extLst>
                <a:ext uri="{FF2B5EF4-FFF2-40B4-BE49-F238E27FC236}">
                  <a16:creationId xmlns:a16="http://schemas.microsoft.com/office/drawing/2014/main" id="{FE21A31B-FAE7-8CF8-B920-5433F43B8E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3994858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24" name="Google Shape;1231;g2b1dcea7c47_0_501">
              <a:extLst>
                <a:ext uri="{FF2B5EF4-FFF2-40B4-BE49-F238E27FC236}">
                  <a16:creationId xmlns:a16="http://schemas.microsoft.com/office/drawing/2014/main" id="{F2B6D562-32F4-22B5-1B9C-938E46C3FB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4808576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1025" name="Google Shape;1231;g2b1dcea7c47_0_501">
              <a:extLst>
                <a:ext uri="{FF2B5EF4-FFF2-40B4-BE49-F238E27FC236}">
                  <a16:creationId xmlns:a16="http://schemas.microsoft.com/office/drawing/2014/main" id="{F135F4FB-3E84-F3AA-18C2-92E89A323C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144" y="5622294"/>
              <a:ext cx="11800686" cy="1"/>
            </a:xfrm>
            <a:prstGeom prst="straightConnector1">
              <a:avLst/>
            </a:prstGeom>
            <a:noFill/>
            <a:ln w="12700" cap="flat" cmpd="sng">
              <a:solidFill>
                <a:schemeClr val="bg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D252B93-FA23-E8B5-0342-1ABC1F254C43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4F6982F-A1E2-8591-F9DA-92C9831E3BEA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Key Entities in GIFT IFSC and GIFT City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DFEF21-E761-0DA9-9E4D-8177B177C10E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45F719-CDD0-54BE-588C-E236F9B824A6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pic>
        <p:nvPicPr>
          <p:cNvPr id="31" name="Picture 30" descr="A red and blue sign with white text&#10;&#10;AI-generated content may be incorrect.">
            <a:extLst>
              <a:ext uri="{FF2B5EF4-FFF2-40B4-BE49-F238E27FC236}">
                <a16:creationId xmlns:a16="http://schemas.microsoft.com/office/drawing/2014/main" id="{AD741790-E145-1894-3882-7AB6FFB3CB2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75" y="2383628"/>
            <a:ext cx="1741367" cy="7306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33F102-F88D-81B2-C647-B2B596BFC39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505769" y="1774597"/>
            <a:ext cx="1299054" cy="34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82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A2C20-1FF7-7B57-6446-E742E97F7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109AAD-247B-EB45-6FC5-51F177E98D69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70ED23E-61F3-9762-3283-BF759CE75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6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A7214B-451F-1DFF-5D2B-C034B781159B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002C70">
                <a:alpha val="88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1B5863EE-EFE0-C7C1-A28F-CE1C502C1544}"/>
                </a:ext>
              </a:extLst>
            </p:cNvPr>
            <p:cNvCxnSpPr>
              <a:cxnSpLocks/>
            </p:cNvCxnSpPr>
            <p:nvPr/>
          </p:nvCxnSpPr>
          <p:spPr>
            <a:xfrm>
              <a:off x="3102967" y="3562895"/>
              <a:ext cx="5802422" cy="0"/>
            </a:xfrm>
            <a:prstGeom prst="line">
              <a:avLst/>
            </a:prstGeom>
            <a:ln w="28575">
              <a:solidFill>
                <a:srgbClr val="ED7D3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0A20126-4FC3-5FC7-2E65-FB1BC87A60FA}"/>
                </a:ext>
              </a:extLst>
            </p:cNvPr>
            <p:cNvSpPr txBox="1"/>
            <p:nvPr/>
          </p:nvSpPr>
          <p:spPr>
            <a:xfrm>
              <a:off x="3385771" y="2793454"/>
              <a:ext cx="54204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FFFF"/>
                  </a:solidFill>
                  <a:latin typeface="Biennale Black" panose="00000A00000000000000" pitchFamily="50" charset="0"/>
                  <a:cs typeface="Arial" panose="020B0604020202020204" pitchFamily="34" charset="0"/>
                </a:rPr>
                <a:t>IFSC Business Verticals</a:t>
              </a:r>
              <a:endParaRPr lang="en-IN" sz="4400" dirty="0">
                <a:latin typeface="Biennale Black" panose="00000A00000000000000" pitchFamily="50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ED23DA-D39C-36F8-A956-AEDE2E190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13703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15D9A-0E9D-08B4-FB84-2B2C15190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0EDC16-41A1-E2F4-7520-593E89A59C9E}"/>
              </a:ext>
            </a:extLst>
          </p:cNvPr>
          <p:cNvSpPr txBox="1"/>
          <p:nvPr/>
        </p:nvSpPr>
        <p:spPr>
          <a:xfrm>
            <a:off x="525548" y="1289036"/>
            <a:ext cx="5061627" cy="3700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Banking Services in IFSC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9049C2-E5A4-3EC1-16C3-36B41C6F4933}"/>
              </a:ext>
            </a:extLst>
          </p:cNvPr>
          <p:cNvSpPr/>
          <p:nvPr/>
        </p:nvSpPr>
        <p:spPr>
          <a:xfrm>
            <a:off x="515565" y="2113972"/>
            <a:ext cx="1566154" cy="7352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F9480A-88DC-08DE-D40B-B5E90DB91E74}"/>
              </a:ext>
            </a:extLst>
          </p:cNvPr>
          <p:cNvSpPr/>
          <p:nvPr/>
        </p:nvSpPr>
        <p:spPr>
          <a:xfrm>
            <a:off x="2263301" y="2113971"/>
            <a:ext cx="1566154" cy="7352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5D9977-F07F-12AD-F25A-D0624BE0AB56}"/>
              </a:ext>
            </a:extLst>
          </p:cNvPr>
          <p:cNvSpPr/>
          <p:nvPr/>
        </p:nvSpPr>
        <p:spPr>
          <a:xfrm>
            <a:off x="4011037" y="2113970"/>
            <a:ext cx="1566154" cy="7352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005567-4AB0-0302-362C-97D54F5697C7}"/>
              </a:ext>
            </a:extLst>
          </p:cNvPr>
          <p:cNvSpPr txBox="1"/>
          <p:nvPr/>
        </p:nvSpPr>
        <p:spPr>
          <a:xfrm>
            <a:off x="646781" y="2148397"/>
            <a:ext cx="1303722" cy="674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Wholesale Banking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3612A8-DF6E-5559-85D4-086ABBE79EC5}"/>
              </a:ext>
            </a:extLst>
          </p:cNvPr>
          <p:cNvSpPr txBox="1"/>
          <p:nvPr/>
        </p:nvSpPr>
        <p:spPr>
          <a:xfrm>
            <a:off x="2394517" y="2133407"/>
            <a:ext cx="1303722" cy="71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Corporate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Banking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1C0756-A873-2900-886D-7DE308F1CF0F}"/>
              </a:ext>
            </a:extLst>
          </p:cNvPr>
          <p:cNvSpPr txBox="1"/>
          <p:nvPr/>
        </p:nvSpPr>
        <p:spPr>
          <a:xfrm>
            <a:off x="4142253" y="2163387"/>
            <a:ext cx="1303722" cy="674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Retail Banking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E1AD4A-2138-EC27-F838-86F634434DF6}"/>
              </a:ext>
            </a:extLst>
          </p:cNvPr>
          <p:cNvSpPr/>
          <p:nvPr/>
        </p:nvSpPr>
        <p:spPr>
          <a:xfrm>
            <a:off x="515565" y="3222421"/>
            <a:ext cx="1566154" cy="7352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50BCE8-349A-25B7-F1BD-069CC916F006}"/>
              </a:ext>
            </a:extLst>
          </p:cNvPr>
          <p:cNvSpPr/>
          <p:nvPr/>
        </p:nvSpPr>
        <p:spPr>
          <a:xfrm>
            <a:off x="2263301" y="3222420"/>
            <a:ext cx="1566154" cy="7352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3B1229-A7A6-35D3-C8C4-200FE0817803}"/>
              </a:ext>
            </a:extLst>
          </p:cNvPr>
          <p:cNvSpPr/>
          <p:nvPr/>
        </p:nvSpPr>
        <p:spPr>
          <a:xfrm>
            <a:off x="4011037" y="3222419"/>
            <a:ext cx="1566154" cy="7352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1327D0-63CE-ED5C-B659-519AAF558F8D}"/>
              </a:ext>
            </a:extLst>
          </p:cNvPr>
          <p:cNvSpPr txBox="1"/>
          <p:nvPr/>
        </p:nvSpPr>
        <p:spPr>
          <a:xfrm>
            <a:off x="646781" y="3240068"/>
            <a:ext cx="1303722" cy="71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Trade</a:t>
            </a:r>
          </a:p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 Finance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1C22F7-6743-DABE-573A-88100E60F350}"/>
              </a:ext>
            </a:extLst>
          </p:cNvPr>
          <p:cNvSpPr txBox="1"/>
          <p:nvPr/>
        </p:nvSpPr>
        <p:spPr>
          <a:xfrm>
            <a:off x="2394517" y="3439695"/>
            <a:ext cx="1303722" cy="370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ECBs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88A6EA-0869-F700-51EC-2E43FDD188C9}"/>
              </a:ext>
            </a:extLst>
          </p:cNvPr>
          <p:cNvSpPr txBox="1"/>
          <p:nvPr/>
        </p:nvSpPr>
        <p:spPr>
          <a:xfrm>
            <a:off x="4142253" y="3420457"/>
            <a:ext cx="1303722" cy="370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ODI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3EBC52C-07C0-3F6F-28C5-C0E2A7E415BE}"/>
              </a:ext>
            </a:extLst>
          </p:cNvPr>
          <p:cNvSpPr/>
          <p:nvPr/>
        </p:nvSpPr>
        <p:spPr>
          <a:xfrm>
            <a:off x="515565" y="4405821"/>
            <a:ext cx="1566154" cy="7352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EE5829-E37D-DA71-6A2B-BB520856B8B1}"/>
              </a:ext>
            </a:extLst>
          </p:cNvPr>
          <p:cNvSpPr/>
          <p:nvPr/>
        </p:nvSpPr>
        <p:spPr>
          <a:xfrm>
            <a:off x="2263301" y="4405820"/>
            <a:ext cx="1566154" cy="7352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573B90-BD88-9982-F946-80A28B46DBD1}"/>
              </a:ext>
            </a:extLst>
          </p:cNvPr>
          <p:cNvSpPr/>
          <p:nvPr/>
        </p:nvSpPr>
        <p:spPr>
          <a:xfrm>
            <a:off x="4011037" y="4405819"/>
            <a:ext cx="1566154" cy="7352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711C0B-B306-AE55-0603-2A7CBCFC1130}"/>
              </a:ext>
            </a:extLst>
          </p:cNvPr>
          <p:cNvSpPr txBox="1"/>
          <p:nvPr/>
        </p:nvSpPr>
        <p:spPr>
          <a:xfrm>
            <a:off x="605505" y="4438458"/>
            <a:ext cx="1434938" cy="674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Acquisition Finance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5B76C0-FB76-3415-4401-B00CC6999A4D}"/>
              </a:ext>
            </a:extLst>
          </p:cNvPr>
          <p:cNvSpPr txBox="1"/>
          <p:nvPr/>
        </p:nvSpPr>
        <p:spPr>
          <a:xfrm>
            <a:off x="2334556" y="4453448"/>
            <a:ext cx="1442109" cy="674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Loan Syndication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6CC2B5-C27B-A169-AA56-C82020553F33}"/>
              </a:ext>
            </a:extLst>
          </p:cNvPr>
          <p:cNvSpPr txBox="1"/>
          <p:nvPr/>
        </p:nvSpPr>
        <p:spPr>
          <a:xfrm>
            <a:off x="4082293" y="4558887"/>
            <a:ext cx="1444922" cy="370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Investments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A22D0A6-6E33-F4DB-4A7F-B5B8CD64646E}"/>
              </a:ext>
            </a:extLst>
          </p:cNvPr>
          <p:cNvSpPr/>
          <p:nvPr/>
        </p:nvSpPr>
        <p:spPr>
          <a:xfrm>
            <a:off x="6488185" y="1298815"/>
            <a:ext cx="5188250" cy="2321496"/>
          </a:xfrm>
          <a:prstGeom prst="rect">
            <a:avLst/>
          </a:prstGeom>
          <a:noFill/>
          <a:ln w="6350">
            <a:solidFill>
              <a:srgbClr val="7D7D7D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AB24C31-85F2-485C-3E71-C5266022E57A}"/>
              </a:ext>
            </a:extLst>
          </p:cNvPr>
          <p:cNvSpPr/>
          <p:nvPr/>
        </p:nvSpPr>
        <p:spPr>
          <a:xfrm>
            <a:off x="6488185" y="1297695"/>
            <a:ext cx="5188250" cy="480284"/>
          </a:xfrm>
          <a:prstGeom prst="rect">
            <a:avLst/>
          </a:prstGeom>
          <a:solidFill>
            <a:srgbClr val="25408F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35F0CA6-7BDA-5F7C-5E6A-AAFCA394447C}"/>
              </a:ext>
            </a:extLst>
          </p:cNvPr>
          <p:cNvSpPr/>
          <p:nvPr/>
        </p:nvSpPr>
        <p:spPr>
          <a:xfrm>
            <a:off x="7204579" y="1352048"/>
            <a:ext cx="3755462" cy="371578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18 Foreign Banks</a:t>
            </a:r>
          </a:p>
        </p:txBody>
      </p:sp>
      <p:pic>
        <p:nvPicPr>
          <p:cNvPr id="40" name="Picture 16" descr="Barclays logo and symbol, meaning, history, PNG">
            <a:extLst>
              <a:ext uri="{FF2B5EF4-FFF2-40B4-BE49-F238E27FC236}">
                <a16:creationId xmlns:a16="http://schemas.microsoft.com/office/drawing/2014/main" id="{AF25D028-6472-3361-BADC-D6350D0A2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682" b="31034"/>
          <a:stretch/>
        </p:blipFill>
        <p:spPr bwMode="auto">
          <a:xfrm>
            <a:off x="8944127" y="1876284"/>
            <a:ext cx="1168057" cy="448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ndard Chartered - Wikipedia">
            <a:extLst>
              <a:ext uri="{FF2B5EF4-FFF2-40B4-BE49-F238E27FC236}">
                <a16:creationId xmlns:a16="http://schemas.microsoft.com/office/drawing/2014/main" id="{20CAC477-BCE6-DE7E-2A37-B8FE0D158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3555" y="1822073"/>
            <a:ext cx="997804" cy="49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Google Shape;1241;g2b1dcea7c47_0_501" descr="Mizuho Financial Group Logo PNG vector in SVG, PDF, AI, CDR format">
            <a:extLst>
              <a:ext uri="{FF2B5EF4-FFF2-40B4-BE49-F238E27FC236}">
                <a16:creationId xmlns:a16="http://schemas.microsoft.com/office/drawing/2014/main" id="{30091F1D-9A12-0DA3-049E-26051DB614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3621" b="30240"/>
          <a:stretch/>
        </p:blipFill>
        <p:spPr>
          <a:xfrm>
            <a:off x="7876573" y="1919121"/>
            <a:ext cx="997803" cy="4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 descr="A blue and white logo&#10;&#10;Description automatically generated">
            <a:extLst>
              <a:ext uri="{FF2B5EF4-FFF2-40B4-BE49-F238E27FC236}">
                <a16:creationId xmlns:a16="http://schemas.microsoft.com/office/drawing/2014/main" id="{69B8B9B6-7B94-DEE3-C5CD-A1DABD205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043" y="1810208"/>
            <a:ext cx="1360533" cy="450023"/>
          </a:xfrm>
          <a:prstGeom prst="rect">
            <a:avLst/>
          </a:prstGeom>
        </p:spPr>
      </p:pic>
      <p:pic>
        <p:nvPicPr>
          <p:cNvPr id="44" name="Picture 4" descr="J.P. Morgan | Official Website">
            <a:extLst>
              <a:ext uri="{FF2B5EF4-FFF2-40B4-BE49-F238E27FC236}">
                <a16:creationId xmlns:a16="http://schemas.microsoft.com/office/drawing/2014/main" id="{6ECAC3BD-229B-92DB-054D-3B4546381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642" y="2577415"/>
            <a:ext cx="1119475" cy="3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itibank logo and symbol, meaning, history, PNG">
            <a:extLst>
              <a:ext uri="{FF2B5EF4-FFF2-40B4-BE49-F238E27FC236}">
                <a16:creationId xmlns:a16="http://schemas.microsoft.com/office/drawing/2014/main" id="{598CCC40-8880-7399-6F85-6030877E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019" y="2757626"/>
            <a:ext cx="1032177" cy="39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E4BC393E-F340-AADA-E50B-E37BCF9721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520677"/>
              </p:ext>
            </p:extLst>
          </p:nvPr>
        </p:nvGraphicFramePr>
        <p:xfrm>
          <a:off x="7960966" y="2314959"/>
          <a:ext cx="1006696" cy="61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939960" imgH="399960" progId="Paint.Picture">
                  <p:embed/>
                </p:oleObj>
              </mc:Choice>
              <mc:Fallback>
                <p:oleObj name="Bitmap Image" r:id="rId8" imgW="939960" imgH="399960" progId="Paint.Picture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E4BC393E-F340-AADA-E50B-E37BCF9721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60966" y="2314959"/>
                        <a:ext cx="1006696" cy="61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A33D742F-DB3A-BD0E-D898-CF8D68100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122" y="2459563"/>
            <a:ext cx="853838" cy="48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Deutsche Bank Logo | Symbol, History, PNG (3840*2160)">
            <a:extLst>
              <a:ext uri="{FF2B5EF4-FFF2-40B4-BE49-F238E27FC236}">
                <a16:creationId xmlns:a16="http://schemas.microsoft.com/office/drawing/2014/main" id="{C4D5B6BF-8B25-6FD1-BC15-CF45D9119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60" b="25294"/>
          <a:stretch/>
        </p:blipFill>
        <p:spPr bwMode="auto">
          <a:xfrm>
            <a:off x="6645726" y="3198672"/>
            <a:ext cx="1177263" cy="3588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>
            <a:extLst>
              <a:ext uri="{FF2B5EF4-FFF2-40B4-BE49-F238E27FC236}">
                <a16:creationId xmlns:a16="http://schemas.microsoft.com/office/drawing/2014/main" id="{7DC63908-11AD-5791-0BDE-856326049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826" y="3201529"/>
            <a:ext cx="1113655" cy="31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DBS Bank Logo and symbol, meaning, history, PNG, brand">
            <a:extLst>
              <a:ext uri="{FF2B5EF4-FFF2-40B4-BE49-F238E27FC236}">
                <a16:creationId xmlns:a16="http://schemas.microsoft.com/office/drawing/2014/main" id="{8B6642C8-3AFE-FE58-32D9-41E0CFA38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677" y="3091087"/>
            <a:ext cx="939856" cy="51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A green letter on a black background&#10;&#10;Description automatically generated">
            <a:extLst>
              <a:ext uri="{FF2B5EF4-FFF2-40B4-BE49-F238E27FC236}">
                <a16:creationId xmlns:a16="http://schemas.microsoft.com/office/drawing/2014/main" id="{48F795AA-1422-8949-B112-33B54981DEF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196" y="3158467"/>
            <a:ext cx="1177262" cy="333165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584D7181-C90E-F54C-8534-05F432DDA350}"/>
              </a:ext>
            </a:extLst>
          </p:cNvPr>
          <p:cNvSpPr/>
          <p:nvPr/>
        </p:nvSpPr>
        <p:spPr>
          <a:xfrm>
            <a:off x="6488185" y="3925072"/>
            <a:ext cx="5188250" cy="2321496"/>
          </a:xfrm>
          <a:prstGeom prst="rect">
            <a:avLst/>
          </a:prstGeom>
          <a:noFill/>
          <a:ln w="6350">
            <a:solidFill>
              <a:srgbClr val="7D7D7D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1D890AB-771D-5EBB-EAD5-216F7E9265E2}"/>
              </a:ext>
            </a:extLst>
          </p:cNvPr>
          <p:cNvSpPr/>
          <p:nvPr/>
        </p:nvSpPr>
        <p:spPr>
          <a:xfrm>
            <a:off x="6488185" y="3923952"/>
            <a:ext cx="5188250" cy="480284"/>
          </a:xfrm>
          <a:prstGeom prst="rect">
            <a:avLst/>
          </a:prstGeom>
          <a:solidFill>
            <a:srgbClr val="ED7D31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bg1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FAB4A2C-1D60-C079-6981-A51230F28E8D}"/>
              </a:ext>
            </a:extLst>
          </p:cNvPr>
          <p:cNvSpPr/>
          <p:nvPr/>
        </p:nvSpPr>
        <p:spPr>
          <a:xfrm>
            <a:off x="7204579" y="3978305"/>
            <a:ext cx="3755462" cy="371578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17 Indian Banks</a:t>
            </a:r>
          </a:p>
        </p:txBody>
      </p:sp>
      <p:pic>
        <p:nvPicPr>
          <p:cNvPr id="2052" name="Picture 4" descr="Kotak Mahindra Bank – Logos Download">
            <a:extLst>
              <a:ext uri="{FF2B5EF4-FFF2-40B4-BE49-F238E27FC236}">
                <a16:creationId xmlns:a16="http://schemas.microsoft.com/office/drawing/2014/main" id="{E8C42979-FA50-2963-3872-31C63CAC7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161" y="5132708"/>
            <a:ext cx="1053646" cy="36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8">
            <a:extLst>
              <a:ext uri="{FF2B5EF4-FFF2-40B4-BE49-F238E27FC236}">
                <a16:creationId xmlns:a16="http://schemas.microsoft.com/office/drawing/2014/main" id="{5E99A871-38FA-901E-E031-43776547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921" y="5721213"/>
            <a:ext cx="839893" cy="2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20" descr="Bank of Baroda Logo | Symbol, History, PNG (3840*2160)">
            <a:extLst>
              <a:ext uri="{FF2B5EF4-FFF2-40B4-BE49-F238E27FC236}">
                <a16:creationId xmlns:a16="http://schemas.microsoft.com/office/drawing/2014/main" id="{DB5B5F63-7195-53DD-BD0A-C504A5F05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4147" y="5609456"/>
            <a:ext cx="1084327" cy="5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12">
            <a:extLst>
              <a:ext uri="{FF2B5EF4-FFF2-40B4-BE49-F238E27FC236}">
                <a16:creationId xmlns:a16="http://schemas.microsoft.com/office/drawing/2014/main" id="{B01793A1-C821-59DA-46F3-27F3D897D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77837" y="4551413"/>
            <a:ext cx="862891" cy="2771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14">
            <a:extLst>
              <a:ext uri="{FF2B5EF4-FFF2-40B4-BE49-F238E27FC236}">
                <a16:creationId xmlns:a16="http://schemas.microsoft.com/office/drawing/2014/main" id="{45D2B051-7B6C-5616-DFFC-4CDCA590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511" y="4576076"/>
            <a:ext cx="869619" cy="2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24" descr="Icici Bank Logo Download Vector">
            <a:extLst>
              <a:ext uri="{FF2B5EF4-FFF2-40B4-BE49-F238E27FC236}">
                <a16:creationId xmlns:a16="http://schemas.microsoft.com/office/drawing/2014/main" id="{01FEB489-85FE-110E-3D40-8706CAD0A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855" b="35525"/>
          <a:stretch/>
        </p:blipFill>
        <p:spPr bwMode="auto">
          <a:xfrm>
            <a:off x="9159028" y="5030817"/>
            <a:ext cx="1132505" cy="46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2">
            <a:extLst>
              <a:ext uri="{FF2B5EF4-FFF2-40B4-BE49-F238E27FC236}">
                <a16:creationId xmlns:a16="http://schemas.microsoft.com/office/drawing/2014/main" id="{C7D6D169-D4B3-B3E1-1E25-2BF0C9842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11" y="5103746"/>
            <a:ext cx="1020979" cy="31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4" descr="IDBI Bank logo">
            <a:extLst>
              <a:ext uri="{FF2B5EF4-FFF2-40B4-BE49-F238E27FC236}">
                <a16:creationId xmlns:a16="http://schemas.microsoft.com/office/drawing/2014/main" id="{8FCBD359-CCEB-3840-6E68-52FBBF019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3" b="28316"/>
          <a:stretch/>
        </p:blipFill>
        <p:spPr bwMode="auto">
          <a:xfrm>
            <a:off x="10275801" y="5760075"/>
            <a:ext cx="1215478" cy="33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0">
            <a:extLst>
              <a:ext uri="{FF2B5EF4-FFF2-40B4-BE49-F238E27FC236}">
                <a16:creationId xmlns:a16="http://schemas.microsoft.com/office/drawing/2014/main" id="{658B8078-784E-0E22-18BB-050388A6A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043" y="4586657"/>
            <a:ext cx="1317440" cy="24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2060" descr="A logo with blue and yellow triangles&#10;&#10;Description automatically generated">
            <a:extLst>
              <a:ext uri="{FF2B5EF4-FFF2-40B4-BE49-F238E27FC236}">
                <a16:creationId xmlns:a16="http://schemas.microsoft.com/office/drawing/2014/main" id="{DB78F0D6-795E-CC46-0C13-0234FB3AC71A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84" y="5594441"/>
            <a:ext cx="692044" cy="511194"/>
          </a:xfrm>
          <a:prstGeom prst="rect">
            <a:avLst/>
          </a:prstGeom>
        </p:spPr>
      </p:pic>
      <p:pic>
        <p:nvPicPr>
          <p:cNvPr id="2062" name="Picture 2061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C5FE6D08-B4A4-015F-A69B-EC2999EE91B0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3" b="29792"/>
          <a:stretch/>
        </p:blipFill>
        <p:spPr>
          <a:xfrm>
            <a:off x="7926614" y="4576076"/>
            <a:ext cx="1076812" cy="291139"/>
          </a:xfrm>
          <a:prstGeom prst="rect">
            <a:avLst/>
          </a:prstGeom>
        </p:spPr>
      </p:pic>
      <p:pic>
        <p:nvPicPr>
          <p:cNvPr id="2063" name="Picture 2062" descr="A blue and orange sign with a star and a cartoon character&#10;&#10;Description automatically generated">
            <a:extLst>
              <a:ext uri="{FF2B5EF4-FFF2-40B4-BE49-F238E27FC236}">
                <a16:creationId xmlns:a16="http://schemas.microsoft.com/office/drawing/2014/main" id="{7627AD95-EF60-8340-0A93-A2B5BE8900E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28301"/>
          <a:stretch/>
        </p:blipFill>
        <p:spPr>
          <a:xfrm>
            <a:off x="8034133" y="5097423"/>
            <a:ext cx="909994" cy="387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1DBE8F-661F-5FE6-A96C-6D48C1117CBE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           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95EB65-FA69-A1F5-F256-2B1610D668F4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" panose="020F0502020204030204" pitchFamily="34" charset="0"/>
                <a:cs typeface="Lato" panose="020F0502020204030204" pitchFamily="34" charset="0"/>
              </a:rPr>
              <a:t>1. Banking sector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0FA3B3-C8DE-5A76-CB16-EA58F319623F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 </a:t>
            </a:r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3A0949-9D9B-3980-CA60-A3113490D7FB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 </a:t>
            </a:r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1A84191-6067-03E4-017A-39BF88789217}"/>
              </a:ext>
            </a:extLst>
          </p:cNvPr>
          <p:cNvSpPr/>
          <p:nvPr/>
        </p:nvSpPr>
        <p:spPr>
          <a:xfrm>
            <a:off x="518065" y="5517590"/>
            <a:ext cx="1566154" cy="7352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AF89457-793E-D7E1-71BE-48928CF6B59C}"/>
              </a:ext>
            </a:extLst>
          </p:cNvPr>
          <p:cNvSpPr/>
          <p:nvPr/>
        </p:nvSpPr>
        <p:spPr>
          <a:xfrm>
            <a:off x="2265801" y="5517589"/>
            <a:ext cx="1566154" cy="7352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3CFA2B7-DFE0-5EA4-569C-3FBC78512002}"/>
              </a:ext>
            </a:extLst>
          </p:cNvPr>
          <p:cNvSpPr/>
          <p:nvPr/>
        </p:nvSpPr>
        <p:spPr>
          <a:xfrm>
            <a:off x="4013537" y="5517588"/>
            <a:ext cx="1566154" cy="73527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99446A-8951-5066-FA5C-EE673B0CCDA1}"/>
              </a:ext>
            </a:extLst>
          </p:cNvPr>
          <p:cNvSpPr txBox="1"/>
          <p:nvPr/>
        </p:nvSpPr>
        <p:spPr>
          <a:xfrm>
            <a:off x="608005" y="5550227"/>
            <a:ext cx="1434938" cy="674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Corporate Agent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E2488CD-E8E8-171C-658F-D791BA6CD50B}"/>
              </a:ext>
            </a:extLst>
          </p:cNvPr>
          <p:cNvSpPr txBox="1"/>
          <p:nvPr/>
        </p:nvSpPr>
        <p:spPr>
          <a:xfrm>
            <a:off x="2337056" y="5565217"/>
            <a:ext cx="1442109" cy="674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Treasury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Centres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978AAF5-FB9B-7F2F-E740-D6E3DB149628}"/>
              </a:ext>
            </a:extLst>
          </p:cNvPr>
          <p:cNvSpPr txBox="1"/>
          <p:nvPr/>
        </p:nvSpPr>
        <p:spPr>
          <a:xfrm>
            <a:off x="4084793" y="5565726"/>
            <a:ext cx="1444922" cy="674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Merchant Banking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8E3886-5BC5-4B22-E848-5AD6769E2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330" y="2388570"/>
            <a:ext cx="853839" cy="31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978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E59DF-2E50-3C4B-87F4-03D8FB56D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D03BEB7-0D4D-6B68-06D8-8DA397967A76}"/>
              </a:ext>
            </a:extLst>
          </p:cNvPr>
          <p:cNvSpPr/>
          <p:nvPr/>
        </p:nvSpPr>
        <p:spPr>
          <a:xfrm>
            <a:off x="5897457" y="1971696"/>
            <a:ext cx="5812483" cy="1142242"/>
          </a:xfrm>
          <a:prstGeom prst="rect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40EC1B0-1F5C-575C-02FE-D668B9DC11C2}"/>
              </a:ext>
            </a:extLst>
          </p:cNvPr>
          <p:cNvSpPr/>
          <p:nvPr/>
        </p:nvSpPr>
        <p:spPr>
          <a:xfrm>
            <a:off x="5897456" y="3647621"/>
            <a:ext cx="5812483" cy="1142242"/>
          </a:xfrm>
          <a:prstGeom prst="rect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BBF131-8ED1-31D6-C4D5-45A97B365043}"/>
              </a:ext>
            </a:extLst>
          </p:cNvPr>
          <p:cNvSpPr/>
          <p:nvPr/>
        </p:nvSpPr>
        <p:spPr>
          <a:xfrm>
            <a:off x="5897455" y="5323546"/>
            <a:ext cx="5812483" cy="1350780"/>
          </a:xfrm>
          <a:prstGeom prst="rect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E4F08-A6FD-9DB1-5CEB-5D1719CEE21B}"/>
              </a:ext>
            </a:extLst>
          </p:cNvPr>
          <p:cNvSpPr txBox="1"/>
          <p:nvPr/>
        </p:nvSpPr>
        <p:spPr>
          <a:xfrm>
            <a:off x="164198" y="1110112"/>
            <a:ext cx="2232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Developments 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39631CB-D230-5545-5524-304CFCC9F16B}"/>
              </a:ext>
            </a:extLst>
          </p:cNvPr>
          <p:cNvGrpSpPr/>
          <p:nvPr/>
        </p:nvGrpSpPr>
        <p:grpSpPr>
          <a:xfrm>
            <a:off x="1131890" y="2482136"/>
            <a:ext cx="3739098" cy="574053"/>
            <a:chOff x="871813" y="2400876"/>
            <a:chExt cx="4001737" cy="614375"/>
          </a:xfrm>
        </p:grpSpPr>
        <p:pic>
          <p:nvPicPr>
            <p:cNvPr id="9" name="Picture 8" descr="Singapore Exchange - Singapore Exchange (SGX)">
              <a:extLst>
                <a:ext uri="{FF2B5EF4-FFF2-40B4-BE49-F238E27FC236}">
                  <a16:creationId xmlns:a16="http://schemas.microsoft.com/office/drawing/2014/main" id="{AACE8E46-3B34-FFE1-F1FA-26AB3ED32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813" y="2428619"/>
              <a:ext cx="1350991" cy="464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8D91DE-56F4-342C-1AAE-E7B176158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6911" y="2400876"/>
              <a:ext cx="1096639" cy="614375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383AE7B-9F11-D862-D65F-7A11F2187351}"/>
                </a:ext>
              </a:extLst>
            </p:cNvPr>
            <p:cNvCxnSpPr/>
            <p:nvPr/>
          </p:nvCxnSpPr>
          <p:spPr>
            <a:xfrm>
              <a:off x="2437021" y="2711415"/>
              <a:ext cx="1041991" cy="0"/>
            </a:xfrm>
            <a:prstGeom prst="straightConnector1">
              <a:avLst/>
            </a:prstGeom>
            <a:ln>
              <a:solidFill>
                <a:srgbClr val="1F49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0EDF7F7-50B8-98B2-1D9A-F447663713B9}"/>
              </a:ext>
            </a:extLst>
          </p:cNvPr>
          <p:cNvSpPr txBox="1"/>
          <p:nvPr/>
        </p:nvSpPr>
        <p:spPr>
          <a:xfrm>
            <a:off x="647933" y="3026088"/>
            <a:ext cx="4586320" cy="140038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Longer Trading Hours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No FX risk as trading in USD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Remote Trading Participants enabled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All time high open interest USD 20.84 Billion on September 24, 2024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CEF3D-445F-B5EE-2F03-16DB671A3992}"/>
              </a:ext>
            </a:extLst>
          </p:cNvPr>
          <p:cNvSpPr/>
          <p:nvPr/>
        </p:nvSpPr>
        <p:spPr>
          <a:xfrm>
            <a:off x="727442" y="2321004"/>
            <a:ext cx="4735410" cy="2097102"/>
          </a:xfrm>
          <a:prstGeom prst="rect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rtlCol="0" anchor="ctr"/>
          <a:lstStyle/>
          <a:p>
            <a:pPr algn="ctr"/>
            <a:endParaRPr lang="en-IN" sz="160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77D3A1-1CED-B1D7-6AC1-90553B28DCF1}"/>
              </a:ext>
            </a:extLst>
          </p:cNvPr>
          <p:cNvSpPr/>
          <p:nvPr/>
        </p:nvSpPr>
        <p:spPr>
          <a:xfrm>
            <a:off x="727442" y="5279406"/>
            <a:ext cx="4735410" cy="1394920"/>
          </a:xfrm>
          <a:prstGeom prst="rect">
            <a:avLst/>
          </a:prstGeom>
          <a:noFill/>
          <a:ln w="12700" cap="flat" cmpd="sng">
            <a:solidFill>
              <a:schemeClr val="bg2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rtlCol="0" anchor="ctr"/>
          <a:lstStyle/>
          <a:p>
            <a:pPr algn="ctr"/>
            <a:endParaRPr lang="en-IN" sz="1600">
              <a:solidFill>
                <a:schemeClr val="tx1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E731B-7DBE-B1C2-2362-DE8CBFA9AE52}"/>
              </a:ext>
            </a:extLst>
          </p:cNvPr>
          <p:cNvSpPr txBox="1"/>
          <p:nvPr/>
        </p:nvSpPr>
        <p:spPr>
          <a:xfrm>
            <a:off x="727440" y="5407479"/>
            <a:ext cx="4586320" cy="113877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Indian/Foreign Cos can  list and raise foreign capital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IFSCA (Listing) Regulations, 2024 globally benchmarked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6A2BCB-2217-A24D-3B16-B414561D264E}"/>
              </a:ext>
            </a:extLst>
          </p:cNvPr>
          <p:cNvSpPr txBox="1"/>
          <p:nvPr/>
        </p:nvSpPr>
        <p:spPr>
          <a:xfrm>
            <a:off x="5897458" y="1633142"/>
            <a:ext cx="5812484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 Operational International Exchanges </a:t>
            </a:r>
            <a:endParaRPr lang="en-IN" sz="1600" b="1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EA1B1CCE-5B5E-056B-25C9-F0C737EAD9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57" y="2096433"/>
            <a:ext cx="1856065" cy="825911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66884A-504A-3102-B34B-200A2D80E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123" y="2177884"/>
            <a:ext cx="1585849" cy="77217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7D18C8B-674A-DFDC-702E-B883FC22C65C}"/>
              </a:ext>
            </a:extLst>
          </p:cNvPr>
          <p:cNvSpPr txBox="1"/>
          <p:nvPr/>
        </p:nvSpPr>
        <p:spPr>
          <a:xfrm>
            <a:off x="5897457" y="3309067"/>
            <a:ext cx="5812484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 Clearing Corporations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26B42B0-AE08-D177-706E-5F52C75202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7657" y="3750798"/>
            <a:ext cx="1778516" cy="9231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A58234-2AA0-DAAE-3BCC-3D943F9F2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4123" y="3707092"/>
            <a:ext cx="1732414" cy="101054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D9C04EC-AFDA-9727-9DC9-712A6107C96A}"/>
              </a:ext>
            </a:extLst>
          </p:cNvPr>
          <p:cNvSpPr txBox="1"/>
          <p:nvPr/>
        </p:nvSpPr>
        <p:spPr>
          <a:xfrm>
            <a:off x="5897456" y="4984992"/>
            <a:ext cx="5812484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One International Depository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4652F07-DBCC-7190-9218-43231573C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762" y="5381798"/>
            <a:ext cx="4915775" cy="91671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88546FC-D5DB-3544-ECA1-50309E6B2014}"/>
              </a:ext>
            </a:extLst>
          </p:cNvPr>
          <p:cNvSpPr/>
          <p:nvPr/>
        </p:nvSpPr>
        <p:spPr>
          <a:xfrm>
            <a:off x="727442" y="1630153"/>
            <a:ext cx="4735410" cy="735185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NSE IFSC-SGX Connect Live: </a:t>
            </a:r>
          </a:p>
          <a:p>
            <a:pPr algn="ctr"/>
            <a:r>
              <a:rPr lang="en-US" sz="17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Full Liquidity Switch: 3</a:t>
            </a:r>
            <a:r>
              <a:rPr lang="en-US" sz="1700" b="1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rd</a:t>
            </a:r>
            <a:r>
              <a:rPr lang="en-US" sz="17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July 2023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5143B8-2B59-1790-7C4E-320240CE64FC}"/>
              </a:ext>
            </a:extLst>
          </p:cNvPr>
          <p:cNvSpPr/>
          <p:nvPr/>
        </p:nvSpPr>
        <p:spPr>
          <a:xfrm>
            <a:off x="727442" y="4568702"/>
            <a:ext cx="4735410" cy="735185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Direct Listing of Indian Stocks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D63EA4D-7D6B-CEAD-AD6E-3D42ECD5385E}"/>
              </a:ext>
            </a:extLst>
          </p:cNvPr>
          <p:cNvGrpSpPr/>
          <p:nvPr/>
        </p:nvGrpSpPr>
        <p:grpSpPr>
          <a:xfrm>
            <a:off x="349572" y="4623030"/>
            <a:ext cx="827767" cy="602048"/>
            <a:chOff x="793158" y="1552895"/>
            <a:chExt cx="760273" cy="689465"/>
          </a:xfrm>
        </p:grpSpPr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CF90F26A-5C54-8459-A9E3-6E31090AF57F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 algn="ctr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en-IN" sz="3200" dirty="0">
                  <a:latin typeface="Biennale Black" panose="00000A00000000000000" pitchFamily="50" charset="0"/>
                  <a:ea typeface="Lato" panose="020F0502020204030204" pitchFamily="34" charset="0"/>
                  <a:cs typeface="Lato" panose="020F0502020204030204" pitchFamily="34" charset="0"/>
                </a:rPr>
                <a:t>2</a:t>
              </a:r>
              <a:endParaRPr sz="3200" dirty="0">
                <a:latin typeface="Biennale Black" panose="00000A00000000000000" pitchFamily="50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25D583F2-2AE9-BE31-AB47-0E986D885392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600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56209DB-83DE-811F-58C5-8EBAD6DD29EA}"/>
              </a:ext>
            </a:extLst>
          </p:cNvPr>
          <p:cNvGrpSpPr/>
          <p:nvPr/>
        </p:nvGrpSpPr>
        <p:grpSpPr>
          <a:xfrm>
            <a:off x="349572" y="1684408"/>
            <a:ext cx="827767" cy="602048"/>
            <a:chOff x="793158" y="1552895"/>
            <a:chExt cx="760273" cy="689465"/>
          </a:xfrm>
        </p:grpSpPr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5302E21D-C4EC-391C-D6F8-5581F6DFB0DB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 dirty="0">
                <a:solidFill>
                  <a:schemeClr val="bg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2B6A8936-5FB9-5875-6A1D-5E8A7E6676C0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solidFill>
                  <a:schemeClr val="accent2"/>
                </a:solidFill>
                <a:latin typeface="Lato" panose="020F0502020204030203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C705263-B209-13ED-ADD0-DC485C283681}"/>
              </a:ext>
            </a:extLst>
          </p:cNvPr>
          <p:cNvSpPr txBox="1"/>
          <p:nvPr/>
        </p:nvSpPr>
        <p:spPr>
          <a:xfrm>
            <a:off x="647933" y="1710318"/>
            <a:ext cx="416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pc="185" dirty="0">
                <a:solidFill>
                  <a:schemeClr val="bg1"/>
                </a:solidFill>
                <a:latin typeface="FSP DEMO - Biennale Black" panose="00000A00000000000000" pitchFamily="50" charset="0"/>
                <a:ea typeface="Roboto" panose="02000000000000000000" pitchFamily="2" charset="0"/>
                <a:cs typeface="+mj-cs"/>
              </a:rPr>
              <a:t>1</a:t>
            </a:r>
            <a:endParaRPr lang="en-IN" sz="3200" b="1" spc="185" dirty="0">
              <a:solidFill>
                <a:schemeClr val="bg1"/>
              </a:solidFill>
              <a:latin typeface="FSP DEMO - Biennale Black" panose="00000A00000000000000" pitchFamily="50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56F551-59EF-CAFC-7B31-1BDC73E4113A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E09690-43C3-A2F3-7419-73CFA37FA7C6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 panose="00000A00000000000000"/>
                <a:ea typeface="Lato ExtraBold" panose="020F0502020204030203" pitchFamily="34" charset="0"/>
                <a:cs typeface="Lato ExtraBold" panose="020F0502020204030203" pitchFamily="34" charset="0"/>
              </a:rPr>
              <a:t>2. Capital markets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B67867-4AAE-B239-0DA0-79F1A159E6F9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D0D527-782D-F30B-5F4B-B74FB93DCA34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020F5-159B-59E8-1557-C40ACB862E43}"/>
              </a:ext>
            </a:extLst>
          </p:cNvPr>
          <p:cNvSpPr txBox="1"/>
          <p:nvPr/>
        </p:nvSpPr>
        <p:spPr>
          <a:xfrm>
            <a:off x="6104861" y="6364062"/>
            <a:ext cx="4357721" cy="353943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180975"/>
            <a:r>
              <a:rPr lang="en-US" sz="17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60,000 Demat Accounts opened </a:t>
            </a:r>
          </a:p>
        </p:txBody>
      </p:sp>
    </p:spTree>
    <p:extLst>
      <p:ext uri="{BB962C8B-B14F-4D97-AF65-F5344CB8AC3E}">
        <p14:creationId xmlns:p14="http://schemas.microsoft.com/office/powerpoint/2010/main" val="3857227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1D58E-2549-887F-51CA-643071ED6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F726E6B-CC51-F5B9-7659-1514AB26089F}"/>
              </a:ext>
            </a:extLst>
          </p:cNvPr>
          <p:cNvSpPr/>
          <p:nvPr/>
        </p:nvSpPr>
        <p:spPr>
          <a:xfrm>
            <a:off x="361837" y="4908914"/>
            <a:ext cx="5153867" cy="376055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6E7957-AADA-C042-CED6-AC1F61FB13FE}"/>
              </a:ext>
            </a:extLst>
          </p:cNvPr>
          <p:cNvSpPr/>
          <p:nvPr/>
        </p:nvSpPr>
        <p:spPr>
          <a:xfrm>
            <a:off x="361837" y="3610989"/>
            <a:ext cx="5153867" cy="376055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8C1D7A-414A-6B8D-94D8-82E65E1C8DC4}"/>
              </a:ext>
            </a:extLst>
          </p:cNvPr>
          <p:cNvSpPr/>
          <p:nvPr/>
        </p:nvSpPr>
        <p:spPr>
          <a:xfrm>
            <a:off x="361842" y="1243522"/>
            <a:ext cx="5153867" cy="681232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77473-D7C6-E6A6-41CA-A43B0EF58F26}"/>
              </a:ext>
            </a:extLst>
          </p:cNvPr>
          <p:cNvSpPr txBox="1"/>
          <p:nvPr/>
        </p:nvSpPr>
        <p:spPr>
          <a:xfrm>
            <a:off x="361842" y="1242600"/>
            <a:ext cx="5153867" cy="646331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180975"/>
            <a:r>
              <a:rPr lang="en-US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VC Funds, Private Equity, Private Debt Funds, Hedge Funds, Sports Fund, Climate Funds, etc.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63BDFC-FEB9-D5D6-ABDF-A4CDF3293EAA}"/>
              </a:ext>
            </a:extLst>
          </p:cNvPr>
          <p:cNvSpPr txBox="1"/>
          <p:nvPr/>
        </p:nvSpPr>
        <p:spPr>
          <a:xfrm>
            <a:off x="361840" y="2639423"/>
            <a:ext cx="5264990" cy="92333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Registered FME (Retail)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Registered FME (Non-Retail)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Authorized FME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61B664-CA2F-3101-E882-757D042976F5}"/>
              </a:ext>
            </a:extLst>
          </p:cNvPr>
          <p:cNvSpPr txBox="1"/>
          <p:nvPr/>
        </p:nvSpPr>
        <p:spPr>
          <a:xfrm>
            <a:off x="361840" y="3963041"/>
            <a:ext cx="5007828" cy="923330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Sovereign Wealth funds/Pension funds (ADIA, GIC, Temasek, CPPIB, OTPP), Endowment Funds, IFC, Allianz, etc.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5E8679-F406-FC58-8536-302751A7874E}"/>
              </a:ext>
            </a:extLst>
          </p:cNvPr>
          <p:cNvSpPr txBox="1"/>
          <p:nvPr/>
        </p:nvSpPr>
        <p:spPr>
          <a:xfrm>
            <a:off x="1441650" y="4897285"/>
            <a:ext cx="2976785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180975" algn="ctr"/>
            <a:r>
              <a:rPr lang="en-US" b="1" dirty="0">
                <a:solidFill>
                  <a:srgbClr val="FFFFFF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Entire ecosystem available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0FA8EA-E3F8-CB00-927B-061C92083F69}"/>
              </a:ext>
            </a:extLst>
          </p:cNvPr>
          <p:cNvSpPr txBox="1"/>
          <p:nvPr/>
        </p:nvSpPr>
        <p:spPr>
          <a:xfrm>
            <a:off x="361840" y="5283788"/>
            <a:ext cx="5264990" cy="120032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Trusteeship firms, Custodians, Fund Administrators, Law firms, Auditors etc.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VCC structure being enabled</a:t>
            </a:r>
          </a:p>
          <a:p>
            <a:pPr marL="46672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PMS, Family Funds, Mutual Funds &amp; ETFs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71A800E-84EE-B09E-44CF-7D1F500D3C1A}"/>
              </a:ext>
            </a:extLst>
          </p:cNvPr>
          <p:cNvSpPr/>
          <p:nvPr/>
        </p:nvSpPr>
        <p:spPr>
          <a:xfrm>
            <a:off x="361841" y="2205126"/>
            <a:ext cx="5153867" cy="4321404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99C99FA-E270-8010-0C33-474B99BABC00}"/>
              </a:ext>
            </a:extLst>
          </p:cNvPr>
          <p:cNvSpPr/>
          <p:nvPr/>
        </p:nvSpPr>
        <p:spPr>
          <a:xfrm>
            <a:off x="361839" y="2180703"/>
            <a:ext cx="5153867" cy="376055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8064AF-3CD9-E7F2-9C39-A6C1851FF3C1}"/>
              </a:ext>
            </a:extLst>
          </p:cNvPr>
          <p:cNvSpPr txBox="1"/>
          <p:nvPr/>
        </p:nvSpPr>
        <p:spPr>
          <a:xfrm>
            <a:off x="1501034" y="2205127"/>
            <a:ext cx="2858018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180975" algn="ctr"/>
            <a:r>
              <a:rPr lang="en-US" b="1" dirty="0">
                <a:solidFill>
                  <a:srgbClr val="FFFFFF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Three categories of FMEs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1632FE-4BCC-00F9-974B-8488407297F3}"/>
              </a:ext>
            </a:extLst>
          </p:cNvPr>
          <p:cNvSpPr txBox="1"/>
          <p:nvPr/>
        </p:nvSpPr>
        <p:spPr>
          <a:xfrm>
            <a:off x="1559401" y="3627420"/>
            <a:ext cx="2741285" cy="369332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180975" algn="ctr"/>
            <a:r>
              <a:rPr lang="en-US" b="1" dirty="0">
                <a:solidFill>
                  <a:srgbClr val="FFFFFF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Key Global Investors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9A7FF4-E022-299F-7523-47365B700D76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D24F46-C141-1640-2DB1-6D9C340B0C88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3. Funds Industry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C23E91-7EF1-06AA-6D98-DB3B8B245AFE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A61D05-5AB5-34DD-19F7-26AB64CB66FD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CEC3E9-2F42-3366-50FD-B9B8F1466165}"/>
              </a:ext>
            </a:extLst>
          </p:cNvPr>
          <p:cNvSpPr txBox="1"/>
          <p:nvPr/>
        </p:nvSpPr>
        <p:spPr>
          <a:xfrm>
            <a:off x="6503530" y="1488025"/>
            <a:ext cx="5326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Targeted Corpus: $ 70 Bn</a:t>
            </a:r>
          </a:p>
          <a:p>
            <a:pPr algn="ctr"/>
            <a:r>
              <a:rPr lang="en-US" sz="1600" b="1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Invested into India and other Countries – USD 11.2  Bn </a:t>
            </a:r>
            <a:endParaRPr lang="en-IN" sz="1600" b="1" dirty="0">
              <a:solidFill>
                <a:schemeClr val="accent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F600702-4241-5671-D3A5-456DCC45A1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0701724"/>
              </p:ext>
            </p:extLst>
          </p:nvPr>
        </p:nvGraphicFramePr>
        <p:xfrm>
          <a:off x="5911491" y="1117036"/>
          <a:ext cx="6112893" cy="5557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FEA1BA7-963B-5A71-A577-F110A0BB5535}"/>
              </a:ext>
            </a:extLst>
          </p:cNvPr>
          <p:cNvSpPr/>
          <p:nvPr/>
        </p:nvSpPr>
        <p:spPr>
          <a:xfrm>
            <a:off x="5815870" y="1117036"/>
            <a:ext cx="6304137" cy="55572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8947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E15E8-16CC-5941-CFC4-A4C5DB414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3CB4C3E-27F5-918D-6462-D5F89D6EBD00}"/>
              </a:ext>
            </a:extLst>
          </p:cNvPr>
          <p:cNvSpPr/>
          <p:nvPr/>
        </p:nvSpPr>
        <p:spPr>
          <a:xfrm>
            <a:off x="368627" y="4470882"/>
            <a:ext cx="11454745" cy="2095284"/>
          </a:xfrm>
          <a:prstGeom prst="rect">
            <a:avLst/>
          </a:prstGeom>
          <a:noFill/>
          <a:ln w="6350">
            <a:solidFill>
              <a:srgbClr val="7D7D7D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>
              <a:solidFill>
                <a:srgbClr val="1F497D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7A6D589-3121-E711-2840-86ACBA4FD6F8}"/>
              </a:ext>
            </a:extLst>
          </p:cNvPr>
          <p:cNvSpPr/>
          <p:nvPr/>
        </p:nvSpPr>
        <p:spPr>
          <a:xfrm>
            <a:off x="368627" y="4102949"/>
            <a:ext cx="11454746" cy="39071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45D7C74-52D2-D2D4-A49C-3B881DF03C08}"/>
              </a:ext>
            </a:extLst>
          </p:cNvPr>
          <p:cNvSpPr/>
          <p:nvPr/>
        </p:nvSpPr>
        <p:spPr>
          <a:xfrm>
            <a:off x="368628" y="1245563"/>
            <a:ext cx="11454746" cy="39071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1D3680-D1B1-7C68-858D-18D8D7553076}"/>
              </a:ext>
            </a:extLst>
          </p:cNvPr>
          <p:cNvSpPr txBox="1"/>
          <p:nvPr/>
        </p:nvSpPr>
        <p:spPr>
          <a:xfrm>
            <a:off x="2533967" y="1255291"/>
            <a:ext cx="7124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AIFs ( Venture Capital Funds, Private Equity Funds &amp; Hedge Funds)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076FF-CBFA-9693-08C2-D38886FBD9EE}"/>
              </a:ext>
            </a:extLst>
          </p:cNvPr>
          <p:cNvSpPr/>
          <p:nvPr/>
        </p:nvSpPr>
        <p:spPr>
          <a:xfrm>
            <a:off x="368627" y="1630514"/>
            <a:ext cx="11454745" cy="2095284"/>
          </a:xfrm>
          <a:prstGeom prst="rect">
            <a:avLst/>
          </a:prstGeom>
          <a:noFill/>
          <a:ln w="6350">
            <a:solidFill>
              <a:srgbClr val="7D7D7D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600">
              <a:solidFill>
                <a:srgbClr val="1F497D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821464-A787-997C-EC3D-A38CD4AE1F8F}"/>
              </a:ext>
            </a:extLst>
          </p:cNvPr>
          <p:cNvSpPr txBox="1"/>
          <p:nvPr/>
        </p:nvSpPr>
        <p:spPr>
          <a:xfrm>
            <a:off x="3864460" y="4115115"/>
            <a:ext cx="4463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Portfolio Managers/Investment Advisors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41F88AE-B013-0156-F14E-C85533CB3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33013" r="12837" b="33013"/>
          <a:stretch/>
        </p:blipFill>
        <p:spPr bwMode="auto">
          <a:xfrm>
            <a:off x="506621" y="1798688"/>
            <a:ext cx="1301496" cy="35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lder, Wiser, Sharper: Meet The New Blume! - Blume Ventures">
            <a:extLst>
              <a:ext uri="{FF2B5EF4-FFF2-40B4-BE49-F238E27FC236}">
                <a16:creationId xmlns:a16="http://schemas.microsoft.com/office/drawing/2014/main" id="{5349BC11-ED39-193C-A6D5-8CDC6E881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1" b="30979"/>
          <a:stretch/>
        </p:blipFill>
        <p:spPr bwMode="auto">
          <a:xfrm>
            <a:off x="2001778" y="1770223"/>
            <a:ext cx="762671" cy="39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ultiples Private Equity Fund III | IFCAMC">
            <a:extLst>
              <a:ext uri="{FF2B5EF4-FFF2-40B4-BE49-F238E27FC236}">
                <a16:creationId xmlns:a16="http://schemas.microsoft.com/office/drawing/2014/main" id="{36705BAE-9928-D7B2-31A7-4411DD71D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5" b="32711"/>
          <a:stretch/>
        </p:blipFill>
        <p:spPr bwMode="auto">
          <a:xfrm>
            <a:off x="3057564" y="1852192"/>
            <a:ext cx="1812108" cy="2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D9FD5B-7A98-6635-5EA9-B48716E16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229" y="1823088"/>
            <a:ext cx="920917" cy="36738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92B6D0-488B-A945-A7EB-BE867E96BC9B}"/>
              </a:ext>
            </a:extLst>
          </p:cNvPr>
          <p:cNvCxnSpPr>
            <a:cxnSpLocks/>
            <a:stCxn id="12" idx="0"/>
            <a:endCxn id="12" idx="2"/>
          </p:cNvCxnSpPr>
          <p:nvPr/>
        </p:nvCxnSpPr>
        <p:spPr>
          <a:xfrm>
            <a:off x="6096000" y="1630514"/>
            <a:ext cx="0" cy="2095284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5149EC9-C098-7311-91BF-CC0105BF62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370" b="22932"/>
          <a:stretch/>
        </p:blipFill>
        <p:spPr>
          <a:xfrm>
            <a:off x="506622" y="2428833"/>
            <a:ext cx="1258638" cy="457433"/>
          </a:xfrm>
          <a:prstGeom prst="rect">
            <a:avLst/>
          </a:prstGeom>
        </p:spPr>
      </p:pic>
      <p:pic>
        <p:nvPicPr>
          <p:cNvPr id="23" name="Picture 2" descr="About Us - Overview | IIFL Wealth">
            <a:extLst>
              <a:ext uri="{FF2B5EF4-FFF2-40B4-BE49-F238E27FC236}">
                <a16:creationId xmlns:a16="http://schemas.microsoft.com/office/drawing/2014/main" id="{4884C358-1722-43AF-C674-90CFE26BE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196" y="2523154"/>
            <a:ext cx="1294630" cy="26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B10D11-613E-B238-12F6-7BA2BA5C88B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481" r="8759"/>
          <a:stretch/>
        </p:blipFill>
        <p:spPr>
          <a:xfrm>
            <a:off x="3228778" y="2532145"/>
            <a:ext cx="1405126" cy="259799"/>
          </a:xfrm>
          <a:prstGeom prst="rect">
            <a:avLst/>
          </a:prstGeom>
        </p:spPr>
      </p:pic>
      <p:pic>
        <p:nvPicPr>
          <p:cNvPr id="25" name="Picture 14" descr="India's True North closes sixth fund below target | AVCJ">
            <a:extLst>
              <a:ext uri="{FF2B5EF4-FFF2-40B4-BE49-F238E27FC236}">
                <a16:creationId xmlns:a16="http://schemas.microsoft.com/office/drawing/2014/main" id="{DE1EF0F0-0F1A-C6D2-AA99-8DD6342B6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6" b="25601"/>
          <a:stretch/>
        </p:blipFill>
        <p:spPr bwMode="auto">
          <a:xfrm>
            <a:off x="4766554" y="2511693"/>
            <a:ext cx="1258638" cy="29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Vivriti Asset Management | LinkedIn">
            <a:extLst>
              <a:ext uri="{FF2B5EF4-FFF2-40B4-BE49-F238E27FC236}">
                <a16:creationId xmlns:a16="http://schemas.microsoft.com/office/drawing/2014/main" id="{B01DD60F-7BCA-5E7B-DD44-D8F82149A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4" r="9352" b="36563"/>
          <a:stretch/>
        </p:blipFill>
        <p:spPr bwMode="auto">
          <a:xfrm>
            <a:off x="399042" y="3090662"/>
            <a:ext cx="1538086" cy="42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X Partners | LinkedIn">
            <a:extLst>
              <a:ext uri="{FF2B5EF4-FFF2-40B4-BE49-F238E27FC236}">
                <a16:creationId xmlns:a16="http://schemas.microsoft.com/office/drawing/2014/main" id="{9569E4C1-5918-3CC3-981C-1B0462F784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9" b="34420"/>
          <a:stretch/>
        </p:blipFill>
        <p:spPr bwMode="auto">
          <a:xfrm>
            <a:off x="2103618" y="3071788"/>
            <a:ext cx="1495022" cy="49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99FE7D-C4EA-0BE1-B8E2-F0EA8F9FF56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970" t="29229" r="6944" b="30195"/>
          <a:stretch/>
        </p:blipFill>
        <p:spPr>
          <a:xfrm>
            <a:off x="3671688" y="3164016"/>
            <a:ext cx="1089496" cy="348106"/>
          </a:xfrm>
          <a:prstGeom prst="rect">
            <a:avLst/>
          </a:prstGeom>
        </p:spPr>
      </p:pic>
      <p:pic>
        <p:nvPicPr>
          <p:cNvPr id="3082" name="Picture 10" descr="DSP | 11th India Investment Conference">
            <a:extLst>
              <a:ext uri="{FF2B5EF4-FFF2-40B4-BE49-F238E27FC236}">
                <a16:creationId xmlns:a16="http://schemas.microsoft.com/office/drawing/2014/main" id="{646429B4-1B47-7509-57A8-6F418B0B2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869" y="3178607"/>
            <a:ext cx="1132202" cy="32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oogle Shape;1227;g2b1dcea7c47_0_501">
            <a:extLst>
              <a:ext uri="{FF2B5EF4-FFF2-40B4-BE49-F238E27FC236}">
                <a16:creationId xmlns:a16="http://schemas.microsoft.com/office/drawing/2014/main" id="{6F1C1AAC-00A2-8D91-4CC1-21E96EC7E381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702684" y="1755215"/>
            <a:ext cx="2208820" cy="46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4" name="Picture 12" descr="Abu Dhabi Investment Authority - Crunchbase Investor Profile &amp; Investments">
            <a:extLst>
              <a:ext uri="{FF2B5EF4-FFF2-40B4-BE49-F238E27FC236}">
                <a16:creationId xmlns:a16="http://schemas.microsoft.com/office/drawing/2014/main" id="{8C3B9C81-21AB-D5C7-CFA1-4D6F79A45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23457" r="7116" b="26264"/>
          <a:stretch/>
        </p:blipFill>
        <p:spPr bwMode="auto">
          <a:xfrm>
            <a:off x="9551006" y="1755215"/>
            <a:ext cx="991152" cy="57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lobal Thought Leadership Sponsorship Opportunities | Milken Institute">
            <a:extLst>
              <a:ext uri="{FF2B5EF4-FFF2-40B4-BE49-F238E27FC236}">
                <a16:creationId xmlns:a16="http://schemas.microsoft.com/office/drawing/2014/main" id="{B1F41331-9AAA-9D95-06AB-20BE6EE14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4" b="33223"/>
          <a:stretch/>
        </p:blipFill>
        <p:spPr bwMode="auto">
          <a:xfrm>
            <a:off x="6752106" y="2557126"/>
            <a:ext cx="2208818" cy="3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F5A268B-D96C-A4AF-A532-E983FA664E7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6" b="36243"/>
          <a:stretch/>
        </p:blipFill>
        <p:spPr>
          <a:xfrm>
            <a:off x="9475856" y="2501521"/>
            <a:ext cx="1619304" cy="414379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A572D4AB-BBF3-6BC2-65FA-56C50DCFF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832" y="3008696"/>
            <a:ext cx="2282340" cy="54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Google Shape;1228;g2b1dcea7c47_0_501" descr="Lightrock - Crunchbase Investor Profile &amp; Investments">
            <a:extLst>
              <a:ext uri="{FF2B5EF4-FFF2-40B4-BE49-F238E27FC236}">
                <a16:creationId xmlns:a16="http://schemas.microsoft.com/office/drawing/2014/main" id="{7CCA6C41-6C26-EBBB-71F4-767340D3FD87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l="7855" t="38378" r="7334" b="38131"/>
          <a:stretch/>
        </p:blipFill>
        <p:spPr>
          <a:xfrm>
            <a:off x="9475855" y="3178607"/>
            <a:ext cx="2031960" cy="414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8" name="Picture 16" descr="Birla Sun Life Asset Management Company Limited | atulgml">
            <a:extLst>
              <a:ext uri="{FF2B5EF4-FFF2-40B4-BE49-F238E27FC236}">
                <a16:creationId xmlns:a16="http://schemas.microsoft.com/office/drawing/2014/main" id="{2ADC1364-804D-AEF3-CA09-B47DDD83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2" y="4709048"/>
            <a:ext cx="1122146" cy="7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ontact Us - Nippon Life India Asset Management">
            <a:extLst>
              <a:ext uri="{FF2B5EF4-FFF2-40B4-BE49-F238E27FC236}">
                <a16:creationId xmlns:a16="http://schemas.microsoft.com/office/drawing/2014/main" id="{8162E802-EDE8-4FDE-3776-77652DEA2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063" y="4986401"/>
            <a:ext cx="3715893" cy="2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SBI Corporate Bond Fund">
            <a:extLst>
              <a:ext uri="{FF2B5EF4-FFF2-40B4-BE49-F238E27FC236}">
                <a16:creationId xmlns:a16="http://schemas.microsoft.com/office/drawing/2014/main" id="{8FDDC19B-EC94-06B3-F54C-BA0B3B58C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59" y="4618380"/>
            <a:ext cx="2093089" cy="83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Nippon India Mutual Fund Logo PNG Vector (PDF) Free Download">
            <a:extLst>
              <a:ext uri="{FF2B5EF4-FFF2-40B4-BE49-F238E27FC236}">
                <a16:creationId xmlns:a16="http://schemas.microsoft.com/office/drawing/2014/main" id="{2FCD8A5B-2DC2-3063-6A41-4FB8EFC03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21" y="5782162"/>
            <a:ext cx="1747332" cy="68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India's No.1 Portfolio Management Services Portal | Top PMS in India">
            <a:extLst>
              <a:ext uri="{FF2B5EF4-FFF2-40B4-BE49-F238E27FC236}">
                <a16:creationId xmlns:a16="http://schemas.microsoft.com/office/drawing/2014/main" id="{FFA46CBD-7C50-CF44-E0EA-8BDC0BB9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290" y="5786115"/>
            <a:ext cx="3800558" cy="61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Newz Daddy">
            <a:extLst>
              <a:ext uri="{FF2B5EF4-FFF2-40B4-BE49-F238E27FC236}">
                <a16:creationId xmlns:a16="http://schemas.microsoft.com/office/drawing/2014/main" id="{1AEBF1EF-B75B-3091-5D02-D3052A161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910" y="4920307"/>
            <a:ext cx="2263905" cy="27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PhillipCapital - Wikipedia">
            <a:extLst>
              <a:ext uri="{FF2B5EF4-FFF2-40B4-BE49-F238E27FC236}">
                <a16:creationId xmlns:a16="http://schemas.microsoft.com/office/drawing/2014/main" id="{72BD3E88-7E57-35EC-BD1B-8297D46A2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3212" r="4669" b="17024"/>
          <a:stretch/>
        </p:blipFill>
        <p:spPr bwMode="auto">
          <a:xfrm>
            <a:off x="2762659" y="5746098"/>
            <a:ext cx="1956809" cy="64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unificapitalpms - YouTube">
            <a:extLst>
              <a:ext uri="{FF2B5EF4-FFF2-40B4-BE49-F238E27FC236}">
                <a16:creationId xmlns:a16="http://schemas.microsoft.com/office/drawing/2014/main" id="{D49C07A1-8F71-6FAE-44E7-1DF5768073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" t="38573" r="6503" b="38299"/>
          <a:stretch/>
        </p:blipFill>
        <p:spPr bwMode="auto">
          <a:xfrm>
            <a:off x="9344819" y="5853139"/>
            <a:ext cx="2162996" cy="43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165D9C-7BD5-5421-D6A9-9119E7ADC81C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D4E91EB-1D26-486B-71E1-A49EDD118F53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3A. Fund Ecosystem in IFSC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37F799-7065-D93F-3D87-AF11AF69F941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14423C-C675-3A64-CD18-FB6B2F0D5723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230284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56EE6-5887-5280-A168-A4DAFB428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36484AFC-BB4E-00E2-5A6B-3F471D91A425}"/>
              </a:ext>
            </a:extLst>
          </p:cNvPr>
          <p:cNvGrpSpPr/>
          <p:nvPr/>
        </p:nvGrpSpPr>
        <p:grpSpPr>
          <a:xfrm>
            <a:off x="727641" y="2220434"/>
            <a:ext cx="4953311" cy="1955074"/>
            <a:chOff x="727642" y="2220434"/>
            <a:chExt cx="4505798" cy="19550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CB8D0F-B8D6-3B73-A32B-1476C2DFB4EE}"/>
                </a:ext>
              </a:extLst>
            </p:cNvPr>
            <p:cNvSpPr/>
            <p:nvPr/>
          </p:nvSpPr>
          <p:spPr>
            <a:xfrm>
              <a:off x="727642" y="2220435"/>
              <a:ext cx="2203585" cy="927183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53B172-6F46-195B-FD98-98436300F431}"/>
                </a:ext>
              </a:extLst>
            </p:cNvPr>
            <p:cNvSpPr/>
            <p:nvPr/>
          </p:nvSpPr>
          <p:spPr>
            <a:xfrm>
              <a:off x="3029855" y="2220434"/>
              <a:ext cx="2203585" cy="927183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9BA91C-C29F-44F8-9B17-109861D9FB1F}"/>
                </a:ext>
              </a:extLst>
            </p:cNvPr>
            <p:cNvSpPr/>
            <p:nvPr/>
          </p:nvSpPr>
          <p:spPr>
            <a:xfrm>
              <a:off x="727642" y="3248325"/>
              <a:ext cx="2203585" cy="92718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501E97-77A4-7724-720C-050782540926}"/>
                </a:ext>
              </a:extLst>
            </p:cNvPr>
            <p:cNvSpPr/>
            <p:nvPr/>
          </p:nvSpPr>
          <p:spPr>
            <a:xfrm>
              <a:off x="3029855" y="3248325"/>
              <a:ext cx="2203585" cy="92718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A0A78E3-0196-1E70-EC37-666D2D8E790C}"/>
              </a:ext>
            </a:extLst>
          </p:cNvPr>
          <p:cNvSpPr txBox="1"/>
          <p:nvPr/>
        </p:nvSpPr>
        <p:spPr>
          <a:xfrm>
            <a:off x="683856" y="1309308"/>
            <a:ext cx="5046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IFSCA Insurance Offices (IIOs) are providing the following services:-</a:t>
            </a:r>
            <a:endParaRPr lang="en-IN" sz="2000" dirty="0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4B249-9C13-2F86-0406-4CE3B66ABE75}"/>
              </a:ext>
            </a:extLst>
          </p:cNvPr>
          <p:cNvSpPr txBox="1"/>
          <p:nvPr/>
        </p:nvSpPr>
        <p:spPr>
          <a:xfrm flipH="1">
            <a:off x="793515" y="2378344"/>
            <a:ext cx="2328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Direct Insurance-Life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CC4C1D-AE0D-3DDD-FF0B-589434424A6F}"/>
              </a:ext>
            </a:extLst>
          </p:cNvPr>
          <p:cNvSpPr txBox="1"/>
          <p:nvPr/>
        </p:nvSpPr>
        <p:spPr>
          <a:xfrm flipH="1">
            <a:off x="3122170" y="2401191"/>
            <a:ext cx="2558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Direct Insurance Non-Life</a:t>
            </a: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71D831-96BA-777E-C79D-848EC3E4A0DE}"/>
              </a:ext>
            </a:extLst>
          </p:cNvPr>
          <p:cNvSpPr txBox="1"/>
          <p:nvPr/>
        </p:nvSpPr>
        <p:spPr>
          <a:xfrm flipH="1">
            <a:off x="619216" y="3329586"/>
            <a:ext cx="2530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Direct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Insurance-Health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78132B-AF46-0845-AF8A-4F1313FFFF7A}"/>
              </a:ext>
            </a:extLst>
          </p:cNvPr>
          <p:cNvSpPr txBox="1"/>
          <p:nvPr/>
        </p:nvSpPr>
        <p:spPr>
          <a:xfrm flipH="1">
            <a:off x="3258782" y="3467686"/>
            <a:ext cx="2407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Re-Insurance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0C008-816D-DE3C-A08A-C69A7ADF2B5E}"/>
              </a:ext>
            </a:extLst>
          </p:cNvPr>
          <p:cNvSpPr txBox="1"/>
          <p:nvPr/>
        </p:nvSpPr>
        <p:spPr>
          <a:xfrm>
            <a:off x="703576" y="4708933"/>
            <a:ext cx="51340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Complete regulatory framework - Insurance Cos and Intermediaries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Regulations aligned to global standards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GIFT  IFSC as a ‘</a:t>
            </a:r>
            <a:r>
              <a:rPr lang="en-US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Global Re-insurance Hub’</a:t>
            </a:r>
            <a:endParaRPr lang="en-IN" dirty="0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04FBF0-E585-1F81-54C8-AEB66D2E5015}"/>
              </a:ext>
            </a:extLst>
          </p:cNvPr>
          <p:cNvSpPr/>
          <p:nvPr/>
        </p:nvSpPr>
        <p:spPr>
          <a:xfrm>
            <a:off x="6751379" y="1298243"/>
            <a:ext cx="5046921" cy="2695992"/>
          </a:xfrm>
          <a:prstGeom prst="rect">
            <a:avLst/>
          </a:prstGeom>
          <a:noFill/>
          <a:ln w="6350">
            <a:solidFill>
              <a:srgbClr val="7D7D7D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9B05FC-67C3-027F-688A-F48AD6BD97B9}"/>
              </a:ext>
            </a:extLst>
          </p:cNvPr>
          <p:cNvSpPr/>
          <p:nvPr/>
        </p:nvSpPr>
        <p:spPr>
          <a:xfrm>
            <a:off x="6751379" y="1298243"/>
            <a:ext cx="5046922" cy="469114"/>
          </a:xfrm>
          <a:prstGeom prst="rect">
            <a:avLst/>
          </a:prstGeom>
          <a:solidFill>
            <a:srgbClr val="00338C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93F658C-389C-A8B6-3D4A-436541C9A0E0}"/>
              </a:ext>
            </a:extLst>
          </p:cNvPr>
          <p:cNvSpPr/>
          <p:nvPr/>
        </p:nvSpPr>
        <p:spPr>
          <a:xfrm>
            <a:off x="7204579" y="1352048"/>
            <a:ext cx="3755462" cy="371578"/>
          </a:xfrm>
          <a:prstGeom prst="roundRect">
            <a:avLst/>
          </a:prstGeom>
          <a:noFill/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E3600D-85E1-3A06-5DAA-9D2560EEFF1A}"/>
              </a:ext>
            </a:extLst>
          </p:cNvPr>
          <p:cNvSpPr txBox="1"/>
          <p:nvPr/>
        </p:nvSpPr>
        <p:spPr>
          <a:xfrm>
            <a:off x="7707592" y="1357924"/>
            <a:ext cx="3134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IFSC Insurance Offices (IIOs)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761EDFF-DC0F-8AB2-6EA9-40F7EF00B61C}"/>
              </a:ext>
            </a:extLst>
          </p:cNvPr>
          <p:cNvGrpSpPr/>
          <p:nvPr/>
        </p:nvGrpSpPr>
        <p:grpSpPr>
          <a:xfrm>
            <a:off x="7026335" y="1871578"/>
            <a:ext cx="4438023" cy="2094398"/>
            <a:chOff x="6883875" y="1914592"/>
            <a:chExt cx="4722265" cy="2228538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C2539C41-D86F-A93C-1859-6D10ECFAF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44187" y="1914592"/>
              <a:ext cx="655635" cy="693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IndiaFirst Life Insurance Company - Wikipedia">
              <a:extLst>
                <a:ext uri="{FF2B5EF4-FFF2-40B4-BE49-F238E27FC236}">
                  <a16:creationId xmlns:a16="http://schemas.microsoft.com/office/drawing/2014/main" id="{31733FB3-AC2F-3331-5748-E91CEC601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7010" y="1914592"/>
              <a:ext cx="1269130" cy="595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3C9E3373-642D-7FB9-4C98-3325ABB200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3696" y="2094694"/>
              <a:ext cx="1286995" cy="332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A blue and pink logo&#10;&#10;Description automatically generated">
              <a:extLst>
                <a:ext uri="{FF2B5EF4-FFF2-40B4-BE49-F238E27FC236}">
                  <a16:creationId xmlns:a16="http://schemas.microsoft.com/office/drawing/2014/main" id="{6A738BA8-0091-947F-DF0F-39B69FFE6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4030" y="2804306"/>
              <a:ext cx="1135949" cy="411481"/>
            </a:xfrm>
            <a:prstGeom prst="rect">
              <a:avLst/>
            </a:prstGeom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8DD51530-CDDE-3C69-0EB4-C18F5D4DDF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3039" y="2750784"/>
              <a:ext cx="1328308" cy="518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13579204-8F26-5B1F-8688-AA9A8A97CC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15" t="20817" r="15095" b="21121"/>
            <a:stretch/>
          </p:blipFill>
          <p:spPr bwMode="auto">
            <a:xfrm>
              <a:off x="10651898" y="2728347"/>
              <a:ext cx="639354" cy="563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8" descr="HDFC Life International - Buy Insurance Online">
              <a:extLst>
                <a:ext uri="{FF2B5EF4-FFF2-40B4-BE49-F238E27FC236}">
                  <a16:creationId xmlns:a16="http://schemas.microsoft.com/office/drawing/2014/main" id="{1E3CFAA9-49D1-232B-0854-486F38961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875" y="3432396"/>
              <a:ext cx="1776258" cy="710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8">
              <a:extLst>
                <a:ext uri="{FF2B5EF4-FFF2-40B4-BE49-F238E27FC236}">
                  <a16:creationId xmlns:a16="http://schemas.microsoft.com/office/drawing/2014/main" id="{82861513-4468-39FB-36AC-8F194E2314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9" t="10345" r="7023" b="7281"/>
            <a:stretch/>
          </p:blipFill>
          <p:spPr bwMode="auto">
            <a:xfrm>
              <a:off x="8792628" y="3449546"/>
              <a:ext cx="1269130" cy="637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316DE6F-2DFD-C655-A6E5-BF111F03B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621253" y="3436292"/>
              <a:ext cx="700645" cy="637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CDF179B-24D4-CA79-BB32-EFDD3036013D}"/>
              </a:ext>
            </a:extLst>
          </p:cNvPr>
          <p:cNvSpPr/>
          <p:nvPr/>
        </p:nvSpPr>
        <p:spPr>
          <a:xfrm>
            <a:off x="6766282" y="4359739"/>
            <a:ext cx="5046921" cy="2064231"/>
          </a:xfrm>
          <a:prstGeom prst="rect">
            <a:avLst/>
          </a:prstGeom>
          <a:noFill/>
          <a:ln w="6350">
            <a:solidFill>
              <a:srgbClr val="7D7D7D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80A54A-70CF-1BDE-CBF5-1FC72150E53E}"/>
              </a:ext>
            </a:extLst>
          </p:cNvPr>
          <p:cNvSpPr/>
          <p:nvPr/>
        </p:nvSpPr>
        <p:spPr>
          <a:xfrm>
            <a:off x="6766282" y="4359739"/>
            <a:ext cx="5046922" cy="469114"/>
          </a:xfrm>
          <a:prstGeom prst="rect">
            <a:avLst/>
          </a:prstGeom>
          <a:solidFill>
            <a:srgbClr val="00338C"/>
          </a:solid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FAF8D1-3109-B6BB-5B19-8D9BD74290B5}"/>
              </a:ext>
            </a:extLst>
          </p:cNvPr>
          <p:cNvSpPr txBox="1"/>
          <p:nvPr/>
        </p:nvSpPr>
        <p:spPr>
          <a:xfrm>
            <a:off x="7204030" y="4416404"/>
            <a:ext cx="411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IFSC Insurance Intermediaries </a:t>
            </a:r>
          </a:p>
        </p:txBody>
      </p:sp>
      <p:pic>
        <p:nvPicPr>
          <p:cNvPr id="35" name="Picture 22" descr="J.B.Boda">
            <a:extLst>
              <a:ext uri="{FF2B5EF4-FFF2-40B4-BE49-F238E27FC236}">
                <a16:creationId xmlns:a16="http://schemas.microsoft.com/office/drawing/2014/main" id="{43691906-7A9A-7C3F-F785-BE8F13DD6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281" y="5142331"/>
            <a:ext cx="1095343" cy="80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Gallagher Insurance Brokers: Gallagher rebrands its Indian division, ET  BrandEquity">
            <a:extLst>
              <a:ext uri="{FF2B5EF4-FFF2-40B4-BE49-F238E27FC236}">
                <a16:creationId xmlns:a16="http://schemas.microsoft.com/office/drawing/2014/main" id="{6EC39A2F-FA52-EF78-F429-69D242A01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2" b="37306"/>
          <a:stretch/>
        </p:blipFill>
        <p:spPr bwMode="auto">
          <a:xfrm>
            <a:off x="10043022" y="5710550"/>
            <a:ext cx="1628597" cy="46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8">
            <a:extLst>
              <a:ext uri="{FF2B5EF4-FFF2-40B4-BE49-F238E27FC236}">
                <a16:creationId xmlns:a16="http://schemas.microsoft.com/office/drawing/2014/main" id="{C98670EE-458F-74A7-DA47-75B22ADB0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689" y="4925518"/>
            <a:ext cx="1514793" cy="48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6" descr="Howden builds Norway presence with stake in Employee Benefits broker, NIP -  Reinsurance News">
            <a:extLst>
              <a:ext uri="{FF2B5EF4-FFF2-40B4-BE49-F238E27FC236}">
                <a16:creationId xmlns:a16="http://schemas.microsoft.com/office/drawing/2014/main" id="{81D28D43-7FDB-F391-F553-1C7F57CDA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" t="27645" r="9089" b="30073"/>
          <a:stretch/>
        </p:blipFill>
        <p:spPr bwMode="auto">
          <a:xfrm>
            <a:off x="8056067" y="5686833"/>
            <a:ext cx="1628597" cy="4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3041AE8-BA73-4FEB-0E28-DF26471F2E63}"/>
              </a:ext>
            </a:extLst>
          </p:cNvPr>
          <p:cNvSpPr/>
          <p:nvPr/>
        </p:nvSpPr>
        <p:spPr>
          <a:xfrm>
            <a:off x="0" y="1271293"/>
            <a:ext cx="393699" cy="541044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52F6D859-3530-F7AD-CCD3-54F2F3068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6" b="39067"/>
          <a:stretch/>
        </p:blipFill>
        <p:spPr bwMode="auto">
          <a:xfrm>
            <a:off x="8012957" y="5014048"/>
            <a:ext cx="1714815" cy="44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364928C-298B-4072-B101-DCCAE7387D23}"/>
              </a:ext>
            </a:extLst>
          </p:cNvPr>
          <p:cNvSpPr/>
          <p:nvPr/>
        </p:nvSpPr>
        <p:spPr>
          <a:xfrm>
            <a:off x="735780" y="4581728"/>
            <a:ext cx="4945173" cy="1842242"/>
          </a:xfrm>
          <a:prstGeom prst="rect">
            <a:avLst/>
          </a:prstGeom>
          <a:noFill/>
          <a:ln w="6350">
            <a:solidFill>
              <a:srgbClr val="7D7D7D"/>
            </a:solidFill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6663FE-0CA2-7176-77EB-2FF5522CB39E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           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64B999-9B10-E198-E43C-D18C5D092B30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" panose="020F0502020204030204" pitchFamily="34" charset="0"/>
                <a:cs typeface="Lato" panose="020F0502020204030204" pitchFamily="34" charset="0"/>
              </a:rPr>
              <a:t>4. Insurance and Re-insurance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BA6F3A-3DCF-8EBA-3CD5-C2065941BF5D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 </a:t>
            </a:r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42C4F5-503E-1EBF-685D-1F59B57A5AA1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 </a:t>
            </a:r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51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2A6A3-1D38-C5AA-070E-76791B5A6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D3A6E80-C24F-D420-C4AF-923BB3B283E3}"/>
              </a:ext>
            </a:extLst>
          </p:cNvPr>
          <p:cNvSpPr/>
          <p:nvPr/>
        </p:nvSpPr>
        <p:spPr>
          <a:xfrm>
            <a:off x="7415872" y="2740100"/>
            <a:ext cx="4407499" cy="91555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  <a:endParaRPr lang="en-IN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EC47E6-D0D6-173F-0786-CF3D34C55735}"/>
              </a:ext>
            </a:extLst>
          </p:cNvPr>
          <p:cNvSpPr/>
          <p:nvPr/>
        </p:nvSpPr>
        <p:spPr>
          <a:xfrm>
            <a:off x="7415872" y="1455391"/>
            <a:ext cx="4407499" cy="91555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  <a:endParaRPr lang="en-IN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825964-1292-2F4F-12C6-B505C2799FDB}"/>
              </a:ext>
            </a:extLst>
          </p:cNvPr>
          <p:cNvSpPr/>
          <p:nvPr/>
        </p:nvSpPr>
        <p:spPr>
          <a:xfrm>
            <a:off x="368628" y="2747548"/>
            <a:ext cx="4407499" cy="91555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  <a:endParaRPr lang="en-I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777995-5945-9F1B-3EA3-B59A8F41276E}"/>
              </a:ext>
            </a:extLst>
          </p:cNvPr>
          <p:cNvSpPr/>
          <p:nvPr/>
        </p:nvSpPr>
        <p:spPr>
          <a:xfrm>
            <a:off x="368629" y="1471647"/>
            <a:ext cx="4407499" cy="91555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8C969D-6EEB-E989-45AA-08D4DEC5297E}"/>
              </a:ext>
            </a:extLst>
          </p:cNvPr>
          <p:cNvSpPr txBox="1"/>
          <p:nvPr/>
        </p:nvSpPr>
        <p:spPr>
          <a:xfrm>
            <a:off x="870942" y="1286981"/>
            <a:ext cx="3478026" cy="369332"/>
          </a:xfrm>
          <a:prstGeom prst="rect">
            <a:avLst/>
          </a:prstGeom>
          <a:solidFill>
            <a:srgbClr val="00338C"/>
          </a:solidFill>
        </p:spPr>
        <p:txBody>
          <a:bodyPr wrap="square" lIns="0" rtlCol="0" anchor="b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Fastest Growing Market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D944CF-AA2E-4E3D-FC39-456A059B45E5}"/>
              </a:ext>
            </a:extLst>
          </p:cNvPr>
          <p:cNvSpPr txBox="1"/>
          <p:nvPr/>
        </p:nvSpPr>
        <p:spPr>
          <a:xfrm>
            <a:off x="534331" y="1700186"/>
            <a:ext cx="4076092" cy="646331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India is 3rd largest </a:t>
            </a:r>
          </a:p>
          <a:p>
            <a:pPr algn="ctr" defTabSz="914377">
              <a:defRPr/>
            </a:pPr>
            <a:r>
              <a:rPr lang="en-US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rPr>
              <a:t>domestic aviation market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CF9304-90B2-666D-08AF-FFC41339E2CF}"/>
              </a:ext>
            </a:extLst>
          </p:cNvPr>
          <p:cNvSpPr txBox="1"/>
          <p:nvPr/>
        </p:nvSpPr>
        <p:spPr>
          <a:xfrm>
            <a:off x="807945" y="2573174"/>
            <a:ext cx="3604020" cy="369332"/>
          </a:xfrm>
          <a:prstGeom prst="rect">
            <a:avLst/>
          </a:prstGeom>
          <a:solidFill>
            <a:srgbClr val="ED7D31"/>
          </a:solidFill>
        </p:spPr>
        <p:txBody>
          <a:bodyPr wrap="square" lIns="0" rtlCol="0" anchor="b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One of Largest Orderbook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4AF853-E3EE-63A7-2816-36D44C349C4B}"/>
              </a:ext>
            </a:extLst>
          </p:cNvPr>
          <p:cNvSpPr txBox="1"/>
          <p:nvPr/>
        </p:nvSpPr>
        <p:spPr>
          <a:xfrm>
            <a:off x="368628" y="2958240"/>
            <a:ext cx="4407500" cy="646331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Arial"/>
              </a:rPr>
              <a:t>2000 aircrafts in next 10 years,</a:t>
            </a:r>
          </a:p>
          <a:p>
            <a:pPr algn="ctr" defTabSz="914377">
              <a:defRPr/>
            </a:pPr>
            <a:r>
              <a:rPr lang="en-US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Arial"/>
              </a:rPr>
              <a:t>1600 + aircrafts ordered - US$ 100 Bn 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D424D9-8DDB-E1AB-091C-D6637A3F9BCC}"/>
              </a:ext>
            </a:extLst>
          </p:cNvPr>
          <p:cNvSpPr txBox="1"/>
          <p:nvPr/>
        </p:nvSpPr>
        <p:spPr>
          <a:xfrm>
            <a:off x="7880609" y="1286981"/>
            <a:ext cx="3478026" cy="369332"/>
          </a:xfrm>
          <a:prstGeom prst="rect">
            <a:avLst/>
          </a:prstGeom>
          <a:solidFill>
            <a:srgbClr val="ED7D31"/>
          </a:solidFill>
        </p:spPr>
        <p:txBody>
          <a:bodyPr wrap="square" lIns="0" rtlCol="0" anchor="b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Majority of fleet is on Lease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4020D0-4AFD-4EB4-27B9-7B71ACEE08EC}"/>
              </a:ext>
            </a:extLst>
          </p:cNvPr>
          <p:cNvSpPr txBox="1"/>
          <p:nvPr/>
        </p:nvSpPr>
        <p:spPr>
          <a:xfrm>
            <a:off x="7701453" y="1727892"/>
            <a:ext cx="3836338" cy="646331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Arial"/>
              </a:rPr>
              <a:t>75% of Indian fleet (~700 Aircrafts) are on operating lease from Ireland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1EB395-3DC2-4CF6-F712-E4CC04FC8A6A}"/>
              </a:ext>
            </a:extLst>
          </p:cNvPr>
          <p:cNvSpPr txBox="1"/>
          <p:nvPr/>
        </p:nvSpPr>
        <p:spPr>
          <a:xfrm>
            <a:off x="7817612" y="2573174"/>
            <a:ext cx="3604020" cy="369332"/>
          </a:xfrm>
          <a:prstGeom prst="rect">
            <a:avLst/>
          </a:prstGeom>
          <a:solidFill>
            <a:srgbClr val="00338C"/>
          </a:solidFill>
        </p:spPr>
        <p:txBody>
          <a:bodyPr wrap="square" lIns="0" rtlCol="0" anchor="b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Forex Outflow as Lease Rentals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64C04D-011E-F50E-CFEB-EA8AC760E416}"/>
              </a:ext>
            </a:extLst>
          </p:cNvPr>
          <p:cNvSpPr txBox="1"/>
          <p:nvPr/>
        </p:nvSpPr>
        <p:spPr>
          <a:xfrm>
            <a:off x="7415871" y="2976022"/>
            <a:ext cx="4407500" cy="646331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 defTabSz="914377">
              <a:defRPr/>
            </a:pPr>
            <a:r>
              <a:rPr lang="en-US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Arial"/>
              </a:rPr>
              <a:t>Airlines to pay USD 5 Bn per year for the next ten years towards lease rentals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B08FEE-55C6-9518-F371-4E718572E5C6}"/>
              </a:ext>
            </a:extLst>
          </p:cNvPr>
          <p:cNvSpPr/>
          <p:nvPr/>
        </p:nvSpPr>
        <p:spPr>
          <a:xfrm>
            <a:off x="368628" y="3952113"/>
            <a:ext cx="11454746" cy="3907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5E0869-7D0A-3F5D-9A4C-00F023DC6F19}"/>
              </a:ext>
            </a:extLst>
          </p:cNvPr>
          <p:cNvSpPr txBox="1"/>
          <p:nvPr/>
        </p:nvSpPr>
        <p:spPr>
          <a:xfrm>
            <a:off x="1358420" y="3964180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GIFT IFSC ecosystem</a:t>
            </a:r>
            <a:endParaRPr lang="en-IN" b="1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88D4813-DF55-0073-E1F7-D20BD896A2F4}"/>
              </a:ext>
            </a:extLst>
          </p:cNvPr>
          <p:cNvSpPr/>
          <p:nvPr/>
        </p:nvSpPr>
        <p:spPr>
          <a:xfrm>
            <a:off x="368628" y="4534397"/>
            <a:ext cx="4407499" cy="39071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09C09DD-7075-4747-8AD0-CA257CD0001E}"/>
              </a:ext>
            </a:extLst>
          </p:cNvPr>
          <p:cNvSpPr/>
          <p:nvPr/>
        </p:nvSpPr>
        <p:spPr>
          <a:xfrm>
            <a:off x="368628" y="6152174"/>
            <a:ext cx="4407499" cy="39071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FF30EC3-8387-5266-0E50-4CCCC4BA24CC}"/>
              </a:ext>
            </a:extLst>
          </p:cNvPr>
          <p:cNvSpPr txBox="1"/>
          <p:nvPr/>
        </p:nvSpPr>
        <p:spPr>
          <a:xfrm>
            <a:off x="436773" y="4560475"/>
            <a:ext cx="4305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Policy, regulatory and tax regime in place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5153DD-B43A-DEC5-EF38-6F5E70060A41}"/>
              </a:ext>
            </a:extLst>
          </p:cNvPr>
          <p:cNvSpPr txBox="1"/>
          <p:nvPr/>
        </p:nvSpPr>
        <p:spPr>
          <a:xfrm>
            <a:off x="436770" y="5016868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338C"/>
                </a:solidFill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33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357F9B-662C-B6A3-A9FB-0F84C93795CE}"/>
              </a:ext>
            </a:extLst>
          </p:cNvPr>
          <p:cNvSpPr txBox="1"/>
          <p:nvPr/>
        </p:nvSpPr>
        <p:spPr>
          <a:xfrm>
            <a:off x="436770" y="5348081"/>
            <a:ext cx="208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Aircraft lessors </a:t>
            </a:r>
          </a:p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registered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ACD23D-8AE9-6B98-2563-B097048DE02D}"/>
              </a:ext>
            </a:extLst>
          </p:cNvPr>
          <p:cNvSpPr txBox="1"/>
          <p:nvPr/>
        </p:nvSpPr>
        <p:spPr>
          <a:xfrm>
            <a:off x="436770" y="6179029"/>
            <a:ext cx="342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Tata &amp; Indigo have leasing arms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4155613-D187-2D3B-5D8C-F71C7CBE1BFD}"/>
              </a:ext>
            </a:extLst>
          </p:cNvPr>
          <p:cNvGrpSpPr/>
          <p:nvPr/>
        </p:nvGrpSpPr>
        <p:grpSpPr>
          <a:xfrm>
            <a:off x="368628" y="4995168"/>
            <a:ext cx="4407499" cy="1060867"/>
            <a:chOff x="368628" y="4995168"/>
            <a:chExt cx="5127501" cy="106086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BF833E3-81A0-DF4D-B311-B23E157F1EB4}"/>
                </a:ext>
              </a:extLst>
            </p:cNvPr>
            <p:cNvSpPr/>
            <p:nvPr/>
          </p:nvSpPr>
          <p:spPr>
            <a:xfrm>
              <a:off x="368628" y="4995168"/>
              <a:ext cx="2499960" cy="1053216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00338C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4E02C14-3415-82FC-E353-C9C8B47DDF1B}"/>
                </a:ext>
              </a:extLst>
            </p:cNvPr>
            <p:cNvSpPr/>
            <p:nvPr/>
          </p:nvSpPr>
          <p:spPr>
            <a:xfrm>
              <a:off x="2936730" y="5002819"/>
              <a:ext cx="2559399" cy="1053216"/>
            </a:xfrm>
            <a:prstGeom prst="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00338C"/>
                </a:solidFill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CE4C06F-AB1A-D22E-CD24-C5597EDDA2C2}"/>
              </a:ext>
            </a:extLst>
          </p:cNvPr>
          <p:cNvSpPr txBox="1"/>
          <p:nvPr/>
        </p:nvSpPr>
        <p:spPr>
          <a:xfrm>
            <a:off x="2606004" y="5016868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338C"/>
                </a:solidFill>
                <a:latin typeface="Lato ExtraBold" panose="020F0502020204030203" pitchFamily="34" charset="0"/>
                <a:ea typeface="Lato ExtraBold" panose="020F0502020204030203" pitchFamily="34" charset="0"/>
                <a:cs typeface="Lato ExtraBold" panose="020F0502020204030203" pitchFamily="34" charset="0"/>
              </a:rPr>
              <a:t>250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8448D8-FA4A-6ACE-73B5-3F20176CDECF}"/>
              </a:ext>
            </a:extLst>
          </p:cNvPr>
          <p:cNvSpPr txBox="1"/>
          <p:nvPr/>
        </p:nvSpPr>
        <p:spPr>
          <a:xfrm>
            <a:off x="2606004" y="5368921"/>
            <a:ext cx="25847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5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Aircrafts/Helicopters/</a:t>
            </a:r>
          </a:p>
          <a:p>
            <a:r>
              <a:rPr lang="en-US" sz="165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Engines leased</a:t>
            </a:r>
          </a:p>
        </p:txBody>
      </p:sp>
      <p:pic>
        <p:nvPicPr>
          <p:cNvPr id="40" name="Graphic 39" descr="Airplane with solid fill">
            <a:extLst>
              <a:ext uri="{FF2B5EF4-FFF2-40B4-BE49-F238E27FC236}">
                <a16:creationId xmlns:a16="http://schemas.microsoft.com/office/drawing/2014/main" id="{9DEF430E-23AE-AE42-BF74-7BB2B24B9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5176" y="1989178"/>
            <a:ext cx="914400" cy="9144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115F762-B79C-74D5-357B-8025FBA843CC}"/>
              </a:ext>
            </a:extLst>
          </p:cNvPr>
          <p:cNvSpPr txBox="1"/>
          <p:nvPr/>
        </p:nvSpPr>
        <p:spPr>
          <a:xfrm>
            <a:off x="7897218" y="3966284"/>
            <a:ext cx="3437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Aircrafts leased from GIFT IFSC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371306-8336-20B7-7CDB-40EAC8D0C0D1}"/>
              </a:ext>
            </a:extLst>
          </p:cNvPr>
          <p:cNvGrpSpPr/>
          <p:nvPr/>
        </p:nvGrpSpPr>
        <p:grpSpPr>
          <a:xfrm>
            <a:off x="7001212" y="4469762"/>
            <a:ext cx="4822159" cy="2103463"/>
            <a:chOff x="7813535" y="4469762"/>
            <a:chExt cx="4009836" cy="2103463"/>
          </a:xfrm>
        </p:grpSpPr>
        <p:pic>
          <p:nvPicPr>
            <p:cNvPr id="45" name="Picture 2" descr="maiden A350 aircraft takes ferry flight ...">
              <a:extLst>
                <a:ext uri="{FF2B5EF4-FFF2-40B4-BE49-F238E27FC236}">
                  <a16:creationId xmlns:a16="http://schemas.microsoft.com/office/drawing/2014/main" id="{71978F91-B469-C7AE-9629-914571AB0C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3537" y="4469762"/>
              <a:ext cx="1893564" cy="1063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7F9458D-0911-F195-70BE-871F8AF01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3535" y="5642594"/>
              <a:ext cx="1893563" cy="90029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64160D1-151E-D6FB-35E6-9634AE0E8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4631" y="4469762"/>
              <a:ext cx="1918740" cy="100945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93C6BFF-FFAA-0AC0-81A3-1D6C9D3F1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13748" y="5645506"/>
              <a:ext cx="1893563" cy="927719"/>
            </a:xfrm>
            <a:prstGeom prst="rect">
              <a:avLst/>
            </a:prstGeom>
          </p:spPr>
        </p:pic>
      </p:grpSp>
      <p:pic>
        <p:nvPicPr>
          <p:cNvPr id="49" name="Graphic 48" descr="Helicopter with solid fill">
            <a:extLst>
              <a:ext uri="{FF2B5EF4-FFF2-40B4-BE49-F238E27FC236}">
                <a16:creationId xmlns:a16="http://schemas.microsoft.com/office/drawing/2014/main" id="{A8E47A29-2215-A2E7-E7F8-7055CFE975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59108" y="4999959"/>
            <a:ext cx="1073782" cy="10737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B41618-EBD4-CBB2-5E99-C2BFDDF4E48C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A314785-2A00-1D81-6A95-AA010850102A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5. Aircraft leasing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A0C632-6911-E110-1E36-51B8EDDBD94D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8B7FF3-9084-B9F3-EA61-818BB2DB6692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8346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C8872-B392-F3AD-1E02-B5F30C332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79432DBC-458F-B496-28E3-2F3A7104E488}"/>
              </a:ext>
            </a:extLst>
          </p:cNvPr>
          <p:cNvGrpSpPr/>
          <p:nvPr/>
        </p:nvGrpSpPr>
        <p:grpSpPr>
          <a:xfrm>
            <a:off x="3287178" y="1183891"/>
            <a:ext cx="5476708" cy="4935652"/>
            <a:chOff x="3643831" y="1546698"/>
            <a:chExt cx="4904338" cy="445016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F01619B-4760-BE9D-9881-CDD27A514321}"/>
                </a:ext>
              </a:extLst>
            </p:cNvPr>
            <p:cNvGrpSpPr/>
            <p:nvPr/>
          </p:nvGrpSpPr>
          <p:grpSpPr>
            <a:xfrm rot="152184">
              <a:off x="3643831" y="1546698"/>
              <a:ext cx="4904338" cy="4450169"/>
              <a:chOff x="3643831" y="1546698"/>
              <a:chExt cx="4904338" cy="4450169"/>
            </a:xfrm>
          </p:grpSpPr>
          <p:sp>
            <p:nvSpPr>
              <p:cNvPr id="10" name="Freeform: Shape 63">
                <a:extLst>
                  <a:ext uri="{FF2B5EF4-FFF2-40B4-BE49-F238E27FC236}">
                    <a16:creationId xmlns:a16="http://schemas.microsoft.com/office/drawing/2014/main" id="{0767798D-D340-6222-CB02-D9EC06C9716C}"/>
                  </a:ext>
                </a:extLst>
              </p:cNvPr>
              <p:cNvSpPr/>
              <p:nvPr/>
            </p:nvSpPr>
            <p:spPr>
              <a:xfrm rot="17760000">
                <a:off x="4710485" y="1475730"/>
                <a:ext cx="1596945" cy="2166499"/>
              </a:xfrm>
              <a:custGeom>
                <a:avLst/>
                <a:gdLst>
                  <a:gd name="connsiteX0" fmla="*/ 722975 w 1554882"/>
                  <a:gd name="connsiteY0" fmla="*/ 1936 h 2123608"/>
                  <a:gd name="connsiteX1" fmla="*/ 1165924 w 1554882"/>
                  <a:gd name="connsiteY1" fmla="*/ 104315 h 2123608"/>
                  <a:gd name="connsiteX2" fmla="*/ 1450566 w 1554882"/>
                  <a:gd name="connsiteY2" fmla="*/ 1166613 h 2123608"/>
                  <a:gd name="connsiteX3" fmla="*/ 1246292 w 1554882"/>
                  <a:gd name="connsiteY3" fmla="*/ 1398202 h 2123608"/>
                  <a:gd name="connsiteX4" fmla="*/ 1179548 w 1554882"/>
                  <a:gd name="connsiteY4" fmla="*/ 1439115 h 2123608"/>
                  <a:gd name="connsiteX5" fmla="*/ 1181160 w 1554882"/>
                  <a:gd name="connsiteY5" fmla="*/ 1441525 h 2123608"/>
                  <a:gd name="connsiteX6" fmla="*/ 0 w 1554882"/>
                  <a:gd name="connsiteY6" fmla="*/ 2123608 h 2123608"/>
                  <a:gd name="connsiteX7" fmla="*/ 248 w 1554882"/>
                  <a:gd name="connsiteY7" fmla="*/ 759725 h 2123608"/>
                  <a:gd name="connsiteX8" fmla="*/ 3141 w 1554882"/>
                  <a:gd name="connsiteY8" fmla="*/ 759917 h 2123608"/>
                  <a:gd name="connsiteX9" fmla="*/ 5201 w 1554882"/>
                  <a:gd name="connsiteY9" fmla="*/ 681658 h 2123608"/>
                  <a:gd name="connsiteX10" fmla="*/ 103626 w 1554882"/>
                  <a:gd name="connsiteY10" fmla="*/ 388957 h 2123608"/>
                  <a:gd name="connsiteX11" fmla="*/ 722975 w 1554882"/>
                  <a:gd name="connsiteY11" fmla="*/ 1936 h 2123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4882" h="2123608">
                    <a:moveTo>
                      <a:pt x="722975" y="1936"/>
                    </a:moveTo>
                    <a:cubicBezTo>
                      <a:pt x="872387" y="-8624"/>
                      <a:pt x="1026444" y="23786"/>
                      <a:pt x="1165924" y="104315"/>
                    </a:cubicBezTo>
                    <a:cubicBezTo>
                      <a:pt x="1537872" y="319059"/>
                      <a:pt x="1665310" y="794665"/>
                      <a:pt x="1450566" y="1166613"/>
                    </a:cubicBezTo>
                    <a:cubicBezTo>
                      <a:pt x="1396880" y="1259600"/>
                      <a:pt x="1326890" y="1337305"/>
                      <a:pt x="1246292" y="1398202"/>
                    </a:cubicBezTo>
                    <a:lnTo>
                      <a:pt x="1179548" y="1439115"/>
                    </a:lnTo>
                    <a:lnTo>
                      <a:pt x="1181160" y="1441525"/>
                    </a:lnTo>
                    <a:lnTo>
                      <a:pt x="0" y="2123608"/>
                    </a:lnTo>
                    <a:lnTo>
                      <a:pt x="248" y="759725"/>
                    </a:lnTo>
                    <a:lnTo>
                      <a:pt x="3141" y="759917"/>
                    </a:lnTo>
                    <a:lnTo>
                      <a:pt x="5201" y="681658"/>
                    </a:lnTo>
                    <a:cubicBezTo>
                      <a:pt x="17640" y="581409"/>
                      <a:pt x="49940" y="481944"/>
                      <a:pt x="103626" y="388957"/>
                    </a:cubicBezTo>
                    <a:cubicBezTo>
                      <a:pt x="237841" y="156490"/>
                      <a:pt x="473956" y="19534"/>
                      <a:pt x="722975" y="1936"/>
                    </a:cubicBezTo>
                    <a:close/>
                  </a:path>
                </a:pathLst>
              </a:custGeom>
              <a:solidFill>
                <a:srgbClr val="00338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2" name="Freeform: Shape 63">
                <a:extLst>
                  <a:ext uri="{FF2B5EF4-FFF2-40B4-BE49-F238E27FC236}">
                    <a16:creationId xmlns:a16="http://schemas.microsoft.com/office/drawing/2014/main" id="{8F2962E3-C644-9BA5-BE63-EA5AB4026075}"/>
                  </a:ext>
                </a:extLst>
              </p:cNvPr>
              <p:cNvSpPr/>
              <p:nvPr/>
            </p:nvSpPr>
            <p:spPr>
              <a:xfrm rot="14280000">
                <a:off x="3928608" y="2608681"/>
                <a:ext cx="1596945" cy="2166499"/>
              </a:xfrm>
              <a:custGeom>
                <a:avLst/>
                <a:gdLst>
                  <a:gd name="connsiteX0" fmla="*/ 722975 w 1554882"/>
                  <a:gd name="connsiteY0" fmla="*/ 1936 h 2123608"/>
                  <a:gd name="connsiteX1" fmla="*/ 1165924 w 1554882"/>
                  <a:gd name="connsiteY1" fmla="*/ 104315 h 2123608"/>
                  <a:gd name="connsiteX2" fmla="*/ 1450566 w 1554882"/>
                  <a:gd name="connsiteY2" fmla="*/ 1166613 h 2123608"/>
                  <a:gd name="connsiteX3" fmla="*/ 1246292 w 1554882"/>
                  <a:gd name="connsiteY3" fmla="*/ 1398202 h 2123608"/>
                  <a:gd name="connsiteX4" fmla="*/ 1179548 w 1554882"/>
                  <a:gd name="connsiteY4" fmla="*/ 1439115 h 2123608"/>
                  <a:gd name="connsiteX5" fmla="*/ 1181160 w 1554882"/>
                  <a:gd name="connsiteY5" fmla="*/ 1441525 h 2123608"/>
                  <a:gd name="connsiteX6" fmla="*/ 0 w 1554882"/>
                  <a:gd name="connsiteY6" fmla="*/ 2123608 h 2123608"/>
                  <a:gd name="connsiteX7" fmla="*/ 248 w 1554882"/>
                  <a:gd name="connsiteY7" fmla="*/ 759725 h 2123608"/>
                  <a:gd name="connsiteX8" fmla="*/ 3141 w 1554882"/>
                  <a:gd name="connsiteY8" fmla="*/ 759917 h 2123608"/>
                  <a:gd name="connsiteX9" fmla="*/ 5201 w 1554882"/>
                  <a:gd name="connsiteY9" fmla="*/ 681658 h 2123608"/>
                  <a:gd name="connsiteX10" fmla="*/ 103626 w 1554882"/>
                  <a:gd name="connsiteY10" fmla="*/ 388957 h 2123608"/>
                  <a:gd name="connsiteX11" fmla="*/ 722975 w 1554882"/>
                  <a:gd name="connsiteY11" fmla="*/ 1936 h 2123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4882" h="2123608">
                    <a:moveTo>
                      <a:pt x="722975" y="1936"/>
                    </a:moveTo>
                    <a:cubicBezTo>
                      <a:pt x="872387" y="-8624"/>
                      <a:pt x="1026444" y="23786"/>
                      <a:pt x="1165924" y="104315"/>
                    </a:cubicBezTo>
                    <a:cubicBezTo>
                      <a:pt x="1537872" y="319059"/>
                      <a:pt x="1665310" y="794665"/>
                      <a:pt x="1450566" y="1166613"/>
                    </a:cubicBezTo>
                    <a:cubicBezTo>
                      <a:pt x="1396880" y="1259600"/>
                      <a:pt x="1326890" y="1337305"/>
                      <a:pt x="1246292" y="1398202"/>
                    </a:cubicBezTo>
                    <a:lnTo>
                      <a:pt x="1179548" y="1439115"/>
                    </a:lnTo>
                    <a:lnTo>
                      <a:pt x="1181160" y="1441525"/>
                    </a:lnTo>
                    <a:lnTo>
                      <a:pt x="0" y="2123608"/>
                    </a:lnTo>
                    <a:lnTo>
                      <a:pt x="248" y="759725"/>
                    </a:lnTo>
                    <a:lnTo>
                      <a:pt x="3141" y="759917"/>
                    </a:lnTo>
                    <a:lnTo>
                      <a:pt x="5201" y="681658"/>
                    </a:lnTo>
                    <a:cubicBezTo>
                      <a:pt x="17640" y="581409"/>
                      <a:pt x="49940" y="481944"/>
                      <a:pt x="103626" y="388957"/>
                    </a:cubicBezTo>
                    <a:cubicBezTo>
                      <a:pt x="237841" y="156490"/>
                      <a:pt x="473956" y="19534"/>
                      <a:pt x="722975" y="1936"/>
                    </a:cubicBezTo>
                    <a:close/>
                  </a:path>
                </a:pathLst>
              </a:custGeom>
              <a:solidFill>
                <a:srgbClr val="0047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22" name="Freeform: Shape 75">
                <a:extLst>
                  <a:ext uri="{FF2B5EF4-FFF2-40B4-BE49-F238E27FC236}">
                    <a16:creationId xmlns:a16="http://schemas.microsoft.com/office/drawing/2014/main" id="{837A225C-00C4-CD3F-C65C-C64EA7D33F29}"/>
                  </a:ext>
                </a:extLst>
              </p:cNvPr>
              <p:cNvSpPr/>
              <p:nvPr/>
            </p:nvSpPr>
            <p:spPr>
              <a:xfrm rot="17760000">
                <a:off x="3960534" y="3364484"/>
                <a:ext cx="1036844" cy="1029925"/>
              </a:xfrm>
              <a:custGeom>
                <a:avLst/>
                <a:gdLst>
                  <a:gd name="connsiteX0" fmla="*/ 532312 w 1121726"/>
                  <a:gd name="connsiteY0" fmla="*/ 711 h 1121727"/>
                  <a:gd name="connsiteX1" fmla="*/ 1065622 w 1121726"/>
                  <a:gd name="connsiteY1" fmla="*/ 316646 h 1121727"/>
                  <a:gd name="connsiteX2" fmla="*/ 805081 w 1121726"/>
                  <a:gd name="connsiteY2" fmla="*/ 1065623 h 1121727"/>
                  <a:gd name="connsiteX3" fmla="*/ 56105 w 1121726"/>
                  <a:gd name="connsiteY3" fmla="*/ 805082 h 1121727"/>
                  <a:gd name="connsiteX4" fmla="*/ 316645 w 1121726"/>
                  <a:gd name="connsiteY4" fmla="*/ 56105 h 1121727"/>
                  <a:gd name="connsiteX5" fmla="*/ 532312 w 1121726"/>
                  <a:gd name="connsiteY5" fmla="*/ 711 h 112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6" h="1121727">
                    <a:moveTo>
                      <a:pt x="532312" y="711"/>
                    </a:moveTo>
                    <a:cubicBezTo>
                      <a:pt x="750552" y="-10316"/>
                      <a:pt x="964464" y="107568"/>
                      <a:pt x="1065622" y="316646"/>
                    </a:cubicBezTo>
                    <a:cubicBezTo>
                      <a:pt x="1200500" y="595416"/>
                      <a:pt x="1083852" y="930745"/>
                      <a:pt x="805081" y="1065623"/>
                    </a:cubicBezTo>
                    <a:cubicBezTo>
                      <a:pt x="526311" y="1200500"/>
                      <a:pt x="190982" y="1083852"/>
                      <a:pt x="56105" y="805082"/>
                    </a:cubicBezTo>
                    <a:cubicBezTo>
                      <a:pt x="-78773" y="526312"/>
                      <a:pt x="37875" y="190983"/>
                      <a:pt x="316645" y="56105"/>
                    </a:cubicBezTo>
                    <a:cubicBezTo>
                      <a:pt x="386338" y="22386"/>
                      <a:pt x="459565" y="4387"/>
                      <a:pt x="532312" y="711"/>
                    </a:cubicBezTo>
                    <a:close/>
                  </a:path>
                </a:pathLst>
              </a:custGeom>
              <a:solidFill>
                <a:schemeClr val="bg1"/>
              </a:solidFill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69945F0-097D-0DB7-E383-0D93BEEF4F24}"/>
                  </a:ext>
                </a:extLst>
              </p:cNvPr>
              <p:cNvSpPr/>
              <p:nvPr/>
            </p:nvSpPr>
            <p:spPr>
              <a:xfrm rot="21420000">
                <a:off x="6087326" y="1546698"/>
                <a:ext cx="1595871" cy="2167959"/>
              </a:xfrm>
              <a:custGeom>
                <a:avLst/>
                <a:gdLst>
                  <a:gd name="connsiteX0" fmla="*/ 722975 w 1554882"/>
                  <a:gd name="connsiteY0" fmla="*/ 1936 h 2123608"/>
                  <a:gd name="connsiteX1" fmla="*/ 1165924 w 1554882"/>
                  <a:gd name="connsiteY1" fmla="*/ 104315 h 2123608"/>
                  <a:gd name="connsiteX2" fmla="*/ 1450566 w 1554882"/>
                  <a:gd name="connsiteY2" fmla="*/ 1166613 h 2123608"/>
                  <a:gd name="connsiteX3" fmla="*/ 1246292 w 1554882"/>
                  <a:gd name="connsiteY3" fmla="*/ 1398202 h 2123608"/>
                  <a:gd name="connsiteX4" fmla="*/ 1179548 w 1554882"/>
                  <a:gd name="connsiteY4" fmla="*/ 1439115 h 2123608"/>
                  <a:gd name="connsiteX5" fmla="*/ 1181160 w 1554882"/>
                  <a:gd name="connsiteY5" fmla="*/ 1441525 h 2123608"/>
                  <a:gd name="connsiteX6" fmla="*/ 0 w 1554882"/>
                  <a:gd name="connsiteY6" fmla="*/ 2123608 h 2123608"/>
                  <a:gd name="connsiteX7" fmla="*/ 248 w 1554882"/>
                  <a:gd name="connsiteY7" fmla="*/ 759725 h 2123608"/>
                  <a:gd name="connsiteX8" fmla="*/ 3141 w 1554882"/>
                  <a:gd name="connsiteY8" fmla="*/ 759917 h 2123608"/>
                  <a:gd name="connsiteX9" fmla="*/ 5201 w 1554882"/>
                  <a:gd name="connsiteY9" fmla="*/ 681658 h 2123608"/>
                  <a:gd name="connsiteX10" fmla="*/ 103626 w 1554882"/>
                  <a:gd name="connsiteY10" fmla="*/ 388957 h 2123608"/>
                  <a:gd name="connsiteX11" fmla="*/ 722975 w 1554882"/>
                  <a:gd name="connsiteY11" fmla="*/ 1936 h 2123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4882" h="2123608">
                    <a:moveTo>
                      <a:pt x="722975" y="1936"/>
                    </a:moveTo>
                    <a:cubicBezTo>
                      <a:pt x="872387" y="-8624"/>
                      <a:pt x="1026444" y="23786"/>
                      <a:pt x="1165924" y="104315"/>
                    </a:cubicBezTo>
                    <a:cubicBezTo>
                      <a:pt x="1537872" y="319059"/>
                      <a:pt x="1665310" y="794665"/>
                      <a:pt x="1450566" y="1166613"/>
                    </a:cubicBezTo>
                    <a:cubicBezTo>
                      <a:pt x="1396880" y="1259600"/>
                      <a:pt x="1326890" y="1337305"/>
                      <a:pt x="1246292" y="1398202"/>
                    </a:cubicBezTo>
                    <a:lnTo>
                      <a:pt x="1179548" y="1439115"/>
                    </a:lnTo>
                    <a:lnTo>
                      <a:pt x="1181160" y="1441525"/>
                    </a:lnTo>
                    <a:lnTo>
                      <a:pt x="0" y="2123608"/>
                    </a:lnTo>
                    <a:lnTo>
                      <a:pt x="248" y="759725"/>
                    </a:lnTo>
                    <a:lnTo>
                      <a:pt x="3141" y="759917"/>
                    </a:lnTo>
                    <a:lnTo>
                      <a:pt x="5201" y="681658"/>
                    </a:lnTo>
                    <a:cubicBezTo>
                      <a:pt x="17640" y="581409"/>
                      <a:pt x="49940" y="481944"/>
                      <a:pt x="103626" y="388957"/>
                    </a:cubicBezTo>
                    <a:cubicBezTo>
                      <a:pt x="237841" y="156490"/>
                      <a:pt x="473956" y="19534"/>
                      <a:pt x="722975" y="1936"/>
                    </a:cubicBezTo>
                    <a:close/>
                  </a:path>
                </a:pathLst>
              </a:custGeom>
              <a:solidFill>
                <a:srgbClr val="0047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4BC2219-16CA-55F0-B472-D3A3727B68B3}"/>
                  </a:ext>
                </a:extLst>
              </p:cNvPr>
              <p:cNvSpPr/>
              <p:nvPr/>
            </p:nvSpPr>
            <p:spPr>
              <a:xfrm rot="21420000">
                <a:off x="6372364" y="1751467"/>
                <a:ext cx="1036147" cy="1030619"/>
              </a:xfrm>
              <a:custGeom>
                <a:avLst/>
                <a:gdLst>
                  <a:gd name="connsiteX0" fmla="*/ 532312 w 1121726"/>
                  <a:gd name="connsiteY0" fmla="*/ 711 h 1121727"/>
                  <a:gd name="connsiteX1" fmla="*/ 1065622 w 1121726"/>
                  <a:gd name="connsiteY1" fmla="*/ 316646 h 1121727"/>
                  <a:gd name="connsiteX2" fmla="*/ 805081 w 1121726"/>
                  <a:gd name="connsiteY2" fmla="*/ 1065623 h 1121727"/>
                  <a:gd name="connsiteX3" fmla="*/ 56105 w 1121726"/>
                  <a:gd name="connsiteY3" fmla="*/ 805082 h 1121727"/>
                  <a:gd name="connsiteX4" fmla="*/ 316645 w 1121726"/>
                  <a:gd name="connsiteY4" fmla="*/ 56105 h 1121727"/>
                  <a:gd name="connsiteX5" fmla="*/ 532312 w 1121726"/>
                  <a:gd name="connsiteY5" fmla="*/ 711 h 112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6" h="1121727">
                    <a:moveTo>
                      <a:pt x="532312" y="711"/>
                    </a:moveTo>
                    <a:cubicBezTo>
                      <a:pt x="750552" y="-10316"/>
                      <a:pt x="964464" y="107568"/>
                      <a:pt x="1065622" y="316646"/>
                    </a:cubicBezTo>
                    <a:cubicBezTo>
                      <a:pt x="1200500" y="595416"/>
                      <a:pt x="1083852" y="930745"/>
                      <a:pt x="805081" y="1065623"/>
                    </a:cubicBezTo>
                    <a:cubicBezTo>
                      <a:pt x="526311" y="1200500"/>
                      <a:pt x="190982" y="1083852"/>
                      <a:pt x="56105" y="805082"/>
                    </a:cubicBezTo>
                    <a:cubicBezTo>
                      <a:pt x="-78773" y="526312"/>
                      <a:pt x="37875" y="190983"/>
                      <a:pt x="316645" y="56105"/>
                    </a:cubicBezTo>
                    <a:cubicBezTo>
                      <a:pt x="386338" y="22386"/>
                      <a:pt x="459565" y="4387"/>
                      <a:pt x="532312" y="711"/>
                    </a:cubicBezTo>
                    <a:close/>
                  </a:path>
                </a:pathLst>
              </a:custGeom>
              <a:solidFill>
                <a:schemeClr val="bg1"/>
              </a:solidFill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8" name="Freeform: Shape 63">
                <a:extLst>
                  <a:ext uri="{FF2B5EF4-FFF2-40B4-BE49-F238E27FC236}">
                    <a16:creationId xmlns:a16="http://schemas.microsoft.com/office/drawing/2014/main" id="{94B51828-C0CE-CDFB-DED0-5A189278D338}"/>
                  </a:ext>
                </a:extLst>
              </p:cNvPr>
              <p:cNvSpPr/>
              <p:nvPr/>
            </p:nvSpPr>
            <p:spPr>
              <a:xfrm rot="3540000">
                <a:off x="6666447" y="2796198"/>
                <a:ext cx="1596945" cy="2166499"/>
              </a:xfrm>
              <a:custGeom>
                <a:avLst/>
                <a:gdLst>
                  <a:gd name="connsiteX0" fmla="*/ 722975 w 1554882"/>
                  <a:gd name="connsiteY0" fmla="*/ 1936 h 2123608"/>
                  <a:gd name="connsiteX1" fmla="*/ 1165924 w 1554882"/>
                  <a:gd name="connsiteY1" fmla="*/ 104315 h 2123608"/>
                  <a:gd name="connsiteX2" fmla="*/ 1450566 w 1554882"/>
                  <a:gd name="connsiteY2" fmla="*/ 1166613 h 2123608"/>
                  <a:gd name="connsiteX3" fmla="*/ 1246292 w 1554882"/>
                  <a:gd name="connsiteY3" fmla="*/ 1398202 h 2123608"/>
                  <a:gd name="connsiteX4" fmla="*/ 1179548 w 1554882"/>
                  <a:gd name="connsiteY4" fmla="*/ 1439115 h 2123608"/>
                  <a:gd name="connsiteX5" fmla="*/ 1181160 w 1554882"/>
                  <a:gd name="connsiteY5" fmla="*/ 1441525 h 2123608"/>
                  <a:gd name="connsiteX6" fmla="*/ 0 w 1554882"/>
                  <a:gd name="connsiteY6" fmla="*/ 2123608 h 2123608"/>
                  <a:gd name="connsiteX7" fmla="*/ 248 w 1554882"/>
                  <a:gd name="connsiteY7" fmla="*/ 759725 h 2123608"/>
                  <a:gd name="connsiteX8" fmla="*/ 3141 w 1554882"/>
                  <a:gd name="connsiteY8" fmla="*/ 759917 h 2123608"/>
                  <a:gd name="connsiteX9" fmla="*/ 5201 w 1554882"/>
                  <a:gd name="connsiteY9" fmla="*/ 681658 h 2123608"/>
                  <a:gd name="connsiteX10" fmla="*/ 103626 w 1554882"/>
                  <a:gd name="connsiteY10" fmla="*/ 388957 h 2123608"/>
                  <a:gd name="connsiteX11" fmla="*/ 722975 w 1554882"/>
                  <a:gd name="connsiteY11" fmla="*/ 1936 h 2123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4882" h="2123608">
                    <a:moveTo>
                      <a:pt x="722975" y="1936"/>
                    </a:moveTo>
                    <a:cubicBezTo>
                      <a:pt x="872387" y="-8624"/>
                      <a:pt x="1026444" y="23786"/>
                      <a:pt x="1165924" y="104315"/>
                    </a:cubicBezTo>
                    <a:cubicBezTo>
                      <a:pt x="1537872" y="319059"/>
                      <a:pt x="1665310" y="794665"/>
                      <a:pt x="1450566" y="1166613"/>
                    </a:cubicBezTo>
                    <a:cubicBezTo>
                      <a:pt x="1396880" y="1259600"/>
                      <a:pt x="1326890" y="1337305"/>
                      <a:pt x="1246292" y="1398202"/>
                    </a:cubicBezTo>
                    <a:lnTo>
                      <a:pt x="1179548" y="1439115"/>
                    </a:lnTo>
                    <a:lnTo>
                      <a:pt x="1181160" y="1441525"/>
                    </a:lnTo>
                    <a:lnTo>
                      <a:pt x="0" y="2123608"/>
                    </a:lnTo>
                    <a:lnTo>
                      <a:pt x="248" y="759725"/>
                    </a:lnTo>
                    <a:lnTo>
                      <a:pt x="3141" y="759917"/>
                    </a:lnTo>
                    <a:lnTo>
                      <a:pt x="5201" y="681658"/>
                    </a:lnTo>
                    <a:cubicBezTo>
                      <a:pt x="17640" y="581409"/>
                      <a:pt x="49940" y="481944"/>
                      <a:pt x="103626" y="388957"/>
                    </a:cubicBezTo>
                    <a:cubicBezTo>
                      <a:pt x="237841" y="156490"/>
                      <a:pt x="473956" y="19534"/>
                      <a:pt x="722975" y="1936"/>
                    </a:cubicBezTo>
                    <a:close/>
                  </a:path>
                </a:pathLst>
              </a:custGeom>
              <a:solidFill>
                <a:srgbClr val="0D7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9" name="Freeform: Shape 75">
                <a:extLst>
                  <a:ext uri="{FF2B5EF4-FFF2-40B4-BE49-F238E27FC236}">
                    <a16:creationId xmlns:a16="http://schemas.microsoft.com/office/drawing/2014/main" id="{5B4B597E-53B7-DEB7-2B27-D4818291F9BA}"/>
                  </a:ext>
                </a:extLst>
              </p:cNvPr>
              <p:cNvSpPr/>
              <p:nvPr/>
            </p:nvSpPr>
            <p:spPr>
              <a:xfrm rot="3540000">
                <a:off x="7194682" y="3214948"/>
                <a:ext cx="1036844" cy="1029925"/>
              </a:xfrm>
              <a:custGeom>
                <a:avLst/>
                <a:gdLst>
                  <a:gd name="connsiteX0" fmla="*/ 532312 w 1121726"/>
                  <a:gd name="connsiteY0" fmla="*/ 711 h 1121727"/>
                  <a:gd name="connsiteX1" fmla="*/ 1065622 w 1121726"/>
                  <a:gd name="connsiteY1" fmla="*/ 316646 h 1121727"/>
                  <a:gd name="connsiteX2" fmla="*/ 805081 w 1121726"/>
                  <a:gd name="connsiteY2" fmla="*/ 1065623 h 1121727"/>
                  <a:gd name="connsiteX3" fmla="*/ 56105 w 1121726"/>
                  <a:gd name="connsiteY3" fmla="*/ 805082 h 1121727"/>
                  <a:gd name="connsiteX4" fmla="*/ 316645 w 1121726"/>
                  <a:gd name="connsiteY4" fmla="*/ 56105 h 1121727"/>
                  <a:gd name="connsiteX5" fmla="*/ 532312 w 1121726"/>
                  <a:gd name="connsiteY5" fmla="*/ 711 h 112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6" h="1121727">
                    <a:moveTo>
                      <a:pt x="532312" y="711"/>
                    </a:moveTo>
                    <a:cubicBezTo>
                      <a:pt x="750552" y="-10316"/>
                      <a:pt x="964464" y="107568"/>
                      <a:pt x="1065622" y="316646"/>
                    </a:cubicBezTo>
                    <a:cubicBezTo>
                      <a:pt x="1200500" y="595416"/>
                      <a:pt x="1083852" y="930745"/>
                      <a:pt x="805081" y="1065623"/>
                    </a:cubicBezTo>
                    <a:cubicBezTo>
                      <a:pt x="526311" y="1200500"/>
                      <a:pt x="190982" y="1083852"/>
                      <a:pt x="56105" y="805082"/>
                    </a:cubicBezTo>
                    <a:cubicBezTo>
                      <a:pt x="-78773" y="526312"/>
                      <a:pt x="37875" y="190983"/>
                      <a:pt x="316645" y="56105"/>
                    </a:cubicBezTo>
                    <a:cubicBezTo>
                      <a:pt x="386338" y="22386"/>
                      <a:pt x="459565" y="4387"/>
                      <a:pt x="532312" y="711"/>
                    </a:cubicBezTo>
                    <a:close/>
                  </a:path>
                </a:pathLst>
              </a:custGeom>
              <a:solidFill>
                <a:schemeClr val="bg1"/>
              </a:solidFill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1" name="Freeform: Shape 75">
                <a:extLst>
                  <a:ext uri="{FF2B5EF4-FFF2-40B4-BE49-F238E27FC236}">
                    <a16:creationId xmlns:a16="http://schemas.microsoft.com/office/drawing/2014/main" id="{B5BFE6FD-6369-823C-6149-30A0CC96CBAA}"/>
                  </a:ext>
                </a:extLst>
              </p:cNvPr>
              <p:cNvSpPr/>
              <p:nvPr/>
            </p:nvSpPr>
            <p:spPr>
              <a:xfrm rot="17760000">
                <a:off x="4691290" y="1889367"/>
                <a:ext cx="1036844" cy="1029925"/>
              </a:xfrm>
              <a:custGeom>
                <a:avLst/>
                <a:gdLst>
                  <a:gd name="connsiteX0" fmla="*/ 532312 w 1121726"/>
                  <a:gd name="connsiteY0" fmla="*/ 711 h 1121727"/>
                  <a:gd name="connsiteX1" fmla="*/ 1065622 w 1121726"/>
                  <a:gd name="connsiteY1" fmla="*/ 316646 h 1121727"/>
                  <a:gd name="connsiteX2" fmla="*/ 805081 w 1121726"/>
                  <a:gd name="connsiteY2" fmla="*/ 1065623 h 1121727"/>
                  <a:gd name="connsiteX3" fmla="*/ 56105 w 1121726"/>
                  <a:gd name="connsiteY3" fmla="*/ 805082 h 1121727"/>
                  <a:gd name="connsiteX4" fmla="*/ 316645 w 1121726"/>
                  <a:gd name="connsiteY4" fmla="*/ 56105 h 1121727"/>
                  <a:gd name="connsiteX5" fmla="*/ 532312 w 1121726"/>
                  <a:gd name="connsiteY5" fmla="*/ 711 h 112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6" h="1121727">
                    <a:moveTo>
                      <a:pt x="532312" y="711"/>
                    </a:moveTo>
                    <a:cubicBezTo>
                      <a:pt x="750552" y="-10316"/>
                      <a:pt x="964464" y="107568"/>
                      <a:pt x="1065622" y="316646"/>
                    </a:cubicBezTo>
                    <a:cubicBezTo>
                      <a:pt x="1200500" y="595416"/>
                      <a:pt x="1083852" y="930745"/>
                      <a:pt x="805081" y="1065623"/>
                    </a:cubicBezTo>
                    <a:cubicBezTo>
                      <a:pt x="526311" y="1200500"/>
                      <a:pt x="190982" y="1083852"/>
                      <a:pt x="56105" y="805082"/>
                    </a:cubicBezTo>
                    <a:cubicBezTo>
                      <a:pt x="-78773" y="526312"/>
                      <a:pt x="37875" y="190983"/>
                      <a:pt x="316645" y="56105"/>
                    </a:cubicBezTo>
                    <a:cubicBezTo>
                      <a:pt x="386338" y="22386"/>
                      <a:pt x="459565" y="4387"/>
                      <a:pt x="532312" y="711"/>
                    </a:cubicBezTo>
                    <a:close/>
                  </a:path>
                </a:pathLst>
              </a:custGeom>
              <a:solidFill>
                <a:schemeClr val="bg1"/>
              </a:solidFill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3" name="Freeform: Shape 63">
                <a:extLst>
                  <a:ext uri="{FF2B5EF4-FFF2-40B4-BE49-F238E27FC236}">
                    <a16:creationId xmlns:a16="http://schemas.microsoft.com/office/drawing/2014/main" id="{0A709D36-B1A5-6DF5-F502-420C82211BAE}"/>
                  </a:ext>
                </a:extLst>
              </p:cNvPr>
              <p:cNvSpPr/>
              <p:nvPr/>
            </p:nvSpPr>
            <p:spPr>
              <a:xfrm rot="10620000">
                <a:off x="4530149" y="3828908"/>
                <a:ext cx="1595927" cy="2167959"/>
              </a:xfrm>
              <a:custGeom>
                <a:avLst/>
                <a:gdLst>
                  <a:gd name="connsiteX0" fmla="*/ 722975 w 1554882"/>
                  <a:gd name="connsiteY0" fmla="*/ 1936 h 2123608"/>
                  <a:gd name="connsiteX1" fmla="*/ 1165924 w 1554882"/>
                  <a:gd name="connsiteY1" fmla="*/ 104315 h 2123608"/>
                  <a:gd name="connsiteX2" fmla="*/ 1450566 w 1554882"/>
                  <a:gd name="connsiteY2" fmla="*/ 1166613 h 2123608"/>
                  <a:gd name="connsiteX3" fmla="*/ 1246292 w 1554882"/>
                  <a:gd name="connsiteY3" fmla="*/ 1398202 h 2123608"/>
                  <a:gd name="connsiteX4" fmla="*/ 1179548 w 1554882"/>
                  <a:gd name="connsiteY4" fmla="*/ 1439115 h 2123608"/>
                  <a:gd name="connsiteX5" fmla="*/ 1181160 w 1554882"/>
                  <a:gd name="connsiteY5" fmla="*/ 1441525 h 2123608"/>
                  <a:gd name="connsiteX6" fmla="*/ 0 w 1554882"/>
                  <a:gd name="connsiteY6" fmla="*/ 2123608 h 2123608"/>
                  <a:gd name="connsiteX7" fmla="*/ 248 w 1554882"/>
                  <a:gd name="connsiteY7" fmla="*/ 759725 h 2123608"/>
                  <a:gd name="connsiteX8" fmla="*/ 3141 w 1554882"/>
                  <a:gd name="connsiteY8" fmla="*/ 759917 h 2123608"/>
                  <a:gd name="connsiteX9" fmla="*/ 5201 w 1554882"/>
                  <a:gd name="connsiteY9" fmla="*/ 681658 h 2123608"/>
                  <a:gd name="connsiteX10" fmla="*/ 103626 w 1554882"/>
                  <a:gd name="connsiteY10" fmla="*/ 388957 h 2123608"/>
                  <a:gd name="connsiteX11" fmla="*/ 722975 w 1554882"/>
                  <a:gd name="connsiteY11" fmla="*/ 1936 h 2123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4882" h="2123608">
                    <a:moveTo>
                      <a:pt x="722975" y="1936"/>
                    </a:moveTo>
                    <a:cubicBezTo>
                      <a:pt x="872387" y="-8624"/>
                      <a:pt x="1026444" y="23786"/>
                      <a:pt x="1165924" y="104315"/>
                    </a:cubicBezTo>
                    <a:cubicBezTo>
                      <a:pt x="1537872" y="319059"/>
                      <a:pt x="1665310" y="794665"/>
                      <a:pt x="1450566" y="1166613"/>
                    </a:cubicBezTo>
                    <a:cubicBezTo>
                      <a:pt x="1396880" y="1259600"/>
                      <a:pt x="1326890" y="1337305"/>
                      <a:pt x="1246292" y="1398202"/>
                    </a:cubicBezTo>
                    <a:lnTo>
                      <a:pt x="1179548" y="1439115"/>
                    </a:lnTo>
                    <a:lnTo>
                      <a:pt x="1181160" y="1441525"/>
                    </a:lnTo>
                    <a:lnTo>
                      <a:pt x="0" y="2123608"/>
                    </a:lnTo>
                    <a:lnTo>
                      <a:pt x="248" y="759725"/>
                    </a:lnTo>
                    <a:lnTo>
                      <a:pt x="3141" y="759917"/>
                    </a:lnTo>
                    <a:lnTo>
                      <a:pt x="5201" y="681658"/>
                    </a:lnTo>
                    <a:cubicBezTo>
                      <a:pt x="17640" y="581409"/>
                      <a:pt x="49940" y="481944"/>
                      <a:pt x="103626" y="388957"/>
                    </a:cubicBezTo>
                    <a:cubicBezTo>
                      <a:pt x="237841" y="156490"/>
                      <a:pt x="473956" y="19534"/>
                      <a:pt x="722975" y="1936"/>
                    </a:cubicBezTo>
                    <a:close/>
                  </a:path>
                </a:pathLst>
              </a:custGeom>
              <a:solidFill>
                <a:srgbClr val="58C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4" name="Freeform: Shape 75">
                <a:extLst>
                  <a:ext uri="{FF2B5EF4-FFF2-40B4-BE49-F238E27FC236}">
                    <a16:creationId xmlns:a16="http://schemas.microsoft.com/office/drawing/2014/main" id="{F76D7392-B41B-6B77-BBC0-43F907DCB62A}"/>
                  </a:ext>
                </a:extLst>
              </p:cNvPr>
              <p:cNvSpPr/>
              <p:nvPr/>
            </p:nvSpPr>
            <p:spPr>
              <a:xfrm rot="10620000">
                <a:off x="4825549" y="4687111"/>
                <a:ext cx="1036183" cy="1030619"/>
              </a:xfrm>
              <a:custGeom>
                <a:avLst/>
                <a:gdLst>
                  <a:gd name="connsiteX0" fmla="*/ 532312 w 1121726"/>
                  <a:gd name="connsiteY0" fmla="*/ 711 h 1121727"/>
                  <a:gd name="connsiteX1" fmla="*/ 1065622 w 1121726"/>
                  <a:gd name="connsiteY1" fmla="*/ 316646 h 1121727"/>
                  <a:gd name="connsiteX2" fmla="*/ 805081 w 1121726"/>
                  <a:gd name="connsiteY2" fmla="*/ 1065623 h 1121727"/>
                  <a:gd name="connsiteX3" fmla="*/ 56105 w 1121726"/>
                  <a:gd name="connsiteY3" fmla="*/ 805082 h 1121727"/>
                  <a:gd name="connsiteX4" fmla="*/ 316645 w 1121726"/>
                  <a:gd name="connsiteY4" fmla="*/ 56105 h 1121727"/>
                  <a:gd name="connsiteX5" fmla="*/ 532312 w 1121726"/>
                  <a:gd name="connsiteY5" fmla="*/ 711 h 112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6" h="1121727">
                    <a:moveTo>
                      <a:pt x="532312" y="711"/>
                    </a:moveTo>
                    <a:cubicBezTo>
                      <a:pt x="750552" y="-10316"/>
                      <a:pt x="964464" y="107568"/>
                      <a:pt x="1065622" y="316646"/>
                    </a:cubicBezTo>
                    <a:cubicBezTo>
                      <a:pt x="1200500" y="595416"/>
                      <a:pt x="1083852" y="930745"/>
                      <a:pt x="805081" y="1065623"/>
                    </a:cubicBezTo>
                    <a:cubicBezTo>
                      <a:pt x="526311" y="1200500"/>
                      <a:pt x="190982" y="1083852"/>
                      <a:pt x="56105" y="805082"/>
                    </a:cubicBezTo>
                    <a:cubicBezTo>
                      <a:pt x="-78773" y="526312"/>
                      <a:pt x="37875" y="190983"/>
                      <a:pt x="316645" y="56105"/>
                    </a:cubicBezTo>
                    <a:cubicBezTo>
                      <a:pt x="386338" y="22386"/>
                      <a:pt x="459565" y="4387"/>
                      <a:pt x="532312" y="711"/>
                    </a:cubicBezTo>
                    <a:close/>
                  </a:path>
                </a:pathLst>
              </a:custGeom>
              <a:solidFill>
                <a:schemeClr val="bg1"/>
              </a:solidFill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5" name="Freeform: Shape 63">
                <a:extLst>
                  <a:ext uri="{FF2B5EF4-FFF2-40B4-BE49-F238E27FC236}">
                    <a16:creationId xmlns:a16="http://schemas.microsoft.com/office/drawing/2014/main" id="{6E46555E-4FDD-BF9D-AD7E-069DCDD00EAB}"/>
                  </a:ext>
                </a:extLst>
              </p:cNvPr>
              <p:cNvSpPr/>
              <p:nvPr/>
            </p:nvSpPr>
            <p:spPr>
              <a:xfrm rot="7020000">
                <a:off x="5908044" y="3920596"/>
                <a:ext cx="1596945" cy="2166499"/>
              </a:xfrm>
              <a:custGeom>
                <a:avLst/>
                <a:gdLst>
                  <a:gd name="connsiteX0" fmla="*/ 722975 w 1554882"/>
                  <a:gd name="connsiteY0" fmla="*/ 1936 h 2123608"/>
                  <a:gd name="connsiteX1" fmla="*/ 1165924 w 1554882"/>
                  <a:gd name="connsiteY1" fmla="*/ 104315 h 2123608"/>
                  <a:gd name="connsiteX2" fmla="*/ 1450566 w 1554882"/>
                  <a:gd name="connsiteY2" fmla="*/ 1166613 h 2123608"/>
                  <a:gd name="connsiteX3" fmla="*/ 1246292 w 1554882"/>
                  <a:gd name="connsiteY3" fmla="*/ 1398202 h 2123608"/>
                  <a:gd name="connsiteX4" fmla="*/ 1179548 w 1554882"/>
                  <a:gd name="connsiteY4" fmla="*/ 1439115 h 2123608"/>
                  <a:gd name="connsiteX5" fmla="*/ 1181160 w 1554882"/>
                  <a:gd name="connsiteY5" fmla="*/ 1441525 h 2123608"/>
                  <a:gd name="connsiteX6" fmla="*/ 0 w 1554882"/>
                  <a:gd name="connsiteY6" fmla="*/ 2123608 h 2123608"/>
                  <a:gd name="connsiteX7" fmla="*/ 248 w 1554882"/>
                  <a:gd name="connsiteY7" fmla="*/ 759725 h 2123608"/>
                  <a:gd name="connsiteX8" fmla="*/ 3141 w 1554882"/>
                  <a:gd name="connsiteY8" fmla="*/ 759917 h 2123608"/>
                  <a:gd name="connsiteX9" fmla="*/ 5201 w 1554882"/>
                  <a:gd name="connsiteY9" fmla="*/ 681658 h 2123608"/>
                  <a:gd name="connsiteX10" fmla="*/ 103626 w 1554882"/>
                  <a:gd name="connsiteY10" fmla="*/ 388957 h 2123608"/>
                  <a:gd name="connsiteX11" fmla="*/ 722975 w 1554882"/>
                  <a:gd name="connsiteY11" fmla="*/ 1936 h 2123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54882" h="2123608">
                    <a:moveTo>
                      <a:pt x="722975" y="1936"/>
                    </a:moveTo>
                    <a:cubicBezTo>
                      <a:pt x="872387" y="-8624"/>
                      <a:pt x="1026444" y="23786"/>
                      <a:pt x="1165924" y="104315"/>
                    </a:cubicBezTo>
                    <a:cubicBezTo>
                      <a:pt x="1537872" y="319059"/>
                      <a:pt x="1665310" y="794665"/>
                      <a:pt x="1450566" y="1166613"/>
                    </a:cubicBezTo>
                    <a:cubicBezTo>
                      <a:pt x="1396880" y="1259600"/>
                      <a:pt x="1326890" y="1337305"/>
                      <a:pt x="1246292" y="1398202"/>
                    </a:cubicBezTo>
                    <a:lnTo>
                      <a:pt x="1179548" y="1439115"/>
                    </a:lnTo>
                    <a:lnTo>
                      <a:pt x="1181160" y="1441525"/>
                    </a:lnTo>
                    <a:lnTo>
                      <a:pt x="0" y="2123608"/>
                    </a:lnTo>
                    <a:lnTo>
                      <a:pt x="248" y="759725"/>
                    </a:lnTo>
                    <a:lnTo>
                      <a:pt x="3141" y="759917"/>
                    </a:lnTo>
                    <a:lnTo>
                      <a:pt x="5201" y="681658"/>
                    </a:lnTo>
                    <a:cubicBezTo>
                      <a:pt x="17640" y="581409"/>
                      <a:pt x="49940" y="481944"/>
                      <a:pt x="103626" y="388957"/>
                    </a:cubicBezTo>
                    <a:cubicBezTo>
                      <a:pt x="237841" y="156490"/>
                      <a:pt x="473956" y="19534"/>
                      <a:pt x="722975" y="1936"/>
                    </a:cubicBezTo>
                    <a:close/>
                  </a:path>
                </a:pathLst>
              </a:custGeom>
              <a:solidFill>
                <a:srgbClr val="002C7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  <p:sp>
            <p:nvSpPr>
              <p:cNvPr id="16" name="Freeform: Shape 75">
                <a:extLst>
                  <a:ext uri="{FF2B5EF4-FFF2-40B4-BE49-F238E27FC236}">
                    <a16:creationId xmlns:a16="http://schemas.microsoft.com/office/drawing/2014/main" id="{3EF13F87-8818-A5F5-DA4E-2D86ADDBBEBD}"/>
                  </a:ext>
                </a:extLst>
              </p:cNvPr>
              <p:cNvSpPr/>
              <p:nvPr/>
            </p:nvSpPr>
            <p:spPr>
              <a:xfrm rot="7020000">
                <a:off x="6446427" y="4620113"/>
                <a:ext cx="1036844" cy="1029925"/>
              </a:xfrm>
              <a:custGeom>
                <a:avLst/>
                <a:gdLst>
                  <a:gd name="connsiteX0" fmla="*/ 532312 w 1121726"/>
                  <a:gd name="connsiteY0" fmla="*/ 711 h 1121727"/>
                  <a:gd name="connsiteX1" fmla="*/ 1065622 w 1121726"/>
                  <a:gd name="connsiteY1" fmla="*/ 316646 h 1121727"/>
                  <a:gd name="connsiteX2" fmla="*/ 805081 w 1121726"/>
                  <a:gd name="connsiteY2" fmla="*/ 1065623 h 1121727"/>
                  <a:gd name="connsiteX3" fmla="*/ 56105 w 1121726"/>
                  <a:gd name="connsiteY3" fmla="*/ 805082 h 1121727"/>
                  <a:gd name="connsiteX4" fmla="*/ 316645 w 1121726"/>
                  <a:gd name="connsiteY4" fmla="*/ 56105 h 1121727"/>
                  <a:gd name="connsiteX5" fmla="*/ 532312 w 1121726"/>
                  <a:gd name="connsiteY5" fmla="*/ 711 h 1121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1726" h="1121727">
                    <a:moveTo>
                      <a:pt x="532312" y="711"/>
                    </a:moveTo>
                    <a:cubicBezTo>
                      <a:pt x="750552" y="-10316"/>
                      <a:pt x="964464" y="107568"/>
                      <a:pt x="1065622" y="316646"/>
                    </a:cubicBezTo>
                    <a:cubicBezTo>
                      <a:pt x="1200500" y="595416"/>
                      <a:pt x="1083852" y="930745"/>
                      <a:pt x="805081" y="1065623"/>
                    </a:cubicBezTo>
                    <a:cubicBezTo>
                      <a:pt x="526311" y="1200500"/>
                      <a:pt x="190982" y="1083852"/>
                      <a:pt x="56105" y="805082"/>
                    </a:cubicBezTo>
                    <a:cubicBezTo>
                      <a:pt x="-78773" y="526312"/>
                      <a:pt x="37875" y="190983"/>
                      <a:pt x="316645" y="56105"/>
                    </a:cubicBezTo>
                    <a:cubicBezTo>
                      <a:pt x="386338" y="22386"/>
                      <a:pt x="459565" y="4387"/>
                      <a:pt x="532312" y="711"/>
                    </a:cubicBezTo>
                    <a:close/>
                  </a:path>
                </a:pathLst>
              </a:custGeom>
              <a:solidFill>
                <a:schemeClr val="bg1"/>
              </a:solidFill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1200" cap="none" spc="0" normalizeH="0" baseline="0" noProof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Palatino Linotype" panose="02040502050505030304" pitchFamily="18" charset="0"/>
                </a:endParaRPr>
              </a:p>
            </p:txBody>
          </p:sp>
        </p:grpSp>
        <p:pic>
          <p:nvPicPr>
            <p:cNvPr id="18" name="Picture 17" descr="Circle&#10;&#10;Description automatically generated with low confidence">
              <a:extLst>
                <a:ext uri="{FF2B5EF4-FFF2-40B4-BE49-F238E27FC236}">
                  <a16:creationId xmlns:a16="http://schemas.microsoft.com/office/drawing/2014/main" id="{C9127018-45AF-FD87-CDDE-6F802FFB8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2800" y="3084503"/>
              <a:ext cx="1341129" cy="1340082"/>
            </a:xfrm>
            <a:prstGeom prst="ellipse">
              <a:avLst/>
            </a:prstGeom>
            <a:ln w="63500" cap="rnd">
              <a:solidFill>
                <a:schemeClr val="bg1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3" name="Text Box 56">
              <a:extLst>
                <a:ext uri="{FF2B5EF4-FFF2-40B4-BE49-F238E27FC236}">
                  <a16:creationId xmlns:a16="http://schemas.microsoft.com/office/drawing/2014/main" id="{E29B946E-5A59-DE81-A189-92760D3F83DD}"/>
                </a:ext>
              </a:extLst>
            </p:cNvPr>
            <p:cNvSpPr txBox="1"/>
            <p:nvPr/>
          </p:nvSpPr>
          <p:spPr>
            <a:xfrm>
              <a:off x="4527405" y="1974734"/>
              <a:ext cx="1453976" cy="777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+mn-ea"/>
                </a:rPr>
                <a:t>FinTech Framework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IN" sz="1600" b="1" dirty="0">
                  <a:solidFill>
                    <a:srgbClr val="00338C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+mn-ea"/>
                </a:rPr>
                <a:t>2022</a:t>
              </a:r>
              <a:endParaRPr kumimoji="0" lang="en-IN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4" name="Text Box 56">
              <a:extLst>
                <a:ext uri="{FF2B5EF4-FFF2-40B4-BE49-F238E27FC236}">
                  <a16:creationId xmlns:a16="http://schemas.microsoft.com/office/drawing/2014/main" id="{FB4DEF32-AE23-D580-2C35-236F7E771944}"/>
                </a:ext>
              </a:extLst>
            </p:cNvPr>
            <p:cNvSpPr txBox="1"/>
            <p:nvPr/>
          </p:nvSpPr>
          <p:spPr>
            <a:xfrm>
              <a:off x="6214895" y="2048227"/>
              <a:ext cx="1453976" cy="52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+mn-ea"/>
                </a:rPr>
                <a:t>FinTech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+mn-ea"/>
                </a:rPr>
                <a:t>Bridges </a:t>
              </a:r>
            </a:p>
          </p:txBody>
        </p:sp>
        <p:sp>
          <p:nvSpPr>
            <p:cNvPr id="25" name="Text Box 56">
              <a:extLst>
                <a:ext uri="{FF2B5EF4-FFF2-40B4-BE49-F238E27FC236}">
                  <a16:creationId xmlns:a16="http://schemas.microsoft.com/office/drawing/2014/main" id="{C4EFEBC8-FA11-608C-0750-272FCFC873BA}"/>
                </a:ext>
              </a:extLst>
            </p:cNvPr>
            <p:cNvSpPr txBox="1"/>
            <p:nvPr/>
          </p:nvSpPr>
          <p:spPr>
            <a:xfrm>
              <a:off x="6987468" y="3529248"/>
              <a:ext cx="1453976" cy="52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+mn-ea"/>
                </a:rPr>
                <a:t>Physical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+mn-ea"/>
                </a:rPr>
                <a:t>Infra </a:t>
              </a:r>
            </a:p>
          </p:txBody>
        </p:sp>
        <p:sp>
          <p:nvSpPr>
            <p:cNvPr id="26" name="Text Box 56">
              <a:extLst>
                <a:ext uri="{FF2B5EF4-FFF2-40B4-BE49-F238E27FC236}">
                  <a16:creationId xmlns:a16="http://schemas.microsoft.com/office/drawing/2014/main" id="{CB34F219-7253-9222-8332-178E715FC239}"/>
                </a:ext>
              </a:extLst>
            </p:cNvPr>
            <p:cNvSpPr txBox="1"/>
            <p:nvPr/>
          </p:nvSpPr>
          <p:spPr>
            <a:xfrm>
              <a:off x="6180756" y="4785622"/>
              <a:ext cx="1453976" cy="52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+mn-ea"/>
                </a:rPr>
                <a:t>Investor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+mn-ea"/>
                </a:rPr>
                <a:t>Eco-system</a:t>
              </a:r>
            </a:p>
          </p:txBody>
        </p:sp>
        <p:sp>
          <p:nvSpPr>
            <p:cNvPr id="27" name="Text Box 56">
              <a:extLst>
                <a:ext uri="{FF2B5EF4-FFF2-40B4-BE49-F238E27FC236}">
                  <a16:creationId xmlns:a16="http://schemas.microsoft.com/office/drawing/2014/main" id="{CFAE34A7-8246-AD8A-74E9-2A3775737D63}"/>
                </a:ext>
              </a:extLst>
            </p:cNvPr>
            <p:cNvSpPr txBox="1"/>
            <p:nvPr/>
          </p:nvSpPr>
          <p:spPr>
            <a:xfrm>
              <a:off x="4556608" y="4951648"/>
              <a:ext cx="1453976" cy="52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+mn-ea"/>
                </a:rPr>
                <a:t>Infinity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+mn-ea"/>
                </a:rPr>
                <a:t>Forum</a:t>
              </a:r>
            </a:p>
          </p:txBody>
        </p:sp>
        <p:sp>
          <p:nvSpPr>
            <p:cNvPr id="28" name="Text Box 56">
              <a:extLst>
                <a:ext uri="{FF2B5EF4-FFF2-40B4-BE49-F238E27FC236}">
                  <a16:creationId xmlns:a16="http://schemas.microsoft.com/office/drawing/2014/main" id="{8226B969-1A57-85C3-9D24-73E27CEE93EF}"/>
                </a:ext>
              </a:extLst>
            </p:cNvPr>
            <p:cNvSpPr txBox="1"/>
            <p:nvPr/>
          </p:nvSpPr>
          <p:spPr>
            <a:xfrm>
              <a:off x="3741353" y="3456648"/>
              <a:ext cx="1453976" cy="527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+mn-ea"/>
                </a:rPr>
                <a:t>FinTech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8C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+mn-ea"/>
                </a:rPr>
                <a:t>Incentives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8F87B92-4855-CC8F-051B-00BAA40A1FC6}"/>
              </a:ext>
            </a:extLst>
          </p:cNvPr>
          <p:cNvSpPr txBox="1"/>
          <p:nvPr/>
        </p:nvSpPr>
        <p:spPr>
          <a:xfrm>
            <a:off x="353295" y="1557636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Fintechs &amp; TechFins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23DA91-CAE5-D92E-2962-A3EC2FEDC882}"/>
              </a:ext>
            </a:extLst>
          </p:cNvPr>
          <p:cNvSpPr txBox="1"/>
          <p:nvPr/>
        </p:nvSpPr>
        <p:spPr>
          <a:xfrm>
            <a:off x="353295" y="1926968"/>
            <a:ext cx="3148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 Authorization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Limited-Use Authorization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3EE8A9-0F2C-7722-879F-E039493A3F4C}"/>
              </a:ext>
            </a:extLst>
          </p:cNvPr>
          <p:cNvSpPr txBox="1"/>
          <p:nvPr/>
        </p:nvSpPr>
        <p:spPr>
          <a:xfrm>
            <a:off x="353295" y="2928809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Categories of Grants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E82D97-522A-1DDF-35A5-A7BB815927FD}"/>
              </a:ext>
            </a:extLst>
          </p:cNvPr>
          <p:cNvSpPr txBox="1"/>
          <p:nvPr/>
        </p:nvSpPr>
        <p:spPr>
          <a:xfrm>
            <a:off x="353295" y="3298141"/>
            <a:ext cx="29241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FinTech Startup Grant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Proof of Concept Grant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Green FinTech Grant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Listing Support Grants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2F3252-2462-3E75-D24E-F5193A243D9C}"/>
              </a:ext>
            </a:extLst>
          </p:cNvPr>
          <p:cNvSpPr txBox="1"/>
          <p:nvPr/>
        </p:nvSpPr>
        <p:spPr>
          <a:xfrm>
            <a:off x="324441" y="4845873"/>
            <a:ext cx="2709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Regulatory Cooperation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FA4843-D592-C5DE-4179-9CB7072CF00E}"/>
              </a:ext>
            </a:extLst>
          </p:cNvPr>
          <p:cNvSpPr txBox="1"/>
          <p:nvPr/>
        </p:nvSpPr>
        <p:spPr>
          <a:xfrm>
            <a:off x="324441" y="5215205"/>
            <a:ext cx="3405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Flagship Event to establish ‘Thought Leadership’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Hackathon Series I-Sprint-21 and I-Sprint-22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B1E866-9869-7B01-3484-5A8BB0FCDB69}"/>
              </a:ext>
            </a:extLst>
          </p:cNvPr>
          <p:cNvSpPr txBox="1"/>
          <p:nvPr/>
        </p:nvSpPr>
        <p:spPr>
          <a:xfrm>
            <a:off x="8838396" y="1414781"/>
            <a:ext cx="265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Regulatory Cooperation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62F7BE3-3F5F-CDA5-5D4D-91D5C9D230EF}"/>
              </a:ext>
            </a:extLst>
          </p:cNvPr>
          <p:cNvSpPr txBox="1"/>
          <p:nvPr/>
        </p:nvSpPr>
        <p:spPr>
          <a:xfrm>
            <a:off x="8838396" y="1784113"/>
            <a:ext cx="3055179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Inter-Operable Regulatory Sandbox with Domestic India Regulators (IoRS)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IFSCA-MAS (FinTech Bridge with Singapore)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DD556A-2356-CB8E-A642-5EB006C162FB}"/>
              </a:ext>
            </a:extLst>
          </p:cNvPr>
          <p:cNvSpPr txBox="1"/>
          <p:nvPr/>
        </p:nvSpPr>
        <p:spPr>
          <a:xfrm>
            <a:off x="8838396" y="3393478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FinTech Hub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D68EA92-3C2B-E0A7-2077-500BE39CF60D}"/>
              </a:ext>
            </a:extLst>
          </p:cNvPr>
          <p:cNvSpPr txBox="1"/>
          <p:nvPr/>
        </p:nvSpPr>
        <p:spPr>
          <a:xfrm>
            <a:off x="8838397" y="3762810"/>
            <a:ext cx="305518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Co-working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Tie-ups with Incubators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50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 FinTech Hub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2BA290-3028-DD69-BC69-BCCED0616E7A}"/>
              </a:ext>
            </a:extLst>
          </p:cNvPr>
          <p:cNvSpPr txBox="1"/>
          <p:nvPr/>
        </p:nvSpPr>
        <p:spPr>
          <a:xfrm>
            <a:off x="8809542" y="5107748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TechFin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374FEA-BDC6-0720-32F2-F48FFA992DFE}"/>
              </a:ext>
            </a:extLst>
          </p:cNvPr>
          <p:cNvSpPr txBox="1"/>
          <p:nvPr/>
        </p:nvSpPr>
        <p:spPr>
          <a:xfrm>
            <a:off x="8809542" y="5477080"/>
            <a:ext cx="3084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Tieups with VCs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Tieups with Angels, Private Equity players.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5FE60A-29D6-C522-40BC-7E227E2CB697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15FA5F-7D53-4F6E-C518-3F9FA97061E5}"/>
              </a:ext>
            </a:extLst>
          </p:cNvPr>
          <p:cNvSpPr txBox="1">
            <a:spLocks/>
          </p:cNvSpPr>
          <p:nvPr/>
        </p:nvSpPr>
        <p:spPr>
          <a:xfrm>
            <a:off x="71992" y="183674"/>
            <a:ext cx="10268737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6. Fin-Tech &amp; </a:t>
            </a:r>
            <a:r>
              <a:rPr lang="en-GB" sz="3400" b="1" dirty="0" err="1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TechFin</a:t>
            </a:r>
            <a:endParaRPr lang="en-GB" sz="3400" b="1" dirty="0">
              <a:solidFill>
                <a:schemeClr val="bg1"/>
              </a:solidFill>
              <a:latin typeface="Biennale Black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8331DF-1DC4-83B6-A114-E09CBC1DA620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F1971F-E61D-A4F2-214F-C54BDB869C10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1511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C0E38-B6DD-6F3D-C91F-8409B5711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369847-7AC5-7D5A-9817-57F268A12A92}"/>
              </a:ext>
            </a:extLst>
          </p:cNvPr>
          <p:cNvSpPr/>
          <p:nvPr/>
        </p:nvSpPr>
        <p:spPr>
          <a:xfrm>
            <a:off x="498248" y="1293630"/>
            <a:ext cx="5321935" cy="141849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DB384B-3F93-2AAD-CAA2-F8F8F4045083}"/>
              </a:ext>
            </a:extLst>
          </p:cNvPr>
          <p:cNvSpPr/>
          <p:nvPr/>
        </p:nvSpPr>
        <p:spPr>
          <a:xfrm>
            <a:off x="498248" y="1089710"/>
            <a:ext cx="5321935" cy="407840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7611F8-5592-0414-4E80-97FD29B325BB}"/>
              </a:ext>
            </a:extLst>
          </p:cNvPr>
          <p:cNvSpPr txBox="1"/>
          <p:nvPr/>
        </p:nvSpPr>
        <p:spPr>
          <a:xfrm>
            <a:off x="779409" y="1139263"/>
            <a:ext cx="4496590" cy="31565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Bond and Credit Markets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69076A-CEA2-8590-E979-5B3B8EB72C3A}"/>
              </a:ext>
            </a:extLst>
          </p:cNvPr>
          <p:cNvSpPr txBox="1"/>
          <p:nvPr/>
        </p:nvSpPr>
        <p:spPr>
          <a:xfrm>
            <a:off x="449607" y="1520403"/>
            <a:ext cx="5597753" cy="123110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Globally aligned Regulation for ESG Debt Securities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Pre &amp; Post Issuance Disclosures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International Sustainability Platform launched by NSE-IFSC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C34FC5-646B-CF33-076B-C53767B1CBB2}"/>
              </a:ext>
            </a:extLst>
          </p:cNvPr>
          <p:cNvSpPr/>
          <p:nvPr/>
        </p:nvSpPr>
        <p:spPr>
          <a:xfrm>
            <a:off x="498248" y="3027451"/>
            <a:ext cx="5321935" cy="141849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08B462-AE8E-3E99-6FA8-0D327154F12E}"/>
              </a:ext>
            </a:extLst>
          </p:cNvPr>
          <p:cNvSpPr/>
          <p:nvPr/>
        </p:nvSpPr>
        <p:spPr>
          <a:xfrm>
            <a:off x="498248" y="2823531"/>
            <a:ext cx="5321935" cy="40784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7FF651-7DE8-1300-1F49-04804891B569}"/>
              </a:ext>
            </a:extLst>
          </p:cNvPr>
          <p:cNvSpPr txBox="1"/>
          <p:nvPr/>
        </p:nvSpPr>
        <p:spPr>
          <a:xfrm>
            <a:off x="779409" y="2850186"/>
            <a:ext cx="4496590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Banking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6E726F-E663-F9A5-CB3C-6962AE9836E6}"/>
              </a:ext>
            </a:extLst>
          </p:cNvPr>
          <p:cNvSpPr txBox="1"/>
          <p:nvPr/>
        </p:nvSpPr>
        <p:spPr>
          <a:xfrm>
            <a:off x="433886" y="3236873"/>
            <a:ext cx="5321934" cy="123110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Mandatory board approved policy for Sustainable Lending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5 % loans directed towards Sustainable Lending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USD 3 Bn ESG Lending till date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243D23-2505-319B-468C-7238FA8B030E}"/>
              </a:ext>
            </a:extLst>
          </p:cNvPr>
          <p:cNvSpPr/>
          <p:nvPr/>
        </p:nvSpPr>
        <p:spPr>
          <a:xfrm>
            <a:off x="498248" y="4786671"/>
            <a:ext cx="5321935" cy="195375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D8EFDDE-79A0-229E-682A-B2A26EA9C4B2}"/>
              </a:ext>
            </a:extLst>
          </p:cNvPr>
          <p:cNvSpPr/>
          <p:nvPr/>
        </p:nvSpPr>
        <p:spPr>
          <a:xfrm>
            <a:off x="498248" y="4582751"/>
            <a:ext cx="5321935" cy="407840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E35F17-7171-8403-672F-064A9023EADD}"/>
              </a:ext>
            </a:extLst>
          </p:cNvPr>
          <p:cNvSpPr txBox="1"/>
          <p:nvPr/>
        </p:nvSpPr>
        <p:spPr>
          <a:xfrm>
            <a:off x="779409" y="4609407"/>
            <a:ext cx="4496590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Funds Industry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48856E-386D-1246-A4F4-29782A53D027}"/>
              </a:ext>
            </a:extLst>
          </p:cNvPr>
          <p:cNvSpPr txBox="1"/>
          <p:nvPr/>
        </p:nvSpPr>
        <p:spPr>
          <a:xfrm>
            <a:off x="449607" y="5042204"/>
            <a:ext cx="5321934" cy="164660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Sustainability related disclosures for large Fund Entities (AUM &gt;$ 3 Bn)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Dedicated ESG Funds/Schemes enabled  - </a:t>
            </a:r>
            <a:r>
              <a:rPr lang="en-US" sz="16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Two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ESG Fund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IFSCA Committee on Making IFSC a Climate Finance Hub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261F53-2874-3029-36BA-F002966D5117}"/>
              </a:ext>
            </a:extLst>
          </p:cNvPr>
          <p:cNvSpPr/>
          <p:nvPr/>
        </p:nvSpPr>
        <p:spPr>
          <a:xfrm>
            <a:off x="6498279" y="1089710"/>
            <a:ext cx="5321935" cy="88842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USD 10 Tn needed to meet its</a:t>
            </a:r>
          </a:p>
          <a:p>
            <a:pPr algn="ctr"/>
            <a:r>
              <a:rPr lang="en-GB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Net-Zero emission commitment by 2070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821945-47C7-7EEB-0723-C88DBE264F47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E27EED-E8D0-A8E5-1B5B-4538FA867535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7. Sustainable Finance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194C77-BFB7-A08A-F4A6-31E639661233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2BBAA-2E65-4A88-7D8B-ABD37BC94604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39F39AC-2F59-F53C-6A73-E816FC96D330}"/>
              </a:ext>
            </a:extLst>
          </p:cNvPr>
          <p:cNvGraphicFramePr>
            <a:graphicFrameLocks/>
          </p:cNvGraphicFramePr>
          <p:nvPr/>
        </p:nvGraphicFramePr>
        <p:xfrm>
          <a:off x="6371817" y="2135956"/>
          <a:ext cx="5321935" cy="4490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5796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3F01388-4414-0C50-543C-7498E7082C6C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81C60C-837A-7FD3-945E-A28706E29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26"/>
            <a:stretch/>
          </p:blipFill>
          <p:spPr>
            <a:xfrm>
              <a:off x="0" y="-1"/>
              <a:ext cx="12192000" cy="68580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F2473E0-B0AA-BC97-A361-0422605265D7}"/>
                </a:ext>
              </a:extLst>
            </p:cNvPr>
            <p:cNvSpPr/>
            <p:nvPr/>
          </p:nvSpPr>
          <p:spPr>
            <a:xfrm>
              <a:off x="0" y="-1"/>
              <a:ext cx="12192000" cy="6858001"/>
            </a:xfrm>
            <a:prstGeom prst="rect">
              <a:avLst/>
            </a:prstGeom>
            <a:solidFill>
              <a:srgbClr val="002C70">
                <a:alpha val="88000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4CED05-6100-BEF1-DCA8-51FA115C3EDE}"/>
                </a:ext>
              </a:extLst>
            </p:cNvPr>
            <p:cNvSpPr txBox="1"/>
            <p:nvPr/>
          </p:nvSpPr>
          <p:spPr>
            <a:xfrm>
              <a:off x="187521" y="843164"/>
              <a:ext cx="73907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FFFF"/>
                  </a:solidFill>
                  <a:latin typeface="Biennale Black" panose="00000A00000000000000" pitchFamily="50" charset="0"/>
                  <a:cs typeface="Arial" panose="020B0604020202020204" pitchFamily="34" charset="0"/>
                </a:rPr>
                <a:t>GIFT City and IFSC Opportunity</a:t>
              </a:r>
              <a:endParaRPr lang="en-IN" sz="4400" dirty="0">
                <a:latin typeface="Biennale Black" panose="00000A00000000000000" pitchFamily="50" charset="0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87A33-AD72-C127-195F-574D46F7C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3A4CE-2FE5-4DC2-AB4D-C826342AA7FC}" type="slidenum">
              <a:rPr lang="th-TH" smtClean="0"/>
              <a:t>2</a:t>
            </a:fld>
            <a:endParaRPr lang="th-TH"/>
          </a:p>
        </p:txBody>
      </p:sp>
      <p:pic>
        <p:nvPicPr>
          <p:cNvPr id="5" name="Picture 4" descr="A city skyline at night&#10;&#10;Description automatically generated">
            <a:extLst>
              <a:ext uri="{FF2B5EF4-FFF2-40B4-BE49-F238E27FC236}">
                <a16:creationId xmlns:a16="http://schemas.microsoft.com/office/drawing/2014/main" id="{8AD63074-0F46-EE77-202A-F2EE24266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5" b="7316"/>
          <a:stretch/>
        </p:blipFill>
        <p:spPr>
          <a:xfrm>
            <a:off x="0" y="1752238"/>
            <a:ext cx="12192000" cy="510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96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E749C-7499-B588-F6D5-068F8854A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631BCDB-78A4-FCD9-26B0-5DFF3A60C8DA}"/>
              </a:ext>
            </a:extLst>
          </p:cNvPr>
          <p:cNvSpPr txBox="1"/>
          <p:nvPr/>
        </p:nvSpPr>
        <p:spPr>
          <a:xfrm>
            <a:off x="93230" y="4549216"/>
            <a:ext cx="475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Key Opportunities for Global Firms</a:t>
            </a: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1743B30-6AA7-8D37-F93D-DB7DFA9B28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1" b="28187"/>
          <a:stretch/>
        </p:blipFill>
        <p:spPr>
          <a:xfrm>
            <a:off x="9600272" y="2337703"/>
            <a:ext cx="2519735" cy="966564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7FBFB6-61CE-CA51-B6D3-F9DD6613E896}"/>
              </a:ext>
            </a:extLst>
          </p:cNvPr>
          <p:cNvSpPr txBox="1"/>
          <p:nvPr/>
        </p:nvSpPr>
        <p:spPr>
          <a:xfrm>
            <a:off x="93230" y="1042777"/>
            <a:ext cx="1169774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Transparent, user-friendly, screen-based trading platform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B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ullion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38C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 is traded in the form of units of Bullion Depository Receipts (BDRs):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E2D993-5142-D811-D023-492681A9FAA4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26B81D4-4082-A301-093D-972D3B0FB957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" panose="020F0502020204030204" pitchFamily="34" charset="0"/>
                <a:cs typeface="Lato" panose="020F0502020204030204" pitchFamily="34" charset="0"/>
              </a:rPr>
              <a:t>8. Indian International Bullion Exchange (IIBX)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60DE87-F918-272B-7F71-B75FDD738E33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850C7D-7A12-AD55-70BC-76801912073E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 </a:t>
            </a:r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ACE847-79C0-43A2-F962-8F8175E41A77}"/>
              </a:ext>
            </a:extLst>
          </p:cNvPr>
          <p:cNvSpPr/>
          <p:nvPr/>
        </p:nvSpPr>
        <p:spPr>
          <a:xfrm>
            <a:off x="286713" y="1770090"/>
            <a:ext cx="2841769" cy="1118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en-GB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Promoters</a:t>
            </a:r>
          </a:p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en-GB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NSE, INDIA INX, NSDL, CDSL and MCX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86305B-9556-9A2A-7DB0-AD55E661DDBE}"/>
              </a:ext>
            </a:extLst>
          </p:cNvPr>
          <p:cNvSpPr/>
          <p:nvPr/>
        </p:nvSpPr>
        <p:spPr>
          <a:xfrm>
            <a:off x="290124" y="1770090"/>
            <a:ext cx="113111" cy="11184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A27DBD-D761-E879-C32F-6CB90208E180}"/>
              </a:ext>
            </a:extLst>
          </p:cNvPr>
          <p:cNvSpPr/>
          <p:nvPr/>
        </p:nvSpPr>
        <p:spPr>
          <a:xfrm>
            <a:off x="207103" y="1770090"/>
            <a:ext cx="43734" cy="111849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A1D458-5E1C-EED4-A9E0-4062C9525F2C}"/>
              </a:ext>
            </a:extLst>
          </p:cNvPr>
          <p:cNvSpPr/>
          <p:nvPr/>
        </p:nvSpPr>
        <p:spPr>
          <a:xfrm>
            <a:off x="3566046" y="1752758"/>
            <a:ext cx="2841769" cy="1118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en-GB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Products</a:t>
            </a:r>
          </a:p>
          <a:p>
            <a:pPr marL="92075">
              <a:spcBef>
                <a:spcPts val="3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en-GB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Gold (995, 999) and Silver (Grain and Bars)</a:t>
            </a:r>
          </a:p>
          <a:p>
            <a:pPr marL="92075">
              <a:spcBef>
                <a:spcPts val="3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en-GB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Gold Futures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A53BDE-7A75-BA53-138D-DBCE703A8C9A}"/>
              </a:ext>
            </a:extLst>
          </p:cNvPr>
          <p:cNvSpPr/>
          <p:nvPr/>
        </p:nvSpPr>
        <p:spPr>
          <a:xfrm>
            <a:off x="3544475" y="1770090"/>
            <a:ext cx="113111" cy="11184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3C9689-2B62-5786-C571-CD8AFB1FBAAB}"/>
              </a:ext>
            </a:extLst>
          </p:cNvPr>
          <p:cNvSpPr/>
          <p:nvPr/>
        </p:nvSpPr>
        <p:spPr>
          <a:xfrm>
            <a:off x="3461454" y="1770090"/>
            <a:ext cx="43734" cy="111849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0015A4-7529-C3B2-61DE-57B697331870}"/>
              </a:ext>
            </a:extLst>
          </p:cNvPr>
          <p:cNvSpPr/>
          <p:nvPr/>
        </p:nvSpPr>
        <p:spPr>
          <a:xfrm>
            <a:off x="6825061" y="1770090"/>
            <a:ext cx="2841769" cy="1118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en-GB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Vaulting Capacity</a:t>
            </a:r>
          </a:p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en-GB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Gold (420 Tonnes) and Silver (2200 Tonnes)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8B7D44-BA99-6269-3B38-8D18040F75E3}"/>
              </a:ext>
            </a:extLst>
          </p:cNvPr>
          <p:cNvSpPr/>
          <p:nvPr/>
        </p:nvSpPr>
        <p:spPr>
          <a:xfrm>
            <a:off x="6828472" y="1770090"/>
            <a:ext cx="113111" cy="11184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1FCE28-413E-B766-7B7C-D0B7FD736C09}"/>
              </a:ext>
            </a:extLst>
          </p:cNvPr>
          <p:cNvSpPr/>
          <p:nvPr/>
        </p:nvSpPr>
        <p:spPr>
          <a:xfrm>
            <a:off x="6745451" y="1770090"/>
            <a:ext cx="43734" cy="111849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B679333-A676-7499-9B7A-509BD4A31363}"/>
              </a:ext>
            </a:extLst>
          </p:cNvPr>
          <p:cNvSpPr/>
          <p:nvPr/>
        </p:nvSpPr>
        <p:spPr>
          <a:xfrm>
            <a:off x="286713" y="3126005"/>
            <a:ext cx="2841769" cy="1118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en-GB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Qualified suppliers</a:t>
            </a:r>
          </a:p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en-GB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Thirty-Three (33)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8FB04C-CC45-47AD-2657-DBB10F772A7C}"/>
              </a:ext>
            </a:extLst>
          </p:cNvPr>
          <p:cNvSpPr/>
          <p:nvPr/>
        </p:nvSpPr>
        <p:spPr>
          <a:xfrm>
            <a:off x="290124" y="3126005"/>
            <a:ext cx="113111" cy="11184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07763D-92F2-8BDA-4E83-429E83046790}"/>
              </a:ext>
            </a:extLst>
          </p:cNvPr>
          <p:cNvSpPr/>
          <p:nvPr/>
        </p:nvSpPr>
        <p:spPr>
          <a:xfrm>
            <a:off x="207103" y="3126005"/>
            <a:ext cx="43734" cy="111849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F602BA-3FA5-B2C7-5817-B5C83E97150B}"/>
              </a:ext>
            </a:extLst>
          </p:cNvPr>
          <p:cNvSpPr/>
          <p:nvPr/>
        </p:nvSpPr>
        <p:spPr>
          <a:xfrm>
            <a:off x="3541064" y="3126005"/>
            <a:ext cx="3051988" cy="1118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en-GB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Qualified jewellers</a:t>
            </a:r>
          </a:p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en-GB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One Seventy-Seven (167)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6B6341-8966-D5D1-87CB-254FC351250A}"/>
              </a:ext>
            </a:extLst>
          </p:cNvPr>
          <p:cNvSpPr/>
          <p:nvPr/>
        </p:nvSpPr>
        <p:spPr>
          <a:xfrm>
            <a:off x="3544475" y="3126005"/>
            <a:ext cx="113111" cy="11184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AB5F37F-F5B3-5231-88F9-C6A5E64583C6}"/>
              </a:ext>
            </a:extLst>
          </p:cNvPr>
          <p:cNvSpPr/>
          <p:nvPr/>
        </p:nvSpPr>
        <p:spPr>
          <a:xfrm>
            <a:off x="3461454" y="3126005"/>
            <a:ext cx="43734" cy="111849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46A82B-962B-BCD8-1FAB-999933569A4E}"/>
              </a:ext>
            </a:extLst>
          </p:cNvPr>
          <p:cNvSpPr/>
          <p:nvPr/>
        </p:nvSpPr>
        <p:spPr>
          <a:xfrm>
            <a:off x="6825060" y="3126005"/>
            <a:ext cx="2841769" cy="1118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r>
              <a:rPr lang="en-GB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Bullion traded </a:t>
            </a:r>
          </a:p>
          <a:p>
            <a:pPr marL="377825" indent="-285750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100 +  tonnes Gold  </a:t>
            </a:r>
          </a:p>
          <a:p>
            <a:pPr marL="377825" indent="-285750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1148 Tonnes Silver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AD19308-5FAD-6036-C083-A5EF55E70144}"/>
              </a:ext>
            </a:extLst>
          </p:cNvPr>
          <p:cNvSpPr/>
          <p:nvPr/>
        </p:nvSpPr>
        <p:spPr>
          <a:xfrm>
            <a:off x="6828471" y="3126005"/>
            <a:ext cx="113111" cy="11184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5DBF490-7196-8DEC-6EA1-5E9BD22FAB89}"/>
              </a:ext>
            </a:extLst>
          </p:cNvPr>
          <p:cNvSpPr/>
          <p:nvPr/>
        </p:nvSpPr>
        <p:spPr>
          <a:xfrm>
            <a:off x="6745450" y="3126005"/>
            <a:ext cx="43734" cy="111849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75F494F-F03C-F5F2-80DD-D51B24D68D3B}"/>
              </a:ext>
            </a:extLst>
          </p:cNvPr>
          <p:cNvSpPr txBox="1"/>
          <p:nvPr/>
        </p:nvSpPr>
        <p:spPr>
          <a:xfrm>
            <a:off x="424071" y="5075859"/>
            <a:ext cx="4423741" cy="569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92075" algn="ctr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defRPr sz="1400" b="1">
                <a:latin typeface="Interstate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GB" sz="1800" b="0" noProof="1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Become Bullion Suppliers on IIBX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5ED7D3-369F-D8F4-DA31-9D6A2885B231}"/>
              </a:ext>
            </a:extLst>
          </p:cNvPr>
          <p:cNvSpPr txBox="1"/>
          <p:nvPr/>
        </p:nvSpPr>
        <p:spPr>
          <a:xfrm>
            <a:off x="424071" y="5932315"/>
            <a:ext cx="4423741" cy="569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92075" algn="ctr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defRPr sz="1400" b="1">
                <a:latin typeface="Interstate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GB" sz="1800" b="0" noProof="1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Vaulting Infrastructure in IFSC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6620B8-39DC-C1D9-EB64-434CEC9F1DD0}"/>
              </a:ext>
            </a:extLst>
          </p:cNvPr>
          <p:cNvSpPr txBox="1"/>
          <p:nvPr/>
        </p:nvSpPr>
        <p:spPr>
          <a:xfrm>
            <a:off x="5273514" y="5075859"/>
            <a:ext cx="4423741" cy="569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92075" algn="ctr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defRPr sz="1400" b="1">
                <a:latin typeface="Interstate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GB" sz="1800" b="0" noProof="1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Become Clearing &amp; Trading Members on IIBX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9EA101-B571-98BF-483B-1A33120DBDF3}"/>
              </a:ext>
            </a:extLst>
          </p:cNvPr>
          <p:cNvSpPr txBox="1"/>
          <p:nvPr/>
        </p:nvSpPr>
        <p:spPr>
          <a:xfrm>
            <a:off x="5273514" y="5932315"/>
            <a:ext cx="4423741" cy="5695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92075" algn="ctr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defRPr sz="1400" b="1">
                <a:latin typeface="Interstate"/>
                <a:cs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GB" sz="1800" b="0" noProof="1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Gold Derivative launched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ADD9CC4-CD4F-986B-C887-1B4F399F4D7D}"/>
              </a:ext>
            </a:extLst>
          </p:cNvPr>
          <p:cNvSpPr/>
          <p:nvPr/>
        </p:nvSpPr>
        <p:spPr>
          <a:xfrm>
            <a:off x="225595" y="5075860"/>
            <a:ext cx="198475" cy="56956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1FF5E1B-14AD-9CE9-B8C3-99E8A3FA12F0}"/>
              </a:ext>
            </a:extLst>
          </p:cNvPr>
          <p:cNvSpPr/>
          <p:nvPr/>
        </p:nvSpPr>
        <p:spPr>
          <a:xfrm>
            <a:off x="225594" y="5932315"/>
            <a:ext cx="198475" cy="56956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3C2DD08-F140-0935-34E6-4F8DE36FE7B2}"/>
              </a:ext>
            </a:extLst>
          </p:cNvPr>
          <p:cNvSpPr/>
          <p:nvPr/>
        </p:nvSpPr>
        <p:spPr>
          <a:xfrm>
            <a:off x="5093629" y="5075859"/>
            <a:ext cx="198475" cy="56956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BB52FFF-F98D-C061-3EE0-C2A074E7CD9E}"/>
              </a:ext>
            </a:extLst>
          </p:cNvPr>
          <p:cNvSpPr/>
          <p:nvPr/>
        </p:nvSpPr>
        <p:spPr>
          <a:xfrm>
            <a:off x="5093629" y="5932315"/>
            <a:ext cx="198475" cy="569568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</a:pPr>
            <a:endParaRPr lang="en-US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835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E3502-4C8B-7E22-0453-6DDE5510E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471FF3-9FF0-DAD9-33B4-CBBECB195A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86" y="1513973"/>
            <a:ext cx="1625507" cy="926921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09FB71-2166-B292-F063-936AE8FD18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4005" r="10425" b="25515"/>
          <a:stretch/>
        </p:blipFill>
        <p:spPr>
          <a:xfrm>
            <a:off x="7324941" y="2709036"/>
            <a:ext cx="1783153" cy="9367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8EBC31-E6E6-D9BF-DB62-48CF8F6819D8}"/>
              </a:ext>
            </a:extLst>
          </p:cNvPr>
          <p:cNvSpPr txBox="1"/>
          <p:nvPr/>
        </p:nvSpPr>
        <p:spPr>
          <a:xfrm>
            <a:off x="9291483" y="1447617"/>
            <a:ext cx="2725529" cy="1015663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txBody>
          <a:bodyPr wrap="square">
            <a:spAutoFit/>
          </a:bodyPr>
          <a:lstStyle/>
          <a:p>
            <a:pPr algn="l" defTabSz="914400" rtl="0" eaLnBrk="1" latinLnBrk="0" hangingPunct="1"/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Started in July 2024.</a:t>
            </a:r>
          </a:p>
          <a:p>
            <a:pPr algn="l" defTabSz="914400" rtl="0" eaLnBrk="1" latinLnBrk="0" hangingPunct="1"/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Courses Offered: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Master of Cyber Security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Master of Business Analytics</a:t>
            </a:r>
            <a:endParaRPr lang="en-IN" sz="1400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427B84-23FF-8833-CDF5-23A93A4C1C8F}"/>
              </a:ext>
            </a:extLst>
          </p:cNvPr>
          <p:cNvSpPr txBox="1"/>
          <p:nvPr/>
        </p:nvSpPr>
        <p:spPr>
          <a:xfrm>
            <a:off x="193773" y="1101093"/>
            <a:ext cx="3221209" cy="923330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txBody>
          <a:bodyPr wrap="square">
            <a:spAutoFit/>
          </a:bodyPr>
          <a:lstStyle/>
          <a:p>
            <a:pPr algn="l" defTabSz="914400" rtl="0" eaLnBrk="1" latinLnBrk="0" hangingPunct="1"/>
            <a:r>
              <a:rPr lang="en-US" kern="1200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Foreign Universities can establish International Branch Campus (IBC)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01F6F3-4363-EDC0-5CC0-BE77FD105C69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C2A8BFF-1860-3621-E277-1DBA1866449F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9. Foreign Universities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2C6C8C-A6DD-9E00-700F-3F1D05D2433D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62B5C8-2AB9-0B92-667F-A493DF668267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4AE728-E5C5-7564-A864-51F45ECFFB80}"/>
              </a:ext>
            </a:extLst>
          </p:cNvPr>
          <p:cNvSpPr txBox="1"/>
          <p:nvPr/>
        </p:nvSpPr>
        <p:spPr>
          <a:xfrm>
            <a:off x="3761869" y="1107267"/>
            <a:ext cx="3215731" cy="923330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txBody>
          <a:bodyPr wrap="square">
            <a:spAutoFit/>
          </a:bodyPr>
          <a:lstStyle/>
          <a:p>
            <a:pPr algn="l" defTabSz="914400" rtl="0" eaLnBrk="1" latinLnBrk="0" hangingPunct="1"/>
            <a:r>
              <a:rPr lang="en-US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Foreign Education Institution can establish Offshore Education Centre  (OEC)</a:t>
            </a:r>
            <a:endParaRPr lang="en-IN" kern="1200" dirty="0">
              <a:solidFill>
                <a:srgbClr val="00338C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C2E93F-B6C5-D74F-68E6-526ACB3B0F39}"/>
              </a:ext>
            </a:extLst>
          </p:cNvPr>
          <p:cNvCxnSpPr>
            <a:cxnSpLocks/>
          </p:cNvCxnSpPr>
          <p:nvPr/>
        </p:nvCxnSpPr>
        <p:spPr>
          <a:xfrm>
            <a:off x="7196693" y="1060289"/>
            <a:ext cx="0" cy="5511896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ACD5787-F026-253E-1829-B80ECC9807B4}"/>
              </a:ext>
            </a:extLst>
          </p:cNvPr>
          <p:cNvSpPr txBox="1"/>
          <p:nvPr/>
        </p:nvSpPr>
        <p:spPr>
          <a:xfrm>
            <a:off x="7295251" y="999844"/>
            <a:ext cx="4503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F497D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Live and upcoming universities at GIFT</a:t>
            </a:r>
            <a:endParaRPr lang="en-IN" b="1" dirty="0">
              <a:solidFill>
                <a:srgbClr val="1F497D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BD5DFF-D201-76B4-D800-931379492EB0}"/>
              </a:ext>
            </a:extLst>
          </p:cNvPr>
          <p:cNvSpPr txBox="1"/>
          <p:nvPr/>
        </p:nvSpPr>
        <p:spPr>
          <a:xfrm>
            <a:off x="9319716" y="2648947"/>
            <a:ext cx="2725529" cy="800219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txBody>
          <a:bodyPr wrap="square">
            <a:spAutoFit/>
          </a:bodyPr>
          <a:lstStyle/>
          <a:p>
            <a:pPr algn="l" defTabSz="914400" rtl="0" eaLnBrk="1" latinLnBrk="0" hangingPunct="1"/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Started</a:t>
            </a:r>
            <a:r>
              <a:rPr lang="en-US" sz="16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 Nov’ 2024</a:t>
            </a:r>
            <a:endParaRPr lang="en-US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 defTabSz="914400" rtl="0" eaLnBrk="1" latinLnBrk="0" hangingPunct="1"/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Courses Offered: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Masters of Fin-Tech</a:t>
            </a:r>
            <a:endParaRPr lang="en-IN" sz="1400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BFE044-442A-57FE-F1D4-F876B83605DC}"/>
              </a:ext>
            </a:extLst>
          </p:cNvPr>
          <p:cNvSpPr txBox="1"/>
          <p:nvPr/>
        </p:nvSpPr>
        <p:spPr>
          <a:xfrm>
            <a:off x="193773" y="2171388"/>
            <a:ext cx="6791301" cy="4287969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1700" b="1" dirty="0">
                <a:solidFill>
                  <a:srgbClr val="ED7D3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Complete Policy &amp; Regulatory Ecosystem in Place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Globally aligned IFSCA (IBC &amp; OEC) Regulations 2022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100% foreign ownership permitted 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Complete freedom to repatriate profits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Free from Domestic Regulations (UGC &amp; AICTE Acts disapplied)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Tax Incentive- 10 yrs tax holiday 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Academic and administrative autonomy 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Charge tuition fee in Dollars, Euro, AUD, etc.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 regulatory prescription on tuition fee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Permitted Courses- Management, Fintech &amp; 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A390B-2BA1-372A-C449-81771D24F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942" y="3994611"/>
            <a:ext cx="2015110" cy="800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743253-DF98-5E16-3916-20C1DB9C8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21" y="5177132"/>
            <a:ext cx="1614006" cy="1117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CF8351-F951-3DF6-8315-F2926919E850}"/>
              </a:ext>
            </a:extLst>
          </p:cNvPr>
          <p:cNvSpPr txBox="1"/>
          <p:nvPr/>
        </p:nvSpPr>
        <p:spPr>
          <a:xfrm>
            <a:off x="9319715" y="3836447"/>
            <a:ext cx="2725529" cy="1231106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txBody>
          <a:bodyPr wrap="square">
            <a:spAutoFit/>
          </a:bodyPr>
          <a:lstStyle/>
          <a:p>
            <a:pPr algn="l" defTabSz="914400" rtl="0" eaLnBrk="1" latinLnBrk="0" hangingPunct="1"/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Expected to start in 2026</a:t>
            </a:r>
          </a:p>
          <a:p>
            <a:pPr algn="l" defTabSz="914400" rtl="0" eaLnBrk="1" latinLnBrk="0" hangingPunct="1"/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Courses Offer</a:t>
            </a:r>
            <a:r>
              <a:rPr lang="en-US" sz="16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ing</a:t>
            </a: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Masters in  Artificial Intelligence </a:t>
            </a:r>
            <a:endParaRPr lang="en-US" sz="14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Masters in AI for Business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8AA1C4-C15C-81F8-F84C-287C860EFC1C}"/>
              </a:ext>
            </a:extLst>
          </p:cNvPr>
          <p:cNvSpPr txBox="1"/>
          <p:nvPr/>
        </p:nvSpPr>
        <p:spPr>
          <a:xfrm>
            <a:off x="9319715" y="5340275"/>
            <a:ext cx="2725529" cy="1231106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txBody>
          <a:bodyPr wrap="square">
            <a:spAutoFit/>
          </a:bodyPr>
          <a:lstStyle/>
          <a:p>
            <a:pPr algn="l" defTabSz="914400" rtl="0" eaLnBrk="1" latinLnBrk="0" hangingPunct="1"/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Expected to start in 2026</a:t>
            </a:r>
          </a:p>
          <a:p>
            <a:pPr algn="l" defTabSz="914400" rtl="0" eaLnBrk="1" latinLnBrk="0" hangingPunct="1"/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Courses Offered: 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US" sz="1400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BSc Business and Finance</a:t>
            </a:r>
          </a:p>
          <a:p>
            <a:pPr marL="285750" indent="-285750" algn="l" defTabSz="914400" rtl="0" eaLnBrk="1" latinLnBrk="0" hangingPunct="1">
              <a:buFont typeface="Arial" panose="020B0604020202020204" pitchFamily="34" charset="0"/>
              <a:buChar char="•"/>
            </a:pPr>
            <a:r>
              <a:rPr lang="en-IN" sz="1400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BSc International Business Management</a:t>
            </a:r>
          </a:p>
        </p:txBody>
      </p:sp>
    </p:spTree>
    <p:extLst>
      <p:ext uri="{BB962C8B-B14F-4D97-AF65-F5344CB8AC3E}">
        <p14:creationId xmlns:p14="http://schemas.microsoft.com/office/powerpoint/2010/main" val="234195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BEFCD-31BD-9025-A5F7-FC27232D4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3D380B-72F2-6943-0BA4-F67E67AB4DA0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70DA79-E765-EDFF-6583-7C1F841FEAB3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7778262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10. Global in-house </a:t>
            </a:r>
            <a:r>
              <a:rPr lang="en-US" sz="3400" b="1" dirty="0" err="1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centres</a:t>
            </a:r>
            <a:endParaRPr lang="en-IN" sz="3400" b="1" dirty="0">
              <a:solidFill>
                <a:schemeClr val="bg1"/>
              </a:solidFill>
              <a:latin typeface="Biennale Black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492FE42-6997-3B4F-FD68-899F0D404F5F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9FFD54D-8BBB-8630-D1D2-6C6426FAD482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61" name="Shape">
            <a:extLst>
              <a:ext uri="{FF2B5EF4-FFF2-40B4-BE49-F238E27FC236}">
                <a16:creationId xmlns:a16="http://schemas.microsoft.com/office/drawing/2014/main" id="{2187C794-EA2D-6C2E-680A-D23F15BD1A1B}"/>
              </a:ext>
            </a:extLst>
          </p:cNvPr>
          <p:cNvSpPr/>
          <p:nvPr/>
        </p:nvSpPr>
        <p:spPr>
          <a:xfrm>
            <a:off x="6247745" y="2472987"/>
            <a:ext cx="2693777" cy="4183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9959"/>
                </a:lnTo>
                <a:lnTo>
                  <a:pt x="10800" y="7048"/>
                </a:lnTo>
                <a:lnTo>
                  <a:pt x="0" y="9959"/>
                </a:lnTo>
                <a:close/>
              </a:path>
            </a:pathLst>
          </a:custGeom>
          <a:solidFill>
            <a:srgbClr val="0043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Shape">
            <a:extLst>
              <a:ext uri="{FF2B5EF4-FFF2-40B4-BE49-F238E27FC236}">
                <a16:creationId xmlns:a16="http://schemas.microsoft.com/office/drawing/2014/main" id="{27BDC9F2-04F9-8F67-61EB-DFE24EB880CB}"/>
              </a:ext>
            </a:extLst>
          </p:cNvPr>
          <p:cNvSpPr/>
          <p:nvPr/>
        </p:nvSpPr>
        <p:spPr>
          <a:xfrm rot="10800000">
            <a:off x="6247745" y="3838011"/>
            <a:ext cx="2693776" cy="2818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ADBD4E8-83F4-B3DE-EEC4-CB9BD43498CA}"/>
              </a:ext>
            </a:extLst>
          </p:cNvPr>
          <p:cNvSpPr/>
          <p:nvPr/>
        </p:nvSpPr>
        <p:spPr>
          <a:xfrm>
            <a:off x="6247746" y="6610405"/>
            <a:ext cx="2693775" cy="45719"/>
          </a:xfrm>
          <a:prstGeom prst="rect">
            <a:avLst/>
          </a:prstGeom>
          <a:solidFill>
            <a:srgbClr val="004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FBF6BDE-E551-3784-1EC5-E75430462BDE}"/>
              </a:ext>
            </a:extLst>
          </p:cNvPr>
          <p:cNvSpPr txBox="1"/>
          <p:nvPr/>
        </p:nvSpPr>
        <p:spPr>
          <a:xfrm>
            <a:off x="6577595" y="2597984"/>
            <a:ext cx="19784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500" b="1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City &amp; Infrastructure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15C61C3-5FD4-3971-EEC0-C4488B78CEF7}"/>
              </a:ext>
            </a:extLst>
          </p:cNvPr>
          <p:cNvSpPr txBox="1"/>
          <p:nvPr/>
        </p:nvSpPr>
        <p:spPr>
          <a:xfrm>
            <a:off x="6417391" y="4468967"/>
            <a:ext cx="235448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GIFT City is a greenfield smart city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Best in class infrastructure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Vibrant and growing urban ecosystem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Robust Rail, Road, Air Connectivity </a:t>
            </a: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B9836171-11F2-6E5D-2F55-5EFCB5B37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7991" y="3110424"/>
            <a:ext cx="499586" cy="499586"/>
          </a:xfrm>
          <a:prstGeom prst="rect">
            <a:avLst/>
          </a:prstGeom>
        </p:spPr>
      </p:pic>
      <p:sp>
        <p:nvSpPr>
          <p:cNvPr id="63" name="Shape">
            <a:extLst>
              <a:ext uri="{FF2B5EF4-FFF2-40B4-BE49-F238E27FC236}">
                <a16:creationId xmlns:a16="http://schemas.microsoft.com/office/drawing/2014/main" id="{AD86C296-9613-D34F-EBAC-049EE2E28E8A}"/>
              </a:ext>
            </a:extLst>
          </p:cNvPr>
          <p:cNvSpPr/>
          <p:nvPr/>
        </p:nvSpPr>
        <p:spPr>
          <a:xfrm>
            <a:off x="9176475" y="2472987"/>
            <a:ext cx="2693770" cy="4183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9959"/>
                </a:lnTo>
                <a:lnTo>
                  <a:pt x="10800" y="7048"/>
                </a:lnTo>
                <a:lnTo>
                  <a:pt x="0" y="9959"/>
                </a:lnTo>
                <a:close/>
              </a:path>
            </a:pathLst>
          </a:custGeom>
          <a:solidFill>
            <a:srgbClr val="00338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4" name="Shape">
            <a:extLst>
              <a:ext uri="{FF2B5EF4-FFF2-40B4-BE49-F238E27FC236}">
                <a16:creationId xmlns:a16="http://schemas.microsoft.com/office/drawing/2014/main" id="{3C5F40C9-60ED-6B65-7425-6B11B40DEFA3}"/>
              </a:ext>
            </a:extLst>
          </p:cNvPr>
          <p:cNvSpPr/>
          <p:nvPr/>
        </p:nvSpPr>
        <p:spPr>
          <a:xfrm rot="10800000">
            <a:off x="9176475" y="3838011"/>
            <a:ext cx="2693776" cy="2818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6B54FF1-2E4E-89F4-3951-ABFA8790477D}"/>
              </a:ext>
            </a:extLst>
          </p:cNvPr>
          <p:cNvSpPr txBox="1"/>
          <p:nvPr/>
        </p:nvSpPr>
        <p:spPr>
          <a:xfrm>
            <a:off x="9453012" y="2597984"/>
            <a:ext cx="20938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5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Innovation ecosystem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3D24917-3090-4D23-A048-7E4DB8F3FBED}"/>
              </a:ext>
            </a:extLst>
          </p:cNvPr>
          <p:cNvSpPr txBox="1"/>
          <p:nvPr/>
        </p:nvSpPr>
        <p:spPr>
          <a:xfrm>
            <a:off x="9200046" y="4454378"/>
            <a:ext cx="262522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IFSCA GIC Regulations 2021: Regulated In-house Centre can offer differentiated services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Co-locating with Parent’s business operation.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BoA</a:t>
            </a:r>
            <a:r>
              <a:rPr lang="en-GB" sz="1600" dirty="0">
                <a:solidFill>
                  <a:schemeClr val="accent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has set up 2200-seater GIC in GIFT IFSC</a:t>
            </a:r>
          </a:p>
        </p:txBody>
      </p:sp>
      <p:sp>
        <p:nvSpPr>
          <p:cNvPr id="76" name="Shape">
            <a:extLst>
              <a:ext uri="{FF2B5EF4-FFF2-40B4-BE49-F238E27FC236}">
                <a16:creationId xmlns:a16="http://schemas.microsoft.com/office/drawing/2014/main" id="{3DDDC4B7-7F6B-7378-3BEB-A6E2ADBC58DF}"/>
              </a:ext>
            </a:extLst>
          </p:cNvPr>
          <p:cNvSpPr/>
          <p:nvPr/>
        </p:nvSpPr>
        <p:spPr>
          <a:xfrm>
            <a:off x="10267522" y="3126879"/>
            <a:ext cx="499585" cy="466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extrusionOk="0">
                <a:moveTo>
                  <a:pt x="2094" y="15049"/>
                </a:moveTo>
                <a:cubicBezTo>
                  <a:pt x="2253" y="14964"/>
                  <a:pt x="2439" y="15021"/>
                  <a:pt x="2519" y="15192"/>
                </a:cubicBezTo>
                <a:lnTo>
                  <a:pt x="3264" y="16502"/>
                </a:lnTo>
                <a:cubicBezTo>
                  <a:pt x="3291" y="16587"/>
                  <a:pt x="3344" y="16616"/>
                  <a:pt x="3371" y="16616"/>
                </a:cubicBezTo>
                <a:cubicBezTo>
                  <a:pt x="3397" y="16616"/>
                  <a:pt x="3424" y="16616"/>
                  <a:pt x="3477" y="16587"/>
                </a:cubicBezTo>
                <a:lnTo>
                  <a:pt x="4622" y="15875"/>
                </a:lnTo>
                <a:cubicBezTo>
                  <a:pt x="4755" y="15790"/>
                  <a:pt x="4941" y="15847"/>
                  <a:pt x="5021" y="15961"/>
                </a:cubicBezTo>
                <a:cubicBezTo>
                  <a:pt x="5393" y="16445"/>
                  <a:pt x="5793" y="16872"/>
                  <a:pt x="6218" y="17271"/>
                </a:cubicBezTo>
                <a:cubicBezTo>
                  <a:pt x="6351" y="17356"/>
                  <a:pt x="6378" y="17556"/>
                  <a:pt x="6325" y="17698"/>
                </a:cubicBezTo>
                <a:lnTo>
                  <a:pt x="5660" y="18923"/>
                </a:lnTo>
                <a:cubicBezTo>
                  <a:pt x="5633" y="18980"/>
                  <a:pt x="5633" y="19008"/>
                  <a:pt x="5633" y="19037"/>
                </a:cubicBezTo>
                <a:cubicBezTo>
                  <a:pt x="5633" y="19065"/>
                  <a:pt x="5660" y="19122"/>
                  <a:pt x="5686" y="19151"/>
                </a:cubicBezTo>
                <a:lnTo>
                  <a:pt x="6963" y="19920"/>
                </a:lnTo>
                <a:cubicBezTo>
                  <a:pt x="7043" y="19977"/>
                  <a:pt x="7150" y="19948"/>
                  <a:pt x="7176" y="19863"/>
                </a:cubicBezTo>
                <a:lnTo>
                  <a:pt x="7842" y="18638"/>
                </a:lnTo>
                <a:cubicBezTo>
                  <a:pt x="7922" y="18496"/>
                  <a:pt x="8081" y="18439"/>
                  <a:pt x="8241" y="18496"/>
                </a:cubicBezTo>
                <a:cubicBezTo>
                  <a:pt x="8773" y="18723"/>
                  <a:pt x="9332" y="18866"/>
                  <a:pt x="9864" y="18980"/>
                </a:cubicBezTo>
                <a:cubicBezTo>
                  <a:pt x="10024" y="19008"/>
                  <a:pt x="10157" y="19151"/>
                  <a:pt x="10157" y="19322"/>
                </a:cubicBezTo>
                <a:lnTo>
                  <a:pt x="10157" y="20717"/>
                </a:lnTo>
                <a:cubicBezTo>
                  <a:pt x="10157" y="20803"/>
                  <a:pt x="10210" y="20888"/>
                  <a:pt x="10317" y="20888"/>
                </a:cubicBezTo>
                <a:lnTo>
                  <a:pt x="11780" y="20888"/>
                </a:lnTo>
                <a:cubicBezTo>
                  <a:pt x="11860" y="20888"/>
                  <a:pt x="11940" y="20803"/>
                  <a:pt x="11940" y="20717"/>
                </a:cubicBezTo>
                <a:lnTo>
                  <a:pt x="11940" y="19322"/>
                </a:lnTo>
                <a:cubicBezTo>
                  <a:pt x="11940" y="19151"/>
                  <a:pt x="12046" y="19008"/>
                  <a:pt x="12206" y="18980"/>
                </a:cubicBezTo>
                <a:cubicBezTo>
                  <a:pt x="12765" y="18866"/>
                  <a:pt x="13324" y="18723"/>
                  <a:pt x="13856" y="18496"/>
                </a:cubicBezTo>
                <a:cubicBezTo>
                  <a:pt x="13989" y="18439"/>
                  <a:pt x="14149" y="18496"/>
                  <a:pt x="14229" y="18638"/>
                </a:cubicBezTo>
                <a:lnTo>
                  <a:pt x="14894" y="19863"/>
                </a:lnTo>
                <a:cubicBezTo>
                  <a:pt x="14947" y="19948"/>
                  <a:pt x="15027" y="19977"/>
                  <a:pt x="15107" y="19920"/>
                </a:cubicBezTo>
                <a:lnTo>
                  <a:pt x="16384" y="19151"/>
                </a:lnTo>
                <a:cubicBezTo>
                  <a:pt x="16411" y="19122"/>
                  <a:pt x="16437" y="19065"/>
                  <a:pt x="16437" y="19037"/>
                </a:cubicBezTo>
                <a:cubicBezTo>
                  <a:pt x="16437" y="19008"/>
                  <a:pt x="16464" y="18980"/>
                  <a:pt x="16437" y="18923"/>
                </a:cubicBezTo>
                <a:lnTo>
                  <a:pt x="15772" y="17698"/>
                </a:lnTo>
                <a:cubicBezTo>
                  <a:pt x="15692" y="17556"/>
                  <a:pt x="15745" y="17356"/>
                  <a:pt x="15852" y="17271"/>
                </a:cubicBezTo>
                <a:cubicBezTo>
                  <a:pt x="16304" y="16872"/>
                  <a:pt x="16703" y="16445"/>
                  <a:pt x="17049" y="15961"/>
                </a:cubicBezTo>
                <a:cubicBezTo>
                  <a:pt x="17156" y="15847"/>
                  <a:pt x="17342" y="15790"/>
                  <a:pt x="17475" y="15875"/>
                </a:cubicBezTo>
                <a:lnTo>
                  <a:pt x="18620" y="16587"/>
                </a:lnTo>
                <a:cubicBezTo>
                  <a:pt x="18646" y="16616"/>
                  <a:pt x="18699" y="16616"/>
                  <a:pt x="18726" y="16616"/>
                </a:cubicBezTo>
                <a:cubicBezTo>
                  <a:pt x="18753" y="16616"/>
                  <a:pt x="18806" y="16587"/>
                  <a:pt x="18832" y="16502"/>
                </a:cubicBezTo>
                <a:lnTo>
                  <a:pt x="19551" y="15192"/>
                </a:lnTo>
                <a:cubicBezTo>
                  <a:pt x="19631" y="15021"/>
                  <a:pt x="19844" y="14964"/>
                  <a:pt x="20003" y="15049"/>
                </a:cubicBezTo>
                <a:cubicBezTo>
                  <a:pt x="20163" y="15135"/>
                  <a:pt x="20190" y="15334"/>
                  <a:pt x="20136" y="15505"/>
                </a:cubicBezTo>
                <a:lnTo>
                  <a:pt x="19391" y="16872"/>
                </a:lnTo>
                <a:cubicBezTo>
                  <a:pt x="19285" y="17072"/>
                  <a:pt x="19099" y="17214"/>
                  <a:pt x="18886" y="17299"/>
                </a:cubicBezTo>
                <a:cubicBezTo>
                  <a:pt x="18699" y="17328"/>
                  <a:pt x="18460" y="17299"/>
                  <a:pt x="18274" y="17185"/>
                </a:cubicBezTo>
                <a:lnTo>
                  <a:pt x="17369" y="16644"/>
                </a:lnTo>
                <a:cubicBezTo>
                  <a:pt x="17103" y="16986"/>
                  <a:pt x="16810" y="17299"/>
                  <a:pt x="16491" y="17613"/>
                </a:cubicBezTo>
                <a:lnTo>
                  <a:pt x="16996" y="18553"/>
                </a:lnTo>
                <a:cubicBezTo>
                  <a:pt x="17103" y="18752"/>
                  <a:pt x="17156" y="19008"/>
                  <a:pt x="17076" y="19236"/>
                </a:cubicBezTo>
                <a:cubicBezTo>
                  <a:pt x="17023" y="19435"/>
                  <a:pt x="16890" y="19635"/>
                  <a:pt x="16703" y="19749"/>
                </a:cubicBezTo>
                <a:lnTo>
                  <a:pt x="15426" y="20518"/>
                </a:lnTo>
                <a:cubicBezTo>
                  <a:pt x="15054" y="20774"/>
                  <a:pt x="14548" y="20632"/>
                  <a:pt x="14335" y="20204"/>
                </a:cubicBezTo>
                <a:lnTo>
                  <a:pt x="13803" y="19265"/>
                </a:lnTo>
                <a:cubicBezTo>
                  <a:pt x="13404" y="19407"/>
                  <a:pt x="13004" y="19521"/>
                  <a:pt x="12605" y="19606"/>
                </a:cubicBezTo>
                <a:lnTo>
                  <a:pt x="12605" y="20717"/>
                </a:lnTo>
                <a:cubicBezTo>
                  <a:pt x="12605" y="21173"/>
                  <a:pt x="12206" y="21600"/>
                  <a:pt x="11780" y="21600"/>
                </a:cubicBezTo>
                <a:lnTo>
                  <a:pt x="10317" y="21600"/>
                </a:lnTo>
                <a:cubicBezTo>
                  <a:pt x="9864" y="21600"/>
                  <a:pt x="9492" y="21173"/>
                  <a:pt x="9492" y="20717"/>
                </a:cubicBezTo>
                <a:lnTo>
                  <a:pt x="9492" y="19606"/>
                </a:lnTo>
                <a:cubicBezTo>
                  <a:pt x="9092" y="19521"/>
                  <a:pt x="8667" y="19407"/>
                  <a:pt x="8267" y="19265"/>
                </a:cubicBezTo>
                <a:lnTo>
                  <a:pt x="7762" y="20204"/>
                </a:lnTo>
                <a:cubicBezTo>
                  <a:pt x="7522" y="20632"/>
                  <a:pt x="7017" y="20774"/>
                  <a:pt x="6644" y="20518"/>
                </a:cubicBezTo>
                <a:lnTo>
                  <a:pt x="5393" y="19749"/>
                </a:lnTo>
                <a:cubicBezTo>
                  <a:pt x="5207" y="19635"/>
                  <a:pt x="5047" y="19435"/>
                  <a:pt x="4994" y="19236"/>
                </a:cubicBezTo>
                <a:cubicBezTo>
                  <a:pt x="4941" y="19008"/>
                  <a:pt x="4994" y="18752"/>
                  <a:pt x="5101" y="18553"/>
                </a:cubicBezTo>
                <a:lnTo>
                  <a:pt x="5606" y="17613"/>
                </a:lnTo>
                <a:cubicBezTo>
                  <a:pt x="5287" y="17299"/>
                  <a:pt x="4994" y="16986"/>
                  <a:pt x="4701" y="16644"/>
                </a:cubicBezTo>
                <a:lnTo>
                  <a:pt x="3797" y="17185"/>
                </a:lnTo>
                <a:cubicBezTo>
                  <a:pt x="3637" y="17299"/>
                  <a:pt x="3397" y="17328"/>
                  <a:pt x="3185" y="17299"/>
                </a:cubicBezTo>
                <a:cubicBezTo>
                  <a:pt x="2972" y="17214"/>
                  <a:pt x="2812" y="17072"/>
                  <a:pt x="2706" y="16872"/>
                </a:cubicBezTo>
                <a:lnTo>
                  <a:pt x="1960" y="15505"/>
                </a:lnTo>
                <a:cubicBezTo>
                  <a:pt x="1881" y="15334"/>
                  <a:pt x="1934" y="15135"/>
                  <a:pt x="2094" y="15049"/>
                </a:cubicBezTo>
                <a:close/>
                <a:moveTo>
                  <a:pt x="6987" y="13263"/>
                </a:moveTo>
                <a:cubicBezTo>
                  <a:pt x="6907" y="13377"/>
                  <a:pt x="6800" y="13491"/>
                  <a:pt x="6720" y="13576"/>
                </a:cubicBezTo>
                <a:cubicBezTo>
                  <a:pt x="7600" y="15113"/>
                  <a:pt x="9173" y="16138"/>
                  <a:pt x="10960" y="16138"/>
                </a:cubicBezTo>
                <a:cubicBezTo>
                  <a:pt x="12747" y="16138"/>
                  <a:pt x="14320" y="15113"/>
                  <a:pt x="15227" y="13576"/>
                </a:cubicBezTo>
                <a:cubicBezTo>
                  <a:pt x="15120" y="13491"/>
                  <a:pt x="15013" y="13377"/>
                  <a:pt x="14960" y="13263"/>
                </a:cubicBezTo>
                <a:lnTo>
                  <a:pt x="6987" y="13263"/>
                </a:lnTo>
                <a:close/>
                <a:moveTo>
                  <a:pt x="3222" y="9511"/>
                </a:moveTo>
                <a:lnTo>
                  <a:pt x="2519" y="10786"/>
                </a:lnTo>
                <a:lnTo>
                  <a:pt x="3222" y="12089"/>
                </a:lnTo>
                <a:lnTo>
                  <a:pt x="4653" y="12089"/>
                </a:lnTo>
                <a:lnTo>
                  <a:pt x="5356" y="10786"/>
                </a:lnTo>
                <a:lnTo>
                  <a:pt x="4653" y="9511"/>
                </a:lnTo>
                <a:lnTo>
                  <a:pt x="3222" y="9511"/>
                </a:lnTo>
                <a:close/>
                <a:moveTo>
                  <a:pt x="3033" y="8802"/>
                </a:moveTo>
                <a:lnTo>
                  <a:pt x="4842" y="8802"/>
                </a:lnTo>
                <a:cubicBezTo>
                  <a:pt x="4977" y="8802"/>
                  <a:pt x="5058" y="8859"/>
                  <a:pt x="5113" y="8972"/>
                </a:cubicBezTo>
                <a:lnTo>
                  <a:pt x="6031" y="10644"/>
                </a:lnTo>
                <a:cubicBezTo>
                  <a:pt x="6085" y="10729"/>
                  <a:pt x="6085" y="10871"/>
                  <a:pt x="6031" y="10984"/>
                </a:cubicBezTo>
                <a:lnTo>
                  <a:pt x="5113" y="12628"/>
                </a:lnTo>
                <a:cubicBezTo>
                  <a:pt x="5058" y="12713"/>
                  <a:pt x="4977" y="12798"/>
                  <a:pt x="4842" y="12798"/>
                </a:cubicBezTo>
                <a:lnTo>
                  <a:pt x="3033" y="12798"/>
                </a:lnTo>
                <a:cubicBezTo>
                  <a:pt x="2898" y="12798"/>
                  <a:pt x="2790" y="12713"/>
                  <a:pt x="2736" y="12628"/>
                </a:cubicBezTo>
                <a:lnTo>
                  <a:pt x="1817" y="10984"/>
                </a:lnTo>
                <a:cubicBezTo>
                  <a:pt x="1763" y="10871"/>
                  <a:pt x="1763" y="10729"/>
                  <a:pt x="1817" y="10644"/>
                </a:cubicBezTo>
                <a:lnTo>
                  <a:pt x="2736" y="8972"/>
                </a:lnTo>
                <a:cubicBezTo>
                  <a:pt x="2790" y="8859"/>
                  <a:pt x="2898" y="8802"/>
                  <a:pt x="3033" y="8802"/>
                </a:cubicBezTo>
                <a:close/>
                <a:moveTo>
                  <a:pt x="3867" y="7341"/>
                </a:moveTo>
                <a:cubicBezTo>
                  <a:pt x="2107" y="7341"/>
                  <a:pt x="640" y="8907"/>
                  <a:pt x="640" y="10786"/>
                </a:cubicBezTo>
                <a:cubicBezTo>
                  <a:pt x="640" y="12693"/>
                  <a:pt x="2107" y="14231"/>
                  <a:pt x="3867" y="14231"/>
                </a:cubicBezTo>
                <a:cubicBezTo>
                  <a:pt x="4933" y="14231"/>
                  <a:pt x="5920" y="13661"/>
                  <a:pt x="6533" y="12722"/>
                </a:cubicBezTo>
                <a:cubicBezTo>
                  <a:pt x="6587" y="12636"/>
                  <a:pt x="6693" y="12579"/>
                  <a:pt x="6800" y="12579"/>
                </a:cubicBezTo>
                <a:lnTo>
                  <a:pt x="15120" y="12579"/>
                </a:lnTo>
                <a:cubicBezTo>
                  <a:pt x="15227" y="12579"/>
                  <a:pt x="15333" y="12636"/>
                  <a:pt x="15387" y="12722"/>
                </a:cubicBezTo>
                <a:cubicBezTo>
                  <a:pt x="16000" y="13661"/>
                  <a:pt x="16987" y="14231"/>
                  <a:pt x="18053" y="14231"/>
                </a:cubicBezTo>
                <a:cubicBezTo>
                  <a:pt x="19120" y="14231"/>
                  <a:pt x="20080" y="13718"/>
                  <a:pt x="20667" y="12807"/>
                </a:cubicBezTo>
                <a:lnTo>
                  <a:pt x="17600" y="12807"/>
                </a:lnTo>
                <a:cubicBezTo>
                  <a:pt x="17493" y="12807"/>
                  <a:pt x="17387" y="12722"/>
                  <a:pt x="17307" y="12636"/>
                </a:cubicBezTo>
                <a:lnTo>
                  <a:pt x="16427" y="10985"/>
                </a:lnTo>
                <a:cubicBezTo>
                  <a:pt x="16347" y="10871"/>
                  <a:pt x="16347" y="10729"/>
                  <a:pt x="16427" y="10643"/>
                </a:cubicBezTo>
                <a:lnTo>
                  <a:pt x="17307" y="8964"/>
                </a:lnTo>
                <a:cubicBezTo>
                  <a:pt x="17387" y="8850"/>
                  <a:pt x="17493" y="8793"/>
                  <a:pt x="17600" y="8793"/>
                </a:cubicBezTo>
                <a:lnTo>
                  <a:pt x="20667" y="8793"/>
                </a:lnTo>
                <a:cubicBezTo>
                  <a:pt x="20080" y="7910"/>
                  <a:pt x="19120" y="7341"/>
                  <a:pt x="18053" y="7341"/>
                </a:cubicBezTo>
                <a:cubicBezTo>
                  <a:pt x="16987" y="7341"/>
                  <a:pt x="16000" y="7910"/>
                  <a:pt x="15387" y="8850"/>
                </a:cubicBezTo>
                <a:cubicBezTo>
                  <a:pt x="15333" y="8964"/>
                  <a:pt x="15227" y="9021"/>
                  <a:pt x="15120" y="9021"/>
                </a:cubicBezTo>
                <a:lnTo>
                  <a:pt x="6800" y="9021"/>
                </a:lnTo>
                <a:cubicBezTo>
                  <a:pt x="6693" y="9021"/>
                  <a:pt x="6587" y="8964"/>
                  <a:pt x="6533" y="8850"/>
                </a:cubicBezTo>
                <a:cubicBezTo>
                  <a:pt x="5920" y="7910"/>
                  <a:pt x="4933" y="7341"/>
                  <a:pt x="3867" y="7341"/>
                </a:cubicBezTo>
                <a:close/>
                <a:moveTo>
                  <a:pt x="10960" y="5462"/>
                </a:moveTo>
                <a:cubicBezTo>
                  <a:pt x="9173" y="5462"/>
                  <a:pt x="7600" y="6487"/>
                  <a:pt x="6720" y="7996"/>
                </a:cubicBezTo>
                <a:cubicBezTo>
                  <a:pt x="6827" y="8110"/>
                  <a:pt x="6907" y="8195"/>
                  <a:pt x="6987" y="8309"/>
                </a:cubicBezTo>
                <a:lnTo>
                  <a:pt x="14960" y="8309"/>
                </a:lnTo>
                <a:cubicBezTo>
                  <a:pt x="15013" y="8195"/>
                  <a:pt x="15120" y="8110"/>
                  <a:pt x="15200" y="7996"/>
                </a:cubicBezTo>
                <a:cubicBezTo>
                  <a:pt x="14320" y="6487"/>
                  <a:pt x="12747" y="5462"/>
                  <a:pt x="10960" y="5462"/>
                </a:cubicBezTo>
                <a:close/>
                <a:moveTo>
                  <a:pt x="10960" y="4778"/>
                </a:moveTo>
                <a:cubicBezTo>
                  <a:pt x="12933" y="4778"/>
                  <a:pt x="14693" y="5860"/>
                  <a:pt x="15707" y="7512"/>
                </a:cubicBezTo>
                <a:cubicBezTo>
                  <a:pt x="16373" y="6971"/>
                  <a:pt x="17173" y="6658"/>
                  <a:pt x="18053" y="6658"/>
                </a:cubicBezTo>
                <a:cubicBezTo>
                  <a:pt x="19547" y="6658"/>
                  <a:pt x="20880" y="7540"/>
                  <a:pt x="21547" y="8992"/>
                </a:cubicBezTo>
                <a:cubicBezTo>
                  <a:pt x="21600" y="9078"/>
                  <a:pt x="21573" y="9220"/>
                  <a:pt x="21520" y="9334"/>
                </a:cubicBezTo>
                <a:cubicBezTo>
                  <a:pt x="21467" y="9419"/>
                  <a:pt x="21360" y="9505"/>
                  <a:pt x="21253" y="9505"/>
                </a:cubicBezTo>
                <a:lnTo>
                  <a:pt x="17787" y="9505"/>
                </a:lnTo>
                <a:lnTo>
                  <a:pt x="17093" y="10786"/>
                </a:lnTo>
                <a:lnTo>
                  <a:pt x="17787" y="12095"/>
                </a:lnTo>
                <a:lnTo>
                  <a:pt x="21253" y="12095"/>
                </a:lnTo>
                <a:cubicBezTo>
                  <a:pt x="21360" y="12095"/>
                  <a:pt x="21467" y="12152"/>
                  <a:pt x="21520" y="12266"/>
                </a:cubicBezTo>
                <a:cubicBezTo>
                  <a:pt x="21573" y="12380"/>
                  <a:pt x="21600" y="12494"/>
                  <a:pt x="21547" y="12608"/>
                </a:cubicBezTo>
                <a:cubicBezTo>
                  <a:pt x="20880" y="14031"/>
                  <a:pt x="19547" y="14943"/>
                  <a:pt x="18053" y="14943"/>
                </a:cubicBezTo>
                <a:cubicBezTo>
                  <a:pt x="17173" y="14943"/>
                  <a:pt x="16373" y="14629"/>
                  <a:pt x="15707" y="14088"/>
                </a:cubicBezTo>
                <a:cubicBezTo>
                  <a:pt x="14693" y="15740"/>
                  <a:pt x="12933" y="16822"/>
                  <a:pt x="10960" y="16822"/>
                </a:cubicBezTo>
                <a:cubicBezTo>
                  <a:pt x="8987" y="16822"/>
                  <a:pt x="7253" y="15740"/>
                  <a:pt x="6240" y="14088"/>
                </a:cubicBezTo>
                <a:cubicBezTo>
                  <a:pt x="5573" y="14629"/>
                  <a:pt x="4747" y="14943"/>
                  <a:pt x="3867" y="14943"/>
                </a:cubicBezTo>
                <a:cubicBezTo>
                  <a:pt x="1733" y="14943"/>
                  <a:pt x="0" y="13063"/>
                  <a:pt x="0" y="10786"/>
                </a:cubicBezTo>
                <a:cubicBezTo>
                  <a:pt x="0" y="8537"/>
                  <a:pt x="1733" y="6658"/>
                  <a:pt x="3867" y="6658"/>
                </a:cubicBezTo>
                <a:cubicBezTo>
                  <a:pt x="4747" y="6658"/>
                  <a:pt x="5573" y="6971"/>
                  <a:pt x="6240" y="7540"/>
                </a:cubicBezTo>
                <a:cubicBezTo>
                  <a:pt x="7253" y="5860"/>
                  <a:pt x="8987" y="4778"/>
                  <a:pt x="10960" y="4778"/>
                </a:cubicBezTo>
                <a:close/>
                <a:moveTo>
                  <a:pt x="10317" y="0"/>
                </a:moveTo>
                <a:lnTo>
                  <a:pt x="11780" y="0"/>
                </a:lnTo>
                <a:cubicBezTo>
                  <a:pt x="12206" y="0"/>
                  <a:pt x="12605" y="399"/>
                  <a:pt x="12605" y="883"/>
                </a:cubicBezTo>
                <a:lnTo>
                  <a:pt x="12605" y="1994"/>
                </a:lnTo>
                <a:cubicBezTo>
                  <a:pt x="13004" y="2079"/>
                  <a:pt x="13404" y="2193"/>
                  <a:pt x="13803" y="2335"/>
                </a:cubicBezTo>
                <a:lnTo>
                  <a:pt x="14335" y="1367"/>
                </a:lnTo>
                <a:cubicBezTo>
                  <a:pt x="14441" y="1168"/>
                  <a:pt x="14601" y="1054"/>
                  <a:pt x="14814" y="968"/>
                </a:cubicBezTo>
                <a:cubicBezTo>
                  <a:pt x="15027" y="911"/>
                  <a:pt x="15240" y="940"/>
                  <a:pt x="15426" y="1054"/>
                </a:cubicBezTo>
                <a:lnTo>
                  <a:pt x="16703" y="1851"/>
                </a:lnTo>
                <a:cubicBezTo>
                  <a:pt x="16890" y="1965"/>
                  <a:pt x="17023" y="2136"/>
                  <a:pt x="17076" y="2364"/>
                </a:cubicBezTo>
                <a:cubicBezTo>
                  <a:pt x="17156" y="2592"/>
                  <a:pt x="17103" y="2820"/>
                  <a:pt x="16996" y="3047"/>
                </a:cubicBezTo>
                <a:lnTo>
                  <a:pt x="16491" y="3987"/>
                </a:lnTo>
                <a:cubicBezTo>
                  <a:pt x="16810" y="4272"/>
                  <a:pt x="17103" y="4614"/>
                  <a:pt x="17369" y="4956"/>
                </a:cubicBezTo>
                <a:lnTo>
                  <a:pt x="18274" y="4415"/>
                </a:lnTo>
                <a:cubicBezTo>
                  <a:pt x="18460" y="4272"/>
                  <a:pt x="18699" y="4244"/>
                  <a:pt x="18886" y="4329"/>
                </a:cubicBezTo>
                <a:cubicBezTo>
                  <a:pt x="19099" y="4358"/>
                  <a:pt x="19285" y="4528"/>
                  <a:pt x="19391" y="4728"/>
                </a:cubicBezTo>
                <a:lnTo>
                  <a:pt x="20136" y="6066"/>
                </a:lnTo>
                <a:cubicBezTo>
                  <a:pt x="20190" y="6237"/>
                  <a:pt x="20163" y="6437"/>
                  <a:pt x="20003" y="6551"/>
                </a:cubicBezTo>
                <a:cubicBezTo>
                  <a:pt x="19950" y="6579"/>
                  <a:pt x="19897" y="6608"/>
                  <a:pt x="19844" y="6608"/>
                </a:cubicBezTo>
                <a:cubicBezTo>
                  <a:pt x="19711" y="6608"/>
                  <a:pt x="19604" y="6522"/>
                  <a:pt x="19551" y="6437"/>
                </a:cubicBezTo>
                <a:lnTo>
                  <a:pt x="18832" y="5070"/>
                </a:lnTo>
                <a:cubicBezTo>
                  <a:pt x="18806" y="5013"/>
                  <a:pt x="18753" y="4984"/>
                  <a:pt x="18726" y="4984"/>
                </a:cubicBezTo>
                <a:cubicBezTo>
                  <a:pt x="18699" y="4956"/>
                  <a:pt x="18646" y="4956"/>
                  <a:pt x="18620" y="5013"/>
                </a:cubicBezTo>
                <a:lnTo>
                  <a:pt x="17475" y="5696"/>
                </a:lnTo>
                <a:cubicBezTo>
                  <a:pt x="17342" y="5782"/>
                  <a:pt x="17156" y="5753"/>
                  <a:pt x="17049" y="5639"/>
                </a:cubicBezTo>
                <a:cubicBezTo>
                  <a:pt x="16703" y="5155"/>
                  <a:pt x="16304" y="4728"/>
                  <a:pt x="15852" y="4358"/>
                </a:cubicBezTo>
                <a:cubicBezTo>
                  <a:pt x="15745" y="4244"/>
                  <a:pt x="15692" y="4044"/>
                  <a:pt x="15772" y="3902"/>
                </a:cubicBezTo>
                <a:lnTo>
                  <a:pt x="16437" y="2677"/>
                </a:lnTo>
                <a:cubicBezTo>
                  <a:pt x="16491" y="2592"/>
                  <a:pt x="16437" y="2506"/>
                  <a:pt x="16384" y="2449"/>
                </a:cubicBezTo>
                <a:lnTo>
                  <a:pt x="15107" y="1652"/>
                </a:lnTo>
                <a:cubicBezTo>
                  <a:pt x="15027" y="1623"/>
                  <a:pt x="14947" y="1652"/>
                  <a:pt x="14894" y="1737"/>
                </a:cubicBezTo>
                <a:lnTo>
                  <a:pt x="14229" y="2934"/>
                </a:lnTo>
                <a:cubicBezTo>
                  <a:pt x="14149" y="3104"/>
                  <a:pt x="13989" y="3161"/>
                  <a:pt x="13856" y="3104"/>
                </a:cubicBezTo>
                <a:cubicBezTo>
                  <a:pt x="13324" y="2877"/>
                  <a:pt x="12765" y="2706"/>
                  <a:pt x="12206" y="2620"/>
                </a:cubicBezTo>
                <a:cubicBezTo>
                  <a:pt x="12046" y="2592"/>
                  <a:pt x="11940" y="2449"/>
                  <a:pt x="11940" y="2278"/>
                </a:cubicBezTo>
                <a:lnTo>
                  <a:pt x="11940" y="883"/>
                </a:lnTo>
                <a:cubicBezTo>
                  <a:pt x="11940" y="797"/>
                  <a:pt x="11860" y="712"/>
                  <a:pt x="11780" y="712"/>
                </a:cubicBezTo>
                <a:lnTo>
                  <a:pt x="10317" y="712"/>
                </a:lnTo>
                <a:cubicBezTo>
                  <a:pt x="10210" y="712"/>
                  <a:pt x="10157" y="797"/>
                  <a:pt x="10157" y="883"/>
                </a:cubicBezTo>
                <a:lnTo>
                  <a:pt x="10157" y="2278"/>
                </a:lnTo>
                <a:cubicBezTo>
                  <a:pt x="10157" y="2449"/>
                  <a:pt x="10024" y="2592"/>
                  <a:pt x="9864" y="2620"/>
                </a:cubicBezTo>
                <a:cubicBezTo>
                  <a:pt x="9332" y="2706"/>
                  <a:pt x="8773" y="2877"/>
                  <a:pt x="8241" y="3104"/>
                </a:cubicBezTo>
                <a:cubicBezTo>
                  <a:pt x="8081" y="3161"/>
                  <a:pt x="7922" y="3104"/>
                  <a:pt x="7842" y="2934"/>
                </a:cubicBezTo>
                <a:lnTo>
                  <a:pt x="7176" y="1737"/>
                </a:lnTo>
                <a:cubicBezTo>
                  <a:pt x="7150" y="1652"/>
                  <a:pt x="7043" y="1623"/>
                  <a:pt x="6963" y="1652"/>
                </a:cubicBezTo>
                <a:lnTo>
                  <a:pt x="5686" y="2449"/>
                </a:lnTo>
                <a:cubicBezTo>
                  <a:pt x="5660" y="2478"/>
                  <a:pt x="5633" y="2535"/>
                  <a:pt x="5633" y="2535"/>
                </a:cubicBezTo>
                <a:cubicBezTo>
                  <a:pt x="5633" y="2592"/>
                  <a:pt x="5633" y="2620"/>
                  <a:pt x="5660" y="2677"/>
                </a:cubicBezTo>
                <a:lnTo>
                  <a:pt x="6325" y="3902"/>
                </a:lnTo>
                <a:cubicBezTo>
                  <a:pt x="6378" y="4044"/>
                  <a:pt x="6351" y="4244"/>
                  <a:pt x="6218" y="4358"/>
                </a:cubicBezTo>
                <a:cubicBezTo>
                  <a:pt x="5793" y="4728"/>
                  <a:pt x="5393" y="5155"/>
                  <a:pt x="5021" y="5639"/>
                </a:cubicBezTo>
                <a:cubicBezTo>
                  <a:pt x="4941" y="5753"/>
                  <a:pt x="4755" y="5782"/>
                  <a:pt x="4622" y="5696"/>
                </a:cubicBezTo>
                <a:lnTo>
                  <a:pt x="3477" y="5013"/>
                </a:lnTo>
                <a:cubicBezTo>
                  <a:pt x="3424" y="4956"/>
                  <a:pt x="3397" y="4956"/>
                  <a:pt x="3371" y="4984"/>
                </a:cubicBezTo>
                <a:cubicBezTo>
                  <a:pt x="3344" y="4984"/>
                  <a:pt x="3291" y="5013"/>
                  <a:pt x="3264" y="5070"/>
                </a:cubicBezTo>
                <a:lnTo>
                  <a:pt x="2519" y="6437"/>
                </a:lnTo>
                <a:cubicBezTo>
                  <a:pt x="2439" y="6608"/>
                  <a:pt x="2253" y="6636"/>
                  <a:pt x="2094" y="6551"/>
                </a:cubicBezTo>
                <a:cubicBezTo>
                  <a:pt x="1934" y="6437"/>
                  <a:pt x="1881" y="6237"/>
                  <a:pt x="1960" y="6066"/>
                </a:cubicBezTo>
                <a:lnTo>
                  <a:pt x="2706" y="4728"/>
                </a:lnTo>
                <a:cubicBezTo>
                  <a:pt x="2812" y="4528"/>
                  <a:pt x="2972" y="4358"/>
                  <a:pt x="3185" y="4329"/>
                </a:cubicBezTo>
                <a:cubicBezTo>
                  <a:pt x="3397" y="4244"/>
                  <a:pt x="3637" y="4272"/>
                  <a:pt x="3797" y="4415"/>
                </a:cubicBezTo>
                <a:lnTo>
                  <a:pt x="4701" y="4956"/>
                </a:lnTo>
                <a:cubicBezTo>
                  <a:pt x="4994" y="4614"/>
                  <a:pt x="5287" y="4272"/>
                  <a:pt x="5606" y="3987"/>
                </a:cubicBezTo>
                <a:lnTo>
                  <a:pt x="5101" y="3047"/>
                </a:lnTo>
                <a:cubicBezTo>
                  <a:pt x="4994" y="2820"/>
                  <a:pt x="4941" y="2592"/>
                  <a:pt x="4994" y="2364"/>
                </a:cubicBezTo>
                <a:cubicBezTo>
                  <a:pt x="5047" y="2136"/>
                  <a:pt x="5207" y="1965"/>
                  <a:pt x="5393" y="1851"/>
                </a:cubicBezTo>
                <a:lnTo>
                  <a:pt x="6644" y="1054"/>
                </a:lnTo>
                <a:cubicBezTo>
                  <a:pt x="6830" y="940"/>
                  <a:pt x="7070" y="911"/>
                  <a:pt x="7256" y="968"/>
                </a:cubicBezTo>
                <a:cubicBezTo>
                  <a:pt x="7469" y="1054"/>
                  <a:pt x="7655" y="1168"/>
                  <a:pt x="7762" y="1367"/>
                </a:cubicBezTo>
                <a:lnTo>
                  <a:pt x="8267" y="2335"/>
                </a:lnTo>
                <a:cubicBezTo>
                  <a:pt x="8667" y="2193"/>
                  <a:pt x="9092" y="2079"/>
                  <a:pt x="9492" y="1994"/>
                </a:cubicBezTo>
                <a:lnTo>
                  <a:pt x="9492" y="883"/>
                </a:lnTo>
                <a:cubicBezTo>
                  <a:pt x="9492" y="399"/>
                  <a:pt x="9864" y="0"/>
                  <a:pt x="10317" y="0"/>
                </a:cubicBezTo>
                <a:close/>
              </a:path>
            </a:pathLst>
          </a:custGeom>
          <a:solidFill>
            <a:schemeClr val="bg1"/>
          </a:solidFill>
          <a:ln w="1270">
            <a:solidFill>
              <a:schemeClr val="bg1"/>
            </a:solidFill>
            <a:miter lim="400000"/>
          </a:ln>
        </p:spPr>
        <p:txBody>
          <a:bodyPr lIns="22860" rIns="22860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 sz="90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93E13D3-43B9-B06D-54D2-220D64FE339C}"/>
              </a:ext>
            </a:extLst>
          </p:cNvPr>
          <p:cNvSpPr/>
          <p:nvPr/>
        </p:nvSpPr>
        <p:spPr>
          <a:xfrm>
            <a:off x="9176471" y="6610405"/>
            <a:ext cx="2693775" cy="45719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72D7848A-679C-6368-D62A-B28EA1474657}"/>
              </a:ext>
            </a:extLst>
          </p:cNvPr>
          <p:cNvSpPr/>
          <p:nvPr/>
        </p:nvSpPr>
        <p:spPr>
          <a:xfrm>
            <a:off x="321746" y="2472988"/>
            <a:ext cx="2693777" cy="4183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9959"/>
                </a:lnTo>
                <a:lnTo>
                  <a:pt x="10800" y="7048"/>
                </a:lnTo>
                <a:lnTo>
                  <a:pt x="0" y="9959"/>
                </a:lnTo>
                <a:close/>
              </a:path>
            </a:pathLst>
          </a:custGeom>
          <a:solidFill>
            <a:srgbClr val="0043B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8" name="Shape">
            <a:extLst>
              <a:ext uri="{FF2B5EF4-FFF2-40B4-BE49-F238E27FC236}">
                <a16:creationId xmlns:a16="http://schemas.microsoft.com/office/drawing/2014/main" id="{D327627D-1083-4F34-98FC-8FB51B122D2F}"/>
              </a:ext>
            </a:extLst>
          </p:cNvPr>
          <p:cNvSpPr/>
          <p:nvPr/>
        </p:nvSpPr>
        <p:spPr>
          <a:xfrm rot="10800000">
            <a:off x="321746" y="3838013"/>
            <a:ext cx="2693776" cy="2818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CE2BF3E-CF38-810A-B968-A5B3B9317407}"/>
              </a:ext>
            </a:extLst>
          </p:cNvPr>
          <p:cNvSpPr txBox="1"/>
          <p:nvPr/>
        </p:nvSpPr>
        <p:spPr>
          <a:xfrm>
            <a:off x="872057" y="2597986"/>
            <a:ext cx="15664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5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Cost Advantage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1875C14-9B0B-A3D9-33CB-02D4586409C0}"/>
              </a:ext>
            </a:extLst>
          </p:cNvPr>
          <p:cNvSpPr/>
          <p:nvPr/>
        </p:nvSpPr>
        <p:spPr>
          <a:xfrm>
            <a:off x="321746" y="6610406"/>
            <a:ext cx="2693775" cy="45719"/>
          </a:xfrm>
          <a:prstGeom prst="rect">
            <a:avLst/>
          </a:prstGeom>
          <a:solidFill>
            <a:srgbClr val="004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pic>
        <p:nvPicPr>
          <p:cNvPr id="74" name="Graphic 73">
            <a:extLst>
              <a:ext uri="{FF2B5EF4-FFF2-40B4-BE49-F238E27FC236}">
                <a16:creationId xmlns:a16="http://schemas.microsoft.com/office/drawing/2014/main" id="{F6F4EAAA-16FF-9760-D3AF-516376C25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49984" y="3105128"/>
            <a:ext cx="437297" cy="51018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B7D2F93D-2F35-AC04-5F80-0F3817C03E47}"/>
              </a:ext>
            </a:extLst>
          </p:cNvPr>
          <p:cNvSpPr txBox="1"/>
          <p:nvPr/>
        </p:nvSpPr>
        <p:spPr>
          <a:xfrm>
            <a:off x="543021" y="4454379"/>
            <a:ext cx="240394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 Year Tax Holiday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Gujarat IT/</a:t>
            </a:r>
            <a:r>
              <a:rPr lang="en-GB" sz="1600" dirty="0" err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ITeS</a:t>
            </a: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policy: Capex and </a:t>
            </a:r>
            <a:r>
              <a:rPr lang="en-GB" sz="1600" dirty="0" err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Opex</a:t>
            </a: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Incentives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Revenue in AUD and expenses in Indian Rupee</a:t>
            </a:r>
          </a:p>
        </p:txBody>
      </p:sp>
      <p:sp>
        <p:nvSpPr>
          <p:cNvPr id="59" name="Shape">
            <a:extLst>
              <a:ext uri="{FF2B5EF4-FFF2-40B4-BE49-F238E27FC236}">
                <a16:creationId xmlns:a16="http://schemas.microsoft.com/office/drawing/2014/main" id="{54CEB145-965D-D735-29F6-2F054E9523F5}"/>
              </a:ext>
            </a:extLst>
          </p:cNvPr>
          <p:cNvSpPr/>
          <p:nvPr/>
        </p:nvSpPr>
        <p:spPr>
          <a:xfrm>
            <a:off x="3250473" y="2477732"/>
            <a:ext cx="2693777" cy="41831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0" y="0"/>
                </a:moveTo>
                <a:lnTo>
                  <a:pt x="21600" y="0"/>
                </a:lnTo>
                <a:lnTo>
                  <a:pt x="21600" y="9959"/>
                </a:lnTo>
                <a:lnTo>
                  <a:pt x="10800" y="7048"/>
                </a:lnTo>
                <a:lnTo>
                  <a:pt x="0" y="9959"/>
                </a:lnTo>
                <a:close/>
              </a:path>
            </a:pathLst>
          </a:custGeom>
          <a:solidFill>
            <a:srgbClr val="00338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" name="Shape">
            <a:extLst>
              <a:ext uri="{FF2B5EF4-FFF2-40B4-BE49-F238E27FC236}">
                <a16:creationId xmlns:a16="http://schemas.microsoft.com/office/drawing/2014/main" id="{4B66D5B9-9C07-550E-E9FD-ECD176EE3E0F}"/>
              </a:ext>
            </a:extLst>
          </p:cNvPr>
          <p:cNvSpPr/>
          <p:nvPr/>
        </p:nvSpPr>
        <p:spPr>
          <a:xfrm rot="10800000">
            <a:off x="3250473" y="3842756"/>
            <a:ext cx="2693776" cy="28181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7280"/>
                </a:lnTo>
                <a:lnTo>
                  <a:pt x="10800" y="21600"/>
                </a:lnTo>
                <a:lnTo>
                  <a:pt x="0" y="1728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A3C7880-9A70-98D1-F45C-E9CF93115177}"/>
              </a:ext>
            </a:extLst>
          </p:cNvPr>
          <p:cNvSpPr txBox="1"/>
          <p:nvPr/>
        </p:nvSpPr>
        <p:spPr>
          <a:xfrm>
            <a:off x="3701399" y="2602729"/>
            <a:ext cx="17604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500" b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Skilled Workforce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AB94ADC-8F9F-5B8E-A926-E1A599953D7F}"/>
              </a:ext>
            </a:extLst>
          </p:cNvPr>
          <p:cNvSpPr txBox="1"/>
          <p:nvPr/>
        </p:nvSpPr>
        <p:spPr>
          <a:xfrm>
            <a:off x="3250466" y="4459123"/>
            <a:ext cx="26652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India has a large talent pool of skilled professionals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enrolment in Higher Education: </a:t>
            </a:r>
            <a:r>
              <a:rPr lang="en-GB" sz="16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43 Mn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 Mn Graduates/year -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0.63 Mn </a:t>
            </a:r>
            <a:r>
              <a:rPr lang="en-GB" sz="16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graduates from Gujarat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9B6BC21-459F-55A0-EB7A-618ACCE4D621}"/>
              </a:ext>
            </a:extLst>
          </p:cNvPr>
          <p:cNvSpPr/>
          <p:nvPr/>
        </p:nvSpPr>
        <p:spPr>
          <a:xfrm>
            <a:off x="3250474" y="6615150"/>
            <a:ext cx="2693775" cy="45719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pic>
        <p:nvPicPr>
          <p:cNvPr id="80" name="Graphic 79" descr="Group of women with solid fill">
            <a:extLst>
              <a:ext uri="{FF2B5EF4-FFF2-40B4-BE49-F238E27FC236}">
                <a16:creationId xmlns:a16="http://schemas.microsoft.com/office/drawing/2014/main" id="{25251B4A-CE2C-9AAA-1F3A-AA455B039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30742" y="3109872"/>
            <a:ext cx="511200" cy="51120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7848E14A-B03D-9BD2-1C46-BE562F627ED1}"/>
              </a:ext>
            </a:extLst>
          </p:cNvPr>
          <p:cNvSpPr/>
          <p:nvPr/>
        </p:nvSpPr>
        <p:spPr>
          <a:xfrm>
            <a:off x="2689761" y="1184529"/>
            <a:ext cx="2218290" cy="1097280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00338C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76D7C308-2082-F9D0-C696-511D14DFCA14}"/>
              </a:ext>
            </a:extLst>
          </p:cNvPr>
          <p:cNvSpPr/>
          <p:nvPr/>
        </p:nvSpPr>
        <p:spPr>
          <a:xfrm>
            <a:off x="392789" y="1183879"/>
            <a:ext cx="2218290" cy="1097280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9364135-6FE9-CA52-84AC-89C2D969B4AC}"/>
              </a:ext>
            </a:extLst>
          </p:cNvPr>
          <p:cNvSpPr/>
          <p:nvPr/>
        </p:nvSpPr>
        <p:spPr>
          <a:xfrm>
            <a:off x="4986742" y="1183879"/>
            <a:ext cx="2218290" cy="1097280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3983915-CB86-8ABA-3280-39F203EF44F7}"/>
              </a:ext>
            </a:extLst>
          </p:cNvPr>
          <p:cNvSpPr/>
          <p:nvPr/>
        </p:nvSpPr>
        <p:spPr>
          <a:xfrm>
            <a:off x="7319240" y="1183879"/>
            <a:ext cx="2218290" cy="1097280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E526D95-E192-8A56-A23F-C1C3A2ABBA03}"/>
              </a:ext>
            </a:extLst>
          </p:cNvPr>
          <p:cNvSpPr/>
          <p:nvPr/>
        </p:nvSpPr>
        <p:spPr>
          <a:xfrm>
            <a:off x="9651965" y="1183879"/>
            <a:ext cx="2218290" cy="1097280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34C2210-3D03-2361-741A-B30E00C16350}"/>
              </a:ext>
            </a:extLst>
          </p:cNvPr>
          <p:cNvGrpSpPr/>
          <p:nvPr/>
        </p:nvGrpSpPr>
        <p:grpSpPr>
          <a:xfrm>
            <a:off x="2094747" y="1393827"/>
            <a:ext cx="3337198" cy="739476"/>
            <a:chOff x="-391779" y="-1006209"/>
            <a:chExt cx="3337198" cy="739476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0516BD1-796A-9FEC-95C5-40A38748A3F0}"/>
                </a:ext>
              </a:extLst>
            </p:cNvPr>
            <p:cNvSpPr/>
            <p:nvPr/>
          </p:nvSpPr>
          <p:spPr>
            <a:xfrm>
              <a:off x="-391779" y="-637521"/>
              <a:ext cx="3337198" cy="3707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chemeClr val="tx1"/>
                </a:buClr>
              </a:pPr>
              <a:r>
                <a:rPr lang="en-US" sz="1200" dirty="0">
                  <a:solidFill>
                    <a:srgbClr val="00338C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Number of GCCs in India </a:t>
              </a:r>
            </a:p>
            <a:p>
              <a:pPr algn="ctr">
                <a:buClr>
                  <a:schemeClr val="tx1"/>
                </a:buClr>
              </a:pPr>
              <a:r>
                <a:rPr lang="en-US" sz="1200" dirty="0">
                  <a:solidFill>
                    <a:srgbClr val="00338C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by 2023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E8FAEC70-F982-6AD7-6A17-3DF0F93F6280}"/>
                </a:ext>
              </a:extLst>
            </p:cNvPr>
            <p:cNvSpPr/>
            <p:nvPr/>
          </p:nvSpPr>
          <p:spPr>
            <a:xfrm>
              <a:off x="-148480" y="-1006209"/>
              <a:ext cx="2802724" cy="4447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  <a:buClr>
                  <a:srgbClr val="FFC100"/>
                </a:buClr>
              </a:pPr>
              <a:r>
                <a:rPr lang="en-US" sz="2400" b="1" dirty="0">
                  <a:solidFill>
                    <a:srgbClr val="00338C"/>
                  </a:solidFill>
                  <a:latin typeface="Lato ExtraBold" panose="020F0502020204030203" pitchFamily="34" charset="0"/>
                  <a:ea typeface="Lato ExtraBold" panose="020F0502020204030203" pitchFamily="34" charset="0"/>
                  <a:cs typeface="Lato ExtraBold" panose="020F0502020204030203" pitchFamily="34" charset="0"/>
                </a:rPr>
                <a:t>1580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97F4107-60F3-301B-1B50-C8A79E5088D8}"/>
              </a:ext>
            </a:extLst>
          </p:cNvPr>
          <p:cNvGrpSpPr/>
          <p:nvPr/>
        </p:nvGrpSpPr>
        <p:grpSpPr>
          <a:xfrm>
            <a:off x="100571" y="1389016"/>
            <a:ext cx="2802725" cy="819688"/>
            <a:chOff x="-148481" y="-1006209"/>
            <a:chExt cx="2802725" cy="81968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22E30D8-7853-07C2-3A6F-368054073145}"/>
                </a:ext>
              </a:extLst>
            </p:cNvPr>
            <p:cNvSpPr/>
            <p:nvPr/>
          </p:nvSpPr>
          <p:spPr>
            <a:xfrm>
              <a:off x="-148481" y="-557309"/>
              <a:ext cx="2802721" cy="3707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chemeClr val="tx1"/>
                </a:buClr>
              </a:pPr>
              <a:r>
                <a:rPr lang="en-US" sz="1200" dirty="0">
                  <a:solidFill>
                    <a:srgbClr val="00338C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GCC market size in FY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0B63E56-EAB4-F68B-AF31-CB5E17CCBCD1}"/>
                </a:ext>
              </a:extLst>
            </p:cNvPr>
            <p:cNvSpPr/>
            <p:nvPr/>
          </p:nvSpPr>
          <p:spPr>
            <a:xfrm>
              <a:off x="-148480" y="-1006209"/>
              <a:ext cx="2802724" cy="4447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  <a:buClr>
                  <a:srgbClr val="FFC100"/>
                </a:buClr>
              </a:pPr>
              <a:r>
                <a:rPr lang="en-US" sz="2400" b="1" dirty="0">
                  <a:solidFill>
                    <a:srgbClr val="00338C"/>
                  </a:solidFill>
                  <a:latin typeface="Lato ExtraBold" panose="020F0502020204030203" pitchFamily="34" charset="0"/>
                  <a:ea typeface="Lato ExtraBold" panose="020F0502020204030203" pitchFamily="34" charset="0"/>
                  <a:cs typeface="Lato ExtraBold" panose="020F0502020204030203" pitchFamily="34" charset="0"/>
                </a:rPr>
                <a:t>USD 46 Bn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7D00C33-DC70-DE26-8032-23D25CF8484D}"/>
              </a:ext>
            </a:extLst>
          </p:cNvPr>
          <p:cNvGrpSpPr/>
          <p:nvPr/>
        </p:nvGrpSpPr>
        <p:grpSpPr>
          <a:xfrm>
            <a:off x="4694524" y="1390068"/>
            <a:ext cx="2802725" cy="819688"/>
            <a:chOff x="-148481" y="-1006209"/>
            <a:chExt cx="2802725" cy="819688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2B99B48-B0F2-9687-B4AD-4192C8A1629F}"/>
                </a:ext>
              </a:extLst>
            </p:cNvPr>
            <p:cNvSpPr/>
            <p:nvPr/>
          </p:nvSpPr>
          <p:spPr>
            <a:xfrm>
              <a:off x="-148481" y="-557309"/>
              <a:ext cx="2802721" cy="3707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chemeClr val="tx1"/>
                </a:buClr>
              </a:pPr>
              <a:r>
                <a:rPr lang="en-GB" sz="1200" dirty="0">
                  <a:solidFill>
                    <a:srgbClr val="00338C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GCC Headcount in India FY 23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074FB83-1A0D-9B17-2AC6-6A839B8B9AD1}"/>
                </a:ext>
              </a:extLst>
            </p:cNvPr>
            <p:cNvSpPr/>
            <p:nvPr/>
          </p:nvSpPr>
          <p:spPr>
            <a:xfrm>
              <a:off x="-148480" y="-1006209"/>
              <a:ext cx="2802724" cy="4447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  <a:buClr>
                  <a:srgbClr val="FFC100"/>
                </a:buClr>
              </a:pPr>
              <a:r>
                <a:rPr lang="en-US" sz="2400" b="1" dirty="0">
                  <a:solidFill>
                    <a:srgbClr val="00338C"/>
                  </a:solidFill>
                  <a:latin typeface="Lato ExtraBold" panose="020F0502020204030203" pitchFamily="34" charset="0"/>
                  <a:ea typeface="Lato ExtraBold" panose="020F0502020204030203" pitchFamily="34" charset="0"/>
                  <a:cs typeface="Lato ExtraBold" panose="020F0502020204030203" pitchFamily="34" charset="0"/>
                </a:rPr>
                <a:t>1.66 Mn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FB520D8-9C8C-FEA3-C96A-309763F998DF}"/>
              </a:ext>
            </a:extLst>
          </p:cNvPr>
          <p:cNvGrpSpPr/>
          <p:nvPr/>
        </p:nvGrpSpPr>
        <p:grpSpPr>
          <a:xfrm>
            <a:off x="7027251" y="1393177"/>
            <a:ext cx="2802725" cy="819688"/>
            <a:chOff x="-148481" y="-1006209"/>
            <a:chExt cx="2802725" cy="819688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C4C63D7-06CB-C250-9BFA-71B0B4E21CAF}"/>
                </a:ext>
              </a:extLst>
            </p:cNvPr>
            <p:cNvSpPr/>
            <p:nvPr/>
          </p:nvSpPr>
          <p:spPr>
            <a:xfrm>
              <a:off x="-148481" y="-557309"/>
              <a:ext cx="2802721" cy="3707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chemeClr val="tx1"/>
                </a:buClr>
              </a:pPr>
              <a:r>
                <a:rPr lang="en-GB" sz="1200" dirty="0">
                  <a:solidFill>
                    <a:srgbClr val="00338C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GCCs in India have HQ in USA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835298C6-47DC-684A-FB87-27539C519EAE}"/>
                </a:ext>
              </a:extLst>
            </p:cNvPr>
            <p:cNvSpPr/>
            <p:nvPr/>
          </p:nvSpPr>
          <p:spPr>
            <a:xfrm>
              <a:off x="-148480" y="-1006209"/>
              <a:ext cx="2802724" cy="4447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  <a:buClr>
                  <a:srgbClr val="FFC100"/>
                </a:buClr>
              </a:pPr>
              <a:r>
                <a:rPr lang="en-US" sz="2400" b="1" dirty="0">
                  <a:solidFill>
                    <a:srgbClr val="00338C"/>
                  </a:solidFill>
                  <a:latin typeface="Lato ExtraBold" panose="020F0502020204030203" pitchFamily="34" charset="0"/>
                  <a:ea typeface="Lato ExtraBold" panose="020F0502020204030203" pitchFamily="34" charset="0"/>
                  <a:cs typeface="Lato ExtraBold" panose="020F0502020204030203" pitchFamily="34" charset="0"/>
                </a:rPr>
                <a:t>65%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A090CE9-FA09-DC53-17CD-E167C62A7AAB}"/>
              </a:ext>
            </a:extLst>
          </p:cNvPr>
          <p:cNvGrpSpPr/>
          <p:nvPr/>
        </p:nvGrpSpPr>
        <p:grpSpPr>
          <a:xfrm>
            <a:off x="9359747" y="1389016"/>
            <a:ext cx="2802725" cy="819688"/>
            <a:chOff x="-148481" y="-1006209"/>
            <a:chExt cx="2802725" cy="819688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79A39604-14A8-1CAE-6828-B23AA2178402}"/>
                </a:ext>
              </a:extLst>
            </p:cNvPr>
            <p:cNvSpPr/>
            <p:nvPr/>
          </p:nvSpPr>
          <p:spPr>
            <a:xfrm>
              <a:off x="-148481" y="-557309"/>
              <a:ext cx="2802721" cy="3707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t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chemeClr val="tx1"/>
                </a:buClr>
              </a:pPr>
              <a:r>
                <a:rPr lang="en-GB" sz="1200" dirty="0">
                  <a:solidFill>
                    <a:srgbClr val="00338C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CAGR between 2015 to 2023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E58EB05C-0B65-4663-F4DC-1BC283FAB3FC}"/>
                </a:ext>
              </a:extLst>
            </p:cNvPr>
            <p:cNvSpPr/>
            <p:nvPr/>
          </p:nvSpPr>
          <p:spPr>
            <a:xfrm>
              <a:off x="-148480" y="-1006209"/>
              <a:ext cx="2802724" cy="44473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610" tIns="54610" rIns="54610" bIns="5461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600"/>
                </a:spcBef>
                <a:buClr>
                  <a:srgbClr val="FFC100"/>
                </a:buClr>
              </a:pPr>
              <a:r>
                <a:rPr lang="en-US" sz="2400" b="1" dirty="0">
                  <a:solidFill>
                    <a:srgbClr val="00338C"/>
                  </a:solidFill>
                  <a:latin typeface="Lato ExtraBold" panose="020F0502020204030203" pitchFamily="34" charset="0"/>
                  <a:ea typeface="Lato ExtraBold" panose="020F0502020204030203" pitchFamily="34" charset="0"/>
                  <a:cs typeface="Lato ExtraBold" panose="020F0502020204030203" pitchFamily="34" charset="0"/>
                </a:rPr>
                <a:t>11.4%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8875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FCF15-8823-7F9C-ECAE-5CDCCF2EB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4B8270-4C47-0F4E-17FB-5059E0E54C18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36477A2-6470-1AEA-F757-EE525E2D2E16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1228279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11. Professional Services Providers &amp; Accounting Services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A9A4A4-E063-0754-8E36-B6F72173594B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A39A5B-9E89-33C2-9ACE-E8B859391174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9" name="Flowchart: Alternate Process 41">
            <a:extLst>
              <a:ext uri="{FF2B5EF4-FFF2-40B4-BE49-F238E27FC236}">
                <a16:creationId xmlns:a16="http://schemas.microsoft.com/office/drawing/2014/main" id="{87F9AAAD-C6A0-10B5-7509-80130594425F}"/>
              </a:ext>
            </a:extLst>
          </p:cNvPr>
          <p:cNvSpPr/>
          <p:nvPr/>
        </p:nvSpPr>
        <p:spPr>
          <a:xfrm>
            <a:off x="1028701" y="1312992"/>
            <a:ext cx="3977639" cy="9036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125"/>
              </a:lnSpc>
              <a:spcAft>
                <a:spcPts val="450"/>
              </a:spcAft>
            </a:pPr>
            <a:r>
              <a:rPr lang="en-US" sz="1700" b="1" noProof="1">
                <a:solidFill>
                  <a:srgbClr val="00338C"/>
                </a:solidFill>
                <a:latin typeface="Lato" panose="020F0502020204030203" pitchFamily="34" charset="0"/>
              </a:rPr>
              <a:t>Ancillary Service Framework </a:t>
            </a:r>
          </a:p>
        </p:txBody>
      </p:sp>
      <p:sp>
        <p:nvSpPr>
          <p:cNvPr id="10" name="Flowchart: Alternate Process 41">
            <a:extLst>
              <a:ext uri="{FF2B5EF4-FFF2-40B4-BE49-F238E27FC236}">
                <a16:creationId xmlns:a16="http://schemas.microsoft.com/office/drawing/2014/main" id="{FB95D882-317B-0E99-653F-289A4F8F8200}"/>
              </a:ext>
            </a:extLst>
          </p:cNvPr>
          <p:cNvSpPr/>
          <p:nvPr/>
        </p:nvSpPr>
        <p:spPr>
          <a:xfrm>
            <a:off x="174807" y="1312993"/>
            <a:ext cx="853894" cy="903600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25"/>
              </a:lnSpc>
              <a:spcAft>
                <a:spcPts val="450"/>
              </a:spcAft>
            </a:pPr>
            <a:r>
              <a:rPr lang="en-US" sz="2000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2021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A5AB7A-5D47-2607-5394-792F194C0CDF}"/>
              </a:ext>
            </a:extLst>
          </p:cNvPr>
          <p:cNvSpPr/>
          <p:nvPr/>
        </p:nvSpPr>
        <p:spPr>
          <a:xfrm>
            <a:off x="174807" y="2216515"/>
            <a:ext cx="4831533" cy="141849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Legal, Compliance and Secretarial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Professional &amp; Management Consulting Services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Administration, Assets Management Support Services</a:t>
            </a:r>
          </a:p>
        </p:txBody>
      </p:sp>
      <p:sp>
        <p:nvSpPr>
          <p:cNvPr id="13" name="Flowchart: Alternate Process 41">
            <a:extLst>
              <a:ext uri="{FF2B5EF4-FFF2-40B4-BE49-F238E27FC236}">
                <a16:creationId xmlns:a16="http://schemas.microsoft.com/office/drawing/2014/main" id="{CA33EECD-0E9B-8DA2-A368-E240C0B40FA4}"/>
              </a:ext>
            </a:extLst>
          </p:cNvPr>
          <p:cNvSpPr/>
          <p:nvPr/>
        </p:nvSpPr>
        <p:spPr>
          <a:xfrm>
            <a:off x="925887" y="4091941"/>
            <a:ext cx="4080453" cy="90351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500"/>
              </a:spcAft>
            </a:pPr>
            <a:r>
              <a:rPr lang="en-GB" sz="1700" b="1" noProof="1">
                <a:solidFill>
                  <a:srgbClr val="00338C"/>
                </a:solidFill>
                <a:latin typeface="Lato" panose="020F0502020204030203" pitchFamily="34" charset="0"/>
              </a:rPr>
              <a:t>IFSCA (Bookkeeping, Accounting, Taxation &amp; Financial Crimes Compliance Services) Regulation </a:t>
            </a:r>
            <a:endParaRPr lang="en-US" sz="1700" b="1" noProof="1">
              <a:solidFill>
                <a:srgbClr val="00338C"/>
              </a:solidFill>
              <a:latin typeface="Lato" panose="020F0502020204030203" pitchFamily="34" charset="0"/>
            </a:endParaRPr>
          </a:p>
        </p:txBody>
      </p:sp>
      <p:sp>
        <p:nvSpPr>
          <p:cNvPr id="14" name="Flowchart: Alternate Process 41">
            <a:extLst>
              <a:ext uri="{FF2B5EF4-FFF2-40B4-BE49-F238E27FC236}">
                <a16:creationId xmlns:a16="http://schemas.microsoft.com/office/drawing/2014/main" id="{D89BBD13-4D0E-A29B-D7F8-C8D2D8CAC753}"/>
              </a:ext>
            </a:extLst>
          </p:cNvPr>
          <p:cNvSpPr/>
          <p:nvPr/>
        </p:nvSpPr>
        <p:spPr>
          <a:xfrm>
            <a:off x="174807" y="4091942"/>
            <a:ext cx="751080" cy="903510"/>
          </a:xfrm>
          <a:prstGeom prst="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25"/>
              </a:lnSpc>
              <a:spcAft>
                <a:spcPts val="450"/>
              </a:spcAft>
            </a:pPr>
            <a:r>
              <a:rPr lang="en-US" sz="2000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2024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4CF2BC1-50D2-01D2-CC6D-04EE364CD236}"/>
              </a:ext>
            </a:extLst>
          </p:cNvPr>
          <p:cNvSpPr/>
          <p:nvPr/>
        </p:nvSpPr>
        <p:spPr>
          <a:xfrm>
            <a:off x="174807" y="4986384"/>
            <a:ext cx="4831533" cy="168794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 GIFT IFSC as a “Global Accounting and Taxation Hub”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Huge outsourcing opportunity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Talent and Cost advantage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Tax incentives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Regulated ecosystem </a:t>
            </a:r>
          </a:p>
        </p:txBody>
      </p:sp>
      <p:pic>
        <p:nvPicPr>
          <p:cNvPr id="37" name="Picture 10" descr="RBSA Advisors - Home | Facebook">
            <a:extLst>
              <a:ext uri="{FF2B5EF4-FFF2-40B4-BE49-F238E27FC236}">
                <a16:creationId xmlns:a16="http://schemas.microsoft.com/office/drawing/2014/main" id="{C7C07D1C-15C3-82AB-5E99-93A855305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03" y="1340231"/>
            <a:ext cx="1656962" cy="88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omputer Age Management Services - Wikipedia">
            <a:extLst>
              <a:ext uri="{FF2B5EF4-FFF2-40B4-BE49-F238E27FC236}">
                <a16:creationId xmlns:a16="http://schemas.microsoft.com/office/drawing/2014/main" id="{FE700D3E-5F48-94B8-8706-9C89D16A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197" y="1319252"/>
            <a:ext cx="1848737" cy="92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AXIS TRUSTEE SERVICES LIMITED">
            <a:extLst>
              <a:ext uri="{FF2B5EF4-FFF2-40B4-BE49-F238E27FC236}">
                <a16:creationId xmlns:a16="http://schemas.microsoft.com/office/drawing/2014/main" id="{FED4F51C-05EF-1437-7424-DC5A3D31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457" y="2424969"/>
            <a:ext cx="1379354" cy="5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KPMG - Wikipedia">
            <a:extLst>
              <a:ext uri="{FF2B5EF4-FFF2-40B4-BE49-F238E27FC236}">
                <a16:creationId xmlns:a16="http://schemas.microsoft.com/office/drawing/2014/main" id="{EFC6B69A-365C-432D-7FA1-6B516BF8A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318" y="2422376"/>
            <a:ext cx="1229098" cy="54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ey logo">
            <a:extLst>
              <a:ext uri="{FF2B5EF4-FFF2-40B4-BE49-F238E27FC236}">
                <a16:creationId xmlns:a16="http://schemas.microsoft.com/office/drawing/2014/main" id="{127AA011-B781-1C02-5D6A-5C427A5D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144" y="2402678"/>
            <a:ext cx="1161810" cy="58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Beacon Trusteeship Limited | LinkedIn">
            <a:extLst>
              <a:ext uri="{FF2B5EF4-FFF2-40B4-BE49-F238E27FC236}">
                <a16:creationId xmlns:a16="http://schemas.microsoft.com/office/drawing/2014/main" id="{7A0DAAD7-8F2D-BF19-5687-53BAEEFF7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0472" y="3352227"/>
            <a:ext cx="1379354" cy="5328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F2ABEF68-3273-795E-5BC4-0B348A7EB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318" y="3114897"/>
            <a:ext cx="1762325" cy="100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Catalyst Trusteeship Limited | LinkedIn">
            <a:extLst>
              <a:ext uri="{FF2B5EF4-FFF2-40B4-BE49-F238E27FC236}">
                <a16:creationId xmlns:a16="http://schemas.microsoft.com/office/drawing/2014/main" id="{D967C187-384C-9FCA-CFDF-3B42EFE3F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84" b="11016"/>
          <a:stretch/>
        </p:blipFill>
        <p:spPr bwMode="auto">
          <a:xfrm>
            <a:off x="10356398" y="4094881"/>
            <a:ext cx="1424176" cy="61315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FIND THE ELEPHANT">
            <a:extLst>
              <a:ext uri="{FF2B5EF4-FFF2-40B4-BE49-F238E27FC236}">
                <a16:creationId xmlns:a16="http://schemas.microsoft.com/office/drawing/2014/main" id="{1A04758F-A4D8-EC84-5E64-832C2CB23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59168" y="5695632"/>
            <a:ext cx="1101961" cy="7931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12BD28F-0C68-CB0F-7951-488C3B5CD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0126" y="5001996"/>
            <a:ext cx="1513085" cy="544479"/>
          </a:xfrm>
          <a:prstGeom prst="rect">
            <a:avLst/>
          </a:prstGeom>
        </p:spPr>
      </p:pic>
      <p:pic>
        <p:nvPicPr>
          <p:cNvPr id="47" name="Picture 8" descr="ohmdovetail">
            <a:extLst>
              <a:ext uri="{FF2B5EF4-FFF2-40B4-BE49-F238E27FC236}">
                <a16:creationId xmlns:a16="http://schemas.microsoft.com/office/drawing/2014/main" id="{EC76020B-11F2-ACF3-88BD-329047D2C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66418" y="4129218"/>
            <a:ext cx="1466773" cy="5444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nishith-desai-logo | EPG">
            <a:extLst>
              <a:ext uri="{FF2B5EF4-FFF2-40B4-BE49-F238E27FC236}">
                <a16:creationId xmlns:a16="http://schemas.microsoft.com/office/drawing/2014/main" id="{4C54298A-39EC-73CE-30BB-582707CE3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440" y="4788631"/>
            <a:ext cx="2431268" cy="97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Basiz Fund Services | LinkedIn">
            <a:extLst>
              <a:ext uri="{FF2B5EF4-FFF2-40B4-BE49-F238E27FC236}">
                <a16:creationId xmlns:a16="http://schemas.microsoft.com/office/drawing/2014/main" id="{E8B5AE05-D1E2-7AFC-6BC0-306E28297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938" y="4886321"/>
            <a:ext cx="1618029" cy="77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C N K Khandwala &amp; Associates | LinkedIn">
            <a:extLst>
              <a:ext uri="{FF2B5EF4-FFF2-40B4-BE49-F238E27FC236}">
                <a16:creationId xmlns:a16="http://schemas.microsoft.com/office/drawing/2014/main" id="{3B001AFC-DBB2-23DF-8BE8-636D2F394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80" y="4141456"/>
            <a:ext cx="1508331" cy="5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EAE0D243-69AA-9DA1-2C74-9BFB46ED2B68}"/>
              </a:ext>
            </a:extLst>
          </p:cNvPr>
          <p:cNvSpPr/>
          <p:nvPr/>
        </p:nvSpPr>
        <p:spPr>
          <a:xfrm>
            <a:off x="5825673" y="1138636"/>
            <a:ext cx="6231392" cy="5400594"/>
          </a:xfrm>
          <a:prstGeom prst="rect">
            <a:avLst/>
          </a:prstGeom>
          <a:noFill/>
          <a:ln>
            <a:solidFill>
              <a:srgbClr val="2308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1F497D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805CF93-D56D-3250-A2FE-F2AEBAB79D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43211" y="1377051"/>
            <a:ext cx="877199" cy="81416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05F2B3B-2813-FCF2-C1E2-A184D7D860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53453" y="2439629"/>
            <a:ext cx="1202945" cy="5110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CAB5870-D7C8-628F-22AD-CC65CB56F8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94656" y="3435346"/>
            <a:ext cx="1961428" cy="366622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655A1AAC-FB26-4DF8-BF4D-9A3950B0D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71" y="1471677"/>
            <a:ext cx="814993" cy="62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988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649DB-1DD0-473F-08E0-FD674BE30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" y="-11958"/>
            <a:ext cx="1219101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310337-9858-8956-D06F-FC1159FBEDBA}"/>
              </a:ext>
            </a:extLst>
          </p:cNvPr>
          <p:cNvSpPr/>
          <p:nvPr/>
        </p:nvSpPr>
        <p:spPr>
          <a:xfrm>
            <a:off x="0" y="-11958"/>
            <a:ext cx="12243188" cy="933361"/>
          </a:xfrm>
          <a:prstGeom prst="rect">
            <a:avLst/>
          </a:prstGeom>
          <a:solidFill>
            <a:srgbClr val="00338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          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C9BA4F-0D73-C0AC-8CDD-51659CA5343E}"/>
              </a:ext>
            </a:extLst>
          </p:cNvPr>
          <p:cNvSpPr/>
          <p:nvPr/>
        </p:nvSpPr>
        <p:spPr>
          <a:xfrm>
            <a:off x="-19301" y="3502656"/>
            <a:ext cx="12281790" cy="3353270"/>
          </a:xfrm>
          <a:prstGeom prst="rect">
            <a:avLst/>
          </a:prstGeom>
          <a:solidFill>
            <a:srgbClr val="00338C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                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4C7510-C672-017B-36FD-47709B58F39F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</a:t>
            </a:r>
            <a:endParaRPr lang="en-IN" dirty="0"/>
          </a:p>
        </p:txBody>
      </p:sp>
      <p:sp>
        <p:nvSpPr>
          <p:cNvPr id="17" name="Rectangle: Single Corner Snipped 16">
            <a:extLst>
              <a:ext uri="{FF2B5EF4-FFF2-40B4-BE49-F238E27FC236}">
                <a16:creationId xmlns:a16="http://schemas.microsoft.com/office/drawing/2014/main" id="{05FA6792-05BE-2E7D-EE53-A6721151EA03}"/>
              </a:ext>
            </a:extLst>
          </p:cNvPr>
          <p:cNvSpPr/>
          <p:nvPr/>
        </p:nvSpPr>
        <p:spPr>
          <a:xfrm rot="5400000">
            <a:off x="975474" y="948294"/>
            <a:ext cx="4185337" cy="4794633"/>
          </a:xfrm>
          <a:prstGeom prst="snip1Rect">
            <a:avLst>
              <a:gd name="adj" fmla="val 29317"/>
            </a:avLst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C3945B-441D-DF24-6428-A5A49E51EE03}"/>
              </a:ext>
            </a:extLst>
          </p:cNvPr>
          <p:cNvSpPr txBox="1">
            <a:spLocks/>
          </p:cNvSpPr>
          <p:nvPr/>
        </p:nvSpPr>
        <p:spPr>
          <a:xfrm>
            <a:off x="813097" y="2011780"/>
            <a:ext cx="469145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600" b="1" dirty="0">
                <a:solidFill>
                  <a:schemeClr val="bg1"/>
                </a:solidFill>
                <a:latin typeface="Biennale Black" panose="00000A00000000000000" pitchFamily="50" charset="0"/>
              </a:rPr>
              <a:t>Thank You !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2CEFF64-B40F-96DD-9F01-470791B53DA0}"/>
              </a:ext>
            </a:extLst>
          </p:cNvPr>
          <p:cNvCxnSpPr>
            <a:cxnSpLocks/>
          </p:cNvCxnSpPr>
          <p:nvPr/>
        </p:nvCxnSpPr>
        <p:spPr>
          <a:xfrm flipH="1">
            <a:off x="915286" y="2874113"/>
            <a:ext cx="9993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8974D1BD-7FF3-0229-8D82-DF01FC487356}"/>
              </a:ext>
            </a:extLst>
          </p:cNvPr>
          <p:cNvSpPr txBox="1">
            <a:spLocks/>
          </p:cNvSpPr>
          <p:nvPr/>
        </p:nvSpPr>
        <p:spPr>
          <a:xfrm>
            <a:off x="813097" y="3787816"/>
            <a:ext cx="4652362" cy="77292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Biennale Black" panose="00000A00000000000000" pitchFamily="50" charset="0"/>
                <a:cs typeface="Arial" panose="020B0604020202020204" pitchFamily="34" charset="0"/>
              </a:rPr>
              <a:t>International Financial Services Centre Authority (IFSCA)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2</a:t>
            </a:r>
            <a:r>
              <a:rPr kumimoji="0" lang="en-GB" sz="160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nd</a:t>
            </a: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 and 3</a:t>
            </a:r>
            <a:r>
              <a:rPr kumimoji="0" lang="en-GB" sz="160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rd</a:t>
            </a: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 Floor, PRAGYA Tower, Block 15, Zone 1, Road 1C, GIFT SEZ, GIFT City, Gandhinagar,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bg1"/>
                </a:solidFill>
                <a:latin typeface="Biennale" panose="00000500000000000000" pitchFamily="50" charset="0"/>
                <a:cs typeface="Arial" panose="020B0604020202020204" pitchFamily="34" charset="0"/>
              </a:rPr>
              <a:t>Gujarat - 382355</a:t>
            </a: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542632-BB84-3738-DC57-13B69013D99E}"/>
              </a:ext>
            </a:extLst>
          </p:cNvPr>
          <p:cNvSpPr txBox="1">
            <a:spLocks/>
          </p:cNvSpPr>
          <p:nvPr/>
        </p:nvSpPr>
        <p:spPr>
          <a:xfrm>
            <a:off x="9430112" y="5730574"/>
            <a:ext cx="5165890" cy="77292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+91-79-6180-9800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bg1"/>
                </a:solidFill>
                <a:latin typeface="Biennale" panose="00000500000000000000" pitchFamily="50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Info-desk@ifsca.gov.in</a:t>
            </a:r>
            <a:endParaRPr lang="en-GB" sz="1800" dirty="0">
              <a:solidFill>
                <a:schemeClr val="bg1"/>
              </a:solidFill>
              <a:latin typeface="Biennale" panose="00000500000000000000" pitchFamily="50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cs typeface="Arial" panose="020B0604020202020204" pitchFamily="34" charset="0"/>
              </a:rPr>
              <a:t>www.ifsca.gov.in</a:t>
            </a:r>
          </a:p>
        </p:txBody>
      </p:sp>
      <p:pic>
        <p:nvPicPr>
          <p:cNvPr id="7" name="Graphic 6" descr="Speaker phone with solid fill">
            <a:extLst>
              <a:ext uri="{FF2B5EF4-FFF2-40B4-BE49-F238E27FC236}">
                <a16:creationId xmlns:a16="http://schemas.microsoft.com/office/drawing/2014/main" id="{78DBD017-B99A-AA52-7D4A-B69280D9E0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80265" y="5468138"/>
            <a:ext cx="432000" cy="432000"/>
          </a:xfrm>
          <a:prstGeom prst="rect">
            <a:avLst/>
          </a:prstGeom>
        </p:spPr>
      </p:pic>
      <p:pic>
        <p:nvPicPr>
          <p:cNvPr id="11" name="Graphic 10" descr="Envelope with solid fill">
            <a:extLst>
              <a:ext uri="{FF2B5EF4-FFF2-40B4-BE49-F238E27FC236}">
                <a16:creationId xmlns:a16="http://schemas.microsoft.com/office/drawing/2014/main" id="{7F2C5CD1-C649-4F8C-B8AF-89B61EA855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4586" y="5875002"/>
            <a:ext cx="432000" cy="432000"/>
          </a:xfrm>
          <a:prstGeom prst="rect">
            <a:avLst/>
          </a:prstGeom>
        </p:spPr>
      </p:pic>
      <p:pic>
        <p:nvPicPr>
          <p:cNvPr id="13" name="Graphic 12" descr="Internet with solid fill">
            <a:extLst>
              <a:ext uri="{FF2B5EF4-FFF2-40B4-BE49-F238E27FC236}">
                <a16:creationId xmlns:a16="http://schemas.microsoft.com/office/drawing/2014/main" id="{5A1CFA1F-1B30-BFBF-3453-FD629D2020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48797" y="6252192"/>
            <a:ext cx="432000" cy="432000"/>
          </a:xfrm>
          <a:prstGeom prst="rect">
            <a:avLst/>
          </a:prstGeom>
        </p:spPr>
      </p:pic>
      <p:pic>
        <p:nvPicPr>
          <p:cNvPr id="19" name="Picture 18" descr="A logo for a company&#10;&#10;Description automatically generated">
            <a:extLst>
              <a:ext uri="{FF2B5EF4-FFF2-40B4-BE49-F238E27FC236}">
                <a16:creationId xmlns:a16="http://schemas.microsoft.com/office/drawing/2014/main" id="{A3602CAB-83A9-B5F5-A0AE-D74B18306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47" y="1488559"/>
            <a:ext cx="1842379" cy="1579274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C3C279D9-E37C-2E96-42AF-69C1801E71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7349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CB7E0-261F-0546-9225-44650B285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E263E53-453A-B0CB-186A-5E489C38BC7C}"/>
              </a:ext>
            </a:extLst>
          </p:cNvPr>
          <p:cNvGrpSpPr/>
          <p:nvPr/>
        </p:nvGrpSpPr>
        <p:grpSpPr>
          <a:xfrm>
            <a:off x="0" y="-28117"/>
            <a:ext cx="12192000" cy="1009692"/>
            <a:chOff x="0" y="-12732"/>
            <a:chExt cx="12192000" cy="100969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A691B9-F3E7-1856-578C-2EC8E97A927A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BC4114-8E12-6721-BA64-A8CC4E272948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307318-8B1E-B5C0-88B4-49C5D5430180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F9ABF87-FE4E-10B1-64C4-AAB7F06382CB}"/>
              </a:ext>
            </a:extLst>
          </p:cNvPr>
          <p:cNvSpPr txBox="1"/>
          <p:nvPr/>
        </p:nvSpPr>
        <p:spPr>
          <a:xfrm>
            <a:off x="119590" y="130786"/>
            <a:ext cx="99994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GIFT IFSC Journey so far</a:t>
            </a:r>
            <a:endParaRPr lang="en-IN" sz="3400" b="1" dirty="0">
              <a:solidFill>
                <a:schemeClr val="bg1"/>
              </a:solidFill>
              <a:latin typeface="Biennale Black"/>
              <a:ea typeface="Lato ExtraBold" panose="020F0502020204030203" pitchFamily="34" charset="0"/>
              <a:cs typeface="Lato ExtraBold" panose="020F0502020204030203" pitchFamily="34" charset="0"/>
            </a:endParaRPr>
          </a:p>
        </p:txBody>
      </p:sp>
      <p:sp>
        <p:nvSpPr>
          <p:cNvPr id="4" name="Freeform 505">
            <a:extLst>
              <a:ext uri="{FF2B5EF4-FFF2-40B4-BE49-F238E27FC236}">
                <a16:creationId xmlns:a16="http://schemas.microsoft.com/office/drawing/2014/main" id="{70EB1F6C-C829-985C-7F43-9CA261B0F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310" y="3796973"/>
            <a:ext cx="2266437" cy="925442"/>
          </a:xfrm>
          <a:custGeom>
            <a:avLst/>
            <a:gdLst>
              <a:gd name="T0" fmla="*/ 2227 w 3919"/>
              <a:gd name="T1" fmla="*/ 1271 h 1601"/>
              <a:gd name="T2" fmla="*/ 1959 w 3919"/>
              <a:gd name="T3" fmla="*/ 1600 h 1601"/>
              <a:gd name="T4" fmla="*/ 1691 w 3919"/>
              <a:gd name="T5" fmla="*/ 1271 h 1601"/>
              <a:gd name="T6" fmla="*/ 0 w 3919"/>
              <a:gd name="T7" fmla="*/ 1271 h 1601"/>
              <a:gd name="T8" fmla="*/ 0 w 3919"/>
              <a:gd name="T9" fmla="*/ 0 h 1601"/>
              <a:gd name="T10" fmla="*/ 3918 w 3919"/>
              <a:gd name="T11" fmla="*/ 0 h 1601"/>
              <a:gd name="T12" fmla="*/ 3918 w 3919"/>
              <a:gd name="T13" fmla="*/ 1271 h 1601"/>
              <a:gd name="T14" fmla="*/ 2227 w 3919"/>
              <a:gd name="T15" fmla="*/ 1271 h 1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9" h="1601">
                <a:moveTo>
                  <a:pt x="2227" y="1271"/>
                </a:moveTo>
                <a:lnTo>
                  <a:pt x="1959" y="1600"/>
                </a:lnTo>
                <a:lnTo>
                  <a:pt x="1691" y="1271"/>
                </a:lnTo>
                <a:lnTo>
                  <a:pt x="0" y="1271"/>
                </a:lnTo>
                <a:lnTo>
                  <a:pt x="0" y="0"/>
                </a:lnTo>
                <a:lnTo>
                  <a:pt x="3918" y="0"/>
                </a:lnTo>
                <a:lnTo>
                  <a:pt x="3918" y="1271"/>
                </a:lnTo>
                <a:lnTo>
                  <a:pt x="2227" y="1271"/>
                </a:lnTo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>
              <a:solidFill>
                <a:schemeClr val="lt1"/>
              </a:solidFill>
              <a:latin typeface="Effra Heavy" panose="02000906080000020004" pitchFamily="2" charset="0"/>
            </a:endParaRPr>
          </a:p>
        </p:txBody>
      </p:sp>
      <p:sp>
        <p:nvSpPr>
          <p:cNvPr id="16" name="Freeform 506">
            <a:extLst>
              <a:ext uri="{FF2B5EF4-FFF2-40B4-BE49-F238E27FC236}">
                <a16:creationId xmlns:a16="http://schemas.microsoft.com/office/drawing/2014/main" id="{E0A8A3CC-700F-E547-0E42-02EA5CDA4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3261" y="3618042"/>
            <a:ext cx="2263889" cy="927990"/>
          </a:xfrm>
          <a:custGeom>
            <a:avLst/>
            <a:gdLst>
              <a:gd name="T0" fmla="*/ 2226 w 3918"/>
              <a:gd name="T1" fmla="*/ 328 h 1607"/>
              <a:gd name="T2" fmla="*/ 1959 w 3918"/>
              <a:gd name="T3" fmla="*/ 0 h 1607"/>
              <a:gd name="T4" fmla="*/ 1691 w 3918"/>
              <a:gd name="T5" fmla="*/ 328 h 1607"/>
              <a:gd name="T6" fmla="*/ 0 w 3918"/>
              <a:gd name="T7" fmla="*/ 328 h 1607"/>
              <a:gd name="T8" fmla="*/ 0 w 3918"/>
              <a:gd name="T9" fmla="*/ 1606 h 1607"/>
              <a:gd name="T10" fmla="*/ 3917 w 3918"/>
              <a:gd name="T11" fmla="*/ 1606 h 1607"/>
              <a:gd name="T12" fmla="*/ 3917 w 3918"/>
              <a:gd name="T13" fmla="*/ 328 h 1607"/>
              <a:gd name="T14" fmla="*/ 2226 w 3918"/>
              <a:gd name="T15" fmla="*/ 328 h 1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8" h="1607">
                <a:moveTo>
                  <a:pt x="2226" y="328"/>
                </a:moveTo>
                <a:lnTo>
                  <a:pt x="1959" y="0"/>
                </a:lnTo>
                <a:lnTo>
                  <a:pt x="1691" y="328"/>
                </a:lnTo>
                <a:lnTo>
                  <a:pt x="0" y="328"/>
                </a:lnTo>
                <a:lnTo>
                  <a:pt x="0" y="1606"/>
                </a:lnTo>
                <a:lnTo>
                  <a:pt x="3917" y="1606"/>
                </a:lnTo>
                <a:lnTo>
                  <a:pt x="3917" y="328"/>
                </a:lnTo>
                <a:lnTo>
                  <a:pt x="2226" y="328"/>
                </a:lnTo>
              </a:path>
            </a:pathLst>
          </a:cu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>
              <a:solidFill>
                <a:schemeClr val="lt1"/>
              </a:solidFill>
              <a:latin typeface="Effra Heavy" panose="02000906080000020004" pitchFamily="2" charset="0"/>
            </a:endParaRPr>
          </a:p>
        </p:txBody>
      </p:sp>
      <p:sp>
        <p:nvSpPr>
          <p:cNvPr id="17" name="Freeform 507">
            <a:extLst>
              <a:ext uri="{FF2B5EF4-FFF2-40B4-BE49-F238E27FC236}">
                <a16:creationId xmlns:a16="http://schemas.microsoft.com/office/drawing/2014/main" id="{C46D566E-ADAB-60AB-8915-29FBB37C5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911" y="3810423"/>
            <a:ext cx="2266439" cy="925442"/>
          </a:xfrm>
          <a:custGeom>
            <a:avLst/>
            <a:gdLst>
              <a:gd name="T0" fmla="*/ 2227 w 3919"/>
              <a:gd name="T1" fmla="*/ 1271 h 1601"/>
              <a:gd name="T2" fmla="*/ 1959 w 3919"/>
              <a:gd name="T3" fmla="*/ 1600 h 1601"/>
              <a:gd name="T4" fmla="*/ 1691 w 3919"/>
              <a:gd name="T5" fmla="*/ 1271 h 1601"/>
              <a:gd name="T6" fmla="*/ 0 w 3919"/>
              <a:gd name="T7" fmla="*/ 1271 h 1601"/>
              <a:gd name="T8" fmla="*/ 0 w 3919"/>
              <a:gd name="T9" fmla="*/ 0 h 1601"/>
              <a:gd name="T10" fmla="*/ 3918 w 3919"/>
              <a:gd name="T11" fmla="*/ 0 h 1601"/>
              <a:gd name="T12" fmla="*/ 3918 w 3919"/>
              <a:gd name="T13" fmla="*/ 1271 h 1601"/>
              <a:gd name="T14" fmla="*/ 2227 w 3919"/>
              <a:gd name="T15" fmla="*/ 1271 h 1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9" h="1601">
                <a:moveTo>
                  <a:pt x="2227" y="1271"/>
                </a:moveTo>
                <a:lnTo>
                  <a:pt x="1959" y="1600"/>
                </a:lnTo>
                <a:lnTo>
                  <a:pt x="1691" y="1271"/>
                </a:lnTo>
                <a:lnTo>
                  <a:pt x="0" y="1271"/>
                </a:lnTo>
                <a:lnTo>
                  <a:pt x="0" y="0"/>
                </a:lnTo>
                <a:lnTo>
                  <a:pt x="3918" y="0"/>
                </a:lnTo>
                <a:lnTo>
                  <a:pt x="3918" y="1271"/>
                </a:lnTo>
                <a:lnTo>
                  <a:pt x="2227" y="1271"/>
                </a:lnTo>
              </a:path>
            </a:pathLst>
          </a:custGeom>
          <a:solidFill>
            <a:srgbClr val="ED7D31"/>
          </a:solidFill>
          <a:ln w="25400" cap="flat" cmpd="sng" algn="ctr">
            <a:noFill/>
            <a:prstDash val="solid"/>
          </a:ln>
          <a:effectLst/>
        </p:spPr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MX" sz="1200" dirty="0">
              <a:solidFill>
                <a:srgbClr val="002060"/>
              </a:solidFill>
              <a:latin typeface="Roboto Black"/>
              <a:ea typeface="Roboto Black"/>
            </a:endParaRPr>
          </a:p>
        </p:txBody>
      </p:sp>
      <p:sp>
        <p:nvSpPr>
          <p:cNvPr id="18" name="Freeform 508">
            <a:extLst>
              <a:ext uri="{FF2B5EF4-FFF2-40B4-BE49-F238E27FC236}">
                <a16:creationId xmlns:a16="http://schemas.microsoft.com/office/drawing/2014/main" id="{51CCB15D-60B4-9362-6C35-7CBEAC33C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763" y="3606137"/>
            <a:ext cx="2266439" cy="927990"/>
          </a:xfrm>
          <a:custGeom>
            <a:avLst/>
            <a:gdLst>
              <a:gd name="T0" fmla="*/ 2227 w 3919"/>
              <a:gd name="T1" fmla="*/ 328 h 1607"/>
              <a:gd name="T2" fmla="*/ 1959 w 3919"/>
              <a:gd name="T3" fmla="*/ 0 h 1607"/>
              <a:gd name="T4" fmla="*/ 1691 w 3919"/>
              <a:gd name="T5" fmla="*/ 328 h 1607"/>
              <a:gd name="T6" fmla="*/ 0 w 3919"/>
              <a:gd name="T7" fmla="*/ 328 h 1607"/>
              <a:gd name="T8" fmla="*/ 0 w 3919"/>
              <a:gd name="T9" fmla="*/ 1606 h 1607"/>
              <a:gd name="T10" fmla="*/ 3918 w 3919"/>
              <a:gd name="T11" fmla="*/ 1606 h 1607"/>
              <a:gd name="T12" fmla="*/ 3918 w 3919"/>
              <a:gd name="T13" fmla="*/ 328 h 1607"/>
              <a:gd name="T14" fmla="*/ 2227 w 3919"/>
              <a:gd name="T15" fmla="*/ 328 h 1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9" h="1607">
                <a:moveTo>
                  <a:pt x="2227" y="328"/>
                </a:moveTo>
                <a:lnTo>
                  <a:pt x="1959" y="0"/>
                </a:lnTo>
                <a:lnTo>
                  <a:pt x="1691" y="328"/>
                </a:lnTo>
                <a:lnTo>
                  <a:pt x="0" y="328"/>
                </a:lnTo>
                <a:lnTo>
                  <a:pt x="0" y="1606"/>
                </a:lnTo>
                <a:lnTo>
                  <a:pt x="3918" y="1606"/>
                </a:lnTo>
                <a:lnTo>
                  <a:pt x="3918" y="328"/>
                </a:lnTo>
                <a:lnTo>
                  <a:pt x="2227" y="328"/>
                </a:lnTo>
              </a:path>
            </a:pathLst>
          </a:custGeom>
          <a:solidFill>
            <a:srgbClr val="00338C"/>
          </a:solidFill>
          <a:ln>
            <a:noFill/>
          </a:ln>
          <a:effectLst/>
        </p:spPr>
        <p:txBody>
          <a:bodyPr wrap="none" anchor="ctr"/>
          <a:lstStyle/>
          <a:p>
            <a:endParaRPr lang="es-MX" sz="900"/>
          </a:p>
        </p:txBody>
      </p:sp>
      <p:sp>
        <p:nvSpPr>
          <p:cNvPr id="19" name="CuadroTexto 395">
            <a:extLst>
              <a:ext uri="{FF2B5EF4-FFF2-40B4-BE49-F238E27FC236}">
                <a16:creationId xmlns:a16="http://schemas.microsoft.com/office/drawing/2014/main" id="{E8E1F6BA-877C-E263-E666-554DDCD8C1E1}"/>
              </a:ext>
            </a:extLst>
          </p:cNvPr>
          <p:cNvSpPr txBox="1"/>
          <p:nvPr/>
        </p:nvSpPr>
        <p:spPr>
          <a:xfrm>
            <a:off x="2436252" y="3931880"/>
            <a:ext cx="2236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April  2015</a:t>
            </a:r>
          </a:p>
        </p:txBody>
      </p:sp>
      <p:sp>
        <p:nvSpPr>
          <p:cNvPr id="28" name="CuadroTexto 395">
            <a:extLst>
              <a:ext uri="{FF2B5EF4-FFF2-40B4-BE49-F238E27FC236}">
                <a16:creationId xmlns:a16="http://schemas.microsoft.com/office/drawing/2014/main" id="{82BE15ED-EA1E-1EE3-0FEB-AFFDA73DC190}"/>
              </a:ext>
            </a:extLst>
          </p:cNvPr>
          <p:cNvSpPr txBox="1"/>
          <p:nvPr/>
        </p:nvSpPr>
        <p:spPr>
          <a:xfrm>
            <a:off x="4787229" y="3898008"/>
            <a:ext cx="226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Dec. 2019</a:t>
            </a:r>
          </a:p>
        </p:txBody>
      </p:sp>
      <p:sp>
        <p:nvSpPr>
          <p:cNvPr id="29" name="CuadroTexto 395">
            <a:extLst>
              <a:ext uri="{FF2B5EF4-FFF2-40B4-BE49-F238E27FC236}">
                <a16:creationId xmlns:a16="http://schemas.microsoft.com/office/drawing/2014/main" id="{50BED9E7-8889-9BC6-DDBF-FED034B2F80C}"/>
              </a:ext>
            </a:extLst>
          </p:cNvPr>
          <p:cNvSpPr txBox="1"/>
          <p:nvPr/>
        </p:nvSpPr>
        <p:spPr>
          <a:xfrm>
            <a:off x="7209745" y="3875222"/>
            <a:ext cx="2075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Oct. 2020</a:t>
            </a:r>
          </a:p>
        </p:txBody>
      </p:sp>
      <p:sp>
        <p:nvSpPr>
          <p:cNvPr id="30" name="CuadroTexto 395">
            <a:extLst>
              <a:ext uri="{FF2B5EF4-FFF2-40B4-BE49-F238E27FC236}">
                <a16:creationId xmlns:a16="http://schemas.microsoft.com/office/drawing/2014/main" id="{55FCD42D-461C-BAB0-A405-C56143E8ABAB}"/>
              </a:ext>
            </a:extLst>
          </p:cNvPr>
          <p:cNvSpPr txBox="1"/>
          <p:nvPr/>
        </p:nvSpPr>
        <p:spPr>
          <a:xfrm>
            <a:off x="9408553" y="3898008"/>
            <a:ext cx="2518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/>
                </a:solidFill>
                <a:latin typeface="Lato" charset="0"/>
                <a:ea typeface="Lato" charset="0"/>
                <a:cs typeface="Lato" charset="0"/>
              </a:rPr>
              <a:t>August 2025</a:t>
            </a:r>
          </a:p>
        </p:txBody>
      </p:sp>
      <p:sp>
        <p:nvSpPr>
          <p:cNvPr id="31" name="Rectangle 56">
            <a:extLst>
              <a:ext uri="{FF2B5EF4-FFF2-40B4-BE49-F238E27FC236}">
                <a16:creationId xmlns:a16="http://schemas.microsoft.com/office/drawing/2014/main" id="{230EA5A5-047C-85DF-2102-8886B89AABF1}"/>
              </a:ext>
            </a:extLst>
          </p:cNvPr>
          <p:cNvSpPr/>
          <p:nvPr/>
        </p:nvSpPr>
        <p:spPr>
          <a:xfrm>
            <a:off x="2349997" y="4735865"/>
            <a:ext cx="2847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India’s 1</a:t>
            </a:r>
            <a:r>
              <a:rPr lang="en-US" baseline="300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IFSC became operational with regulations from RBI, SEBI and IRDAI</a:t>
            </a:r>
          </a:p>
        </p:txBody>
      </p:sp>
      <p:sp>
        <p:nvSpPr>
          <p:cNvPr id="32" name="Rectangle 56">
            <a:extLst>
              <a:ext uri="{FF2B5EF4-FFF2-40B4-BE49-F238E27FC236}">
                <a16:creationId xmlns:a16="http://schemas.microsoft.com/office/drawing/2014/main" id="{CC938E03-DD6D-2660-2B64-E8C4E2C4C804}"/>
              </a:ext>
            </a:extLst>
          </p:cNvPr>
          <p:cNvSpPr/>
          <p:nvPr/>
        </p:nvSpPr>
        <p:spPr>
          <a:xfrm>
            <a:off x="4955748" y="2715263"/>
            <a:ext cx="23705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eorgia"/>
              </a:rPr>
              <a:t>IFSC Authority Act, 2019 passed by Union  Parliament</a:t>
            </a:r>
            <a:endParaRPr lang="en-US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ectangle 56">
            <a:extLst>
              <a:ext uri="{FF2B5EF4-FFF2-40B4-BE49-F238E27FC236}">
                <a16:creationId xmlns:a16="http://schemas.microsoft.com/office/drawing/2014/main" id="{3E0B431F-FC62-9312-47D8-8C84E02EED19}"/>
              </a:ext>
            </a:extLst>
          </p:cNvPr>
          <p:cNvSpPr/>
          <p:nvPr/>
        </p:nvSpPr>
        <p:spPr>
          <a:xfrm>
            <a:off x="7026099" y="4857322"/>
            <a:ext cx="28473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IFSCA assumes power to develop and regulate GIFT IFSC from 1</a:t>
            </a:r>
            <a:r>
              <a:rPr lang="en-US" baseline="300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</a:t>
            </a: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Oct 2020</a:t>
            </a:r>
          </a:p>
        </p:txBody>
      </p:sp>
      <p:sp>
        <p:nvSpPr>
          <p:cNvPr id="34" name="Rectangle 56">
            <a:extLst>
              <a:ext uri="{FF2B5EF4-FFF2-40B4-BE49-F238E27FC236}">
                <a16:creationId xmlns:a16="http://schemas.microsoft.com/office/drawing/2014/main" id="{9EA9E685-C54A-3C6A-C4A8-9CDECED1DB1E}"/>
              </a:ext>
            </a:extLst>
          </p:cNvPr>
          <p:cNvSpPr/>
          <p:nvPr/>
        </p:nvSpPr>
        <p:spPr>
          <a:xfrm>
            <a:off x="9216469" y="2637255"/>
            <a:ext cx="3067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IFSCA notified 30+  Regulations and granted 1000 + Registrations </a:t>
            </a:r>
          </a:p>
        </p:txBody>
      </p:sp>
      <p:sp>
        <p:nvSpPr>
          <p:cNvPr id="35" name="Rectangle 56">
            <a:extLst>
              <a:ext uri="{FF2B5EF4-FFF2-40B4-BE49-F238E27FC236}">
                <a16:creationId xmlns:a16="http://schemas.microsoft.com/office/drawing/2014/main" id="{A969443F-0F8D-704F-48DF-C5B72182A3FA}"/>
              </a:ext>
            </a:extLst>
          </p:cNvPr>
          <p:cNvSpPr/>
          <p:nvPr/>
        </p:nvSpPr>
        <p:spPr>
          <a:xfrm>
            <a:off x="129316" y="2836502"/>
            <a:ext cx="2936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eorgia"/>
              </a:rPr>
              <a:t>1</a:t>
            </a:r>
            <a:r>
              <a:rPr lang="en-US" baseline="300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eorgia"/>
              </a:rPr>
              <a:t>st</a:t>
            </a: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Georgia"/>
              </a:rPr>
              <a:t> Commercial building inaugurated at GIFT City </a:t>
            </a:r>
            <a:endParaRPr lang="en-US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Freeform 506">
            <a:extLst>
              <a:ext uri="{FF2B5EF4-FFF2-40B4-BE49-F238E27FC236}">
                <a16:creationId xmlns:a16="http://schemas.microsoft.com/office/drawing/2014/main" id="{F68EBD92-6766-2511-5023-5B6D08983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590" y="3593486"/>
            <a:ext cx="2263889" cy="927990"/>
          </a:xfrm>
          <a:custGeom>
            <a:avLst/>
            <a:gdLst>
              <a:gd name="T0" fmla="*/ 2226 w 3918"/>
              <a:gd name="T1" fmla="*/ 328 h 1607"/>
              <a:gd name="T2" fmla="*/ 1959 w 3918"/>
              <a:gd name="T3" fmla="*/ 0 h 1607"/>
              <a:gd name="T4" fmla="*/ 1691 w 3918"/>
              <a:gd name="T5" fmla="*/ 328 h 1607"/>
              <a:gd name="T6" fmla="*/ 0 w 3918"/>
              <a:gd name="T7" fmla="*/ 328 h 1607"/>
              <a:gd name="T8" fmla="*/ 0 w 3918"/>
              <a:gd name="T9" fmla="*/ 1606 h 1607"/>
              <a:gd name="T10" fmla="*/ 3917 w 3918"/>
              <a:gd name="T11" fmla="*/ 1606 h 1607"/>
              <a:gd name="T12" fmla="*/ 3917 w 3918"/>
              <a:gd name="T13" fmla="*/ 328 h 1607"/>
              <a:gd name="T14" fmla="*/ 2226 w 3918"/>
              <a:gd name="T15" fmla="*/ 328 h 16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18" h="1607">
                <a:moveTo>
                  <a:pt x="2226" y="328"/>
                </a:moveTo>
                <a:lnTo>
                  <a:pt x="1959" y="0"/>
                </a:lnTo>
                <a:lnTo>
                  <a:pt x="1691" y="328"/>
                </a:lnTo>
                <a:lnTo>
                  <a:pt x="0" y="328"/>
                </a:lnTo>
                <a:lnTo>
                  <a:pt x="0" y="1606"/>
                </a:lnTo>
                <a:lnTo>
                  <a:pt x="3917" y="1606"/>
                </a:lnTo>
                <a:lnTo>
                  <a:pt x="3917" y="328"/>
                </a:lnTo>
                <a:lnTo>
                  <a:pt x="2226" y="328"/>
                </a:lnTo>
              </a:path>
            </a:pathLst>
          </a:cu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>
              <a:solidFill>
                <a:schemeClr val="lt1"/>
              </a:solidFill>
              <a:latin typeface="Effra Heavy" panose="02000906080000020004" pitchFamily="2" charset="0"/>
            </a:endParaRPr>
          </a:p>
        </p:txBody>
      </p:sp>
      <p:sp>
        <p:nvSpPr>
          <p:cNvPr id="37" name="CuadroTexto 395">
            <a:extLst>
              <a:ext uri="{FF2B5EF4-FFF2-40B4-BE49-F238E27FC236}">
                <a16:creationId xmlns:a16="http://schemas.microsoft.com/office/drawing/2014/main" id="{8771589C-3C9E-F884-772F-B7201A425AE6}"/>
              </a:ext>
            </a:extLst>
          </p:cNvPr>
          <p:cNvSpPr txBox="1"/>
          <p:nvPr/>
        </p:nvSpPr>
        <p:spPr>
          <a:xfrm>
            <a:off x="83558" y="3873452"/>
            <a:ext cx="2266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2"/>
                </a:solidFill>
                <a:latin typeface="Lato" charset="0"/>
              </a:rPr>
              <a:t>Jan. 2013</a:t>
            </a:r>
          </a:p>
        </p:txBody>
      </p:sp>
      <p:sp>
        <p:nvSpPr>
          <p:cNvPr id="53" name="Google Shape;95;p17">
            <a:extLst>
              <a:ext uri="{FF2B5EF4-FFF2-40B4-BE49-F238E27FC236}">
                <a16:creationId xmlns:a16="http://schemas.microsoft.com/office/drawing/2014/main" id="{07A46C46-FD54-CCD4-13FF-6D2E5BAD4492}"/>
              </a:ext>
            </a:extLst>
          </p:cNvPr>
          <p:cNvSpPr txBox="1"/>
          <p:nvPr/>
        </p:nvSpPr>
        <p:spPr>
          <a:xfrm>
            <a:off x="0" y="1373960"/>
            <a:ext cx="12192000" cy="769009"/>
          </a:xfrm>
          <a:prstGeom prst="rect">
            <a:avLst/>
          </a:prstGeom>
          <a:noFill/>
          <a:ln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800">
                <a:solidFill>
                  <a:schemeClr val="lt1"/>
                </a:solidFill>
                <a:latin typeface="Effra Heavy" panose="02000906080000020004" pitchFamily="2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The latest </a:t>
            </a:r>
            <a:r>
              <a:rPr lang="en-US" sz="2400" b="1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Global Financial Centers Index</a:t>
            </a:r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, London Report (March 2025) ranks IFSC in GIFT City at </a:t>
            </a:r>
            <a:r>
              <a:rPr lang="en-US" sz="24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46</a:t>
            </a:r>
            <a:r>
              <a:rPr lang="en-US" sz="2400" b="1" baseline="300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th</a:t>
            </a:r>
            <a:r>
              <a:rPr lang="en-US" sz="2400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 Position </a:t>
            </a:r>
            <a:r>
              <a:rPr lang="en-US" sz="2400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Roboto Black"/>
              </a:rPr>
              <a:t>among 119 Centres</a:t>
            </a:r>
          </a:p>
        </p:txBody>
      </p:sp>
    </p:spTree>
    <p:extLst>
      <p:ext uri="{BB962C8B-B14F-4D97-AF65-F5344CB8AC3E}">
        <p14:creationId xmlns:p14="http://schemas.microsoft.com/office/powerpoint/2010/main" val="3132521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CDECA05-D746-BB67-6B20-7F5709FE399C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832B5A-46C7-30C2-5F07-10F129780CC2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299696-5914-FB47-4526-151141EA1B29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lang="en-IN"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4A191F-1A77-9E1D-3D1A-51F9DF4D7367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/>
                <a:t> </a:t>
              </a:r>
              <a:endParaRPr lang="en-IN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1457377A-3E33-3B12-9E5D-3C76B439417A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582423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" panose="020F0502020204030204" pitchFamily="34" charset="0"/>
                <a:cs typeface="Lato" panose="020F0502020204030204" pitchFamily="34" charset="0"/>
              </a:rPr>
              <a:t>GIFT City and IFSC</a:t>
            </a:r>
          </a:p>
        </p:txBody>
      </p:sp>
      <p:sp>
        <p:nvSpPr>
          <p:cNvPr id="11" name="Google Shape;637;g2b17bdb078a_0_74">
            <a:extLst>
              <a:ext uri="{FF2B5EF4-FFF2-40B4-BE49-F238E27FC236}">
                <a16:creationId xmlns:a16="http://schemas.microsoft.com/office/drawing/2014/main" id="{B85E49A0-51B4-C5C6-47B5-30EA8C320E73}"/>
              </a:ext>
            </a:extLst>
          </p:cNvPr>
          <p:cNvSpPr/>
          <p:nvPr/>
        </p:nvSpPr>
        <p:spPr>
          <a:xfrm>
            <a:off x="1122975" y="1896327"/>
            <a:ext cx="4129037" cy="4520140"/>
          </a:xfrm>
          <a:custGeom>
            <a:avLst/>
            <a:gdLst/>
            <a:ahLst/>
            <a:cxnLst/>
            <a:rect l="l" t="t" r="r" b="b"/>
            <a:pathLst>
              <a:path w="2767965" h="2672079" extrusionOk="0">
                <a:moveTo>
                  <a:pt x="237744" y="2260092"/>
                </a:moveTo>
                <a:lnTo>
                  <a:pt x="236855" y="2259584"/>
                </a:lnTo>
                <a:lnTo>
                  <a:pt x="235712" y="2258822"/>
                </a:lnTo>
                <a:lnTo>
                  <a:pt x="233426" y="2258060"/>
                </a:lnTo>
                <a:lnTo>
                  <a:pt x="231013" y="2257552"/>
                </a:lnTo>
                <a:lnTo>
                  <a:pt x="230632" y="2257552"/>
                </a:lnTo>
                <a:lnTo>
                  <a:pt x="230124" y="2258314"/>
                </a:lnTo>
                <a:lnTo>
                  <a:pt x="230632" y="2258822"/>
                </a:lnTo>
                <a:lnTo>
                  <a:pt x="230759" y="2259076"/>
                </a:lnTo>
                <a:lnTo>
                  <a:pt x="231267" y="2259584"/>
                </a:lnTo>
                <a:lnTo>
                  <a:pt x="231902" y="2259711"/>
                </a:lnTo>
                <a:lnTo>
                  <a:pt x="233045" y="2259584"/>
                </a:lnTo>
                <a:lnTo>
                  <a:pt x="234442" y="2259838"/>
                </a:lnTo>
                <a:lnTo>
                  <a:pt x="235458" y="2260092"/>
                </a:lnTo>
                <a:lnTo>
                  <a:pt x="235966" y="2260473"/>
                </a:lnTo>
                <a:lnTo>
                  <a:pt x="236855" y="2260600"/>
                </a:lnTo>
                <a:lnTo>
                  <a:pt x="237236" y="2260473"/>
                </a:lnTo>
                <a:lnTo>
                  <a:pt x="237744" y="2260092"/>
                </a:lnTo>
                <a:close/>
              </a:path>
              <a:path w="2767965" h="2672079" extrusionOk="0">
                <a:moveTo>
                  <a:pt x="257556" y="2313940"/>
                </a:moveTo>
                <a:lnTo>
                  <a:pt x="256921" y="2313940"/>
                </a:lnTo>
                <a:lnTo>
                  <a:pt x="256540" y="2314321"/>
                </a:lnTo>
                <a:lnTo>
                  <a:pt x="255905" y="2314575"/>
                </a:lnTo>
                <a:lnTo>
                  <a:pt x="255524" y="2314956"/>
                </a:lnTo>
                <a:lnTo>
                  <a:pt x="254635" y="2315083"/>
                </a:lnTo>
                <a:lnTo>
                  <a:pt x="254508" y="2315337"/>
                </a:lnTo>
                <a:lnTo>
                  <a:pt x="254635" y="2315972"/>
                </a:lnTo>
                <a:lnTo>
                  <a:pt x="255016" y="2316353"/>
                </a:lnTo>
                <a:lnTo>
                  <a:pt x="255270" y="2316861"/>
                </a:lnTo>
                <a:lnTo>
                  <a:pt x="255651" y="2316988"/>
                </a:lnTo>
                <a:lnTo>
                  <a:pt x="255778" y="2316861"/>
                </a:lnTo>
                <a:lnTo>
                  <a:pt x="256159" y="2316353"/>
                </a:lnTo>
                <a:lnTo>
                  <a:pt x="256540" y="2316226"/>
                </a:lnTo>
                <a:lnTo>
                  <a:pt x="256921" y="2315718"/>
                </a:lnTo>
                <a:lnTo>
                  <a:pt x="257048" y="2315083"/>
                </a:lnTo>
                <a:lnTo>
                  <a:pt x="257556" y="2314067"/>
                </a:lnTo>
                <a:lnTo>
                  <a:pt x="257556" y="2313940"/>
                </a:lnTo>
                <a:close/>
              </a:path>
              <a:path w="2767965" h="2672079" extrusionOk="0">
                <a:moveTo>
                  <a:pt x="269748" y="2338578"/>
                </a:moveTo>
                <a:lnTo>
                  <a:pt x="269113" y="2338324"/>
                </a:lnTo>
                <a:lnTo>
                  <a:pt x="268224" y="2338578"/>
                </a:lnTo>
                <a:lnTo>
                  <a:pt x="268224" y="2341372"/>
                </a:lnTo>
                <a:lnTo>
                  <a:pt x="268859" y="2341118"/>
                </a:lnTo>
                <a:lnTo>
                  <a:pt x="269367" y="2341118"/>
                </a:lnTo>
                <a:lnTo>
                  <a:pt x="269621" y="2340737"/>
                </a:lnTo>
                <a:lnTo>
                  <a:pt x="269748" y="2340102"/>
                </a:lnTo>
                <a:lnTo>
                  <a:pt x="269748" y="2338578"/>
                </a:lnTo>
                <a:close/>
              </a:path>
              <a:path w="2767965" h="2672079" extrusionOk="0">
                <a:moveTo>
                  <a:pt x="280416" y="2334260"/>
                </a:moveTo>
                <a:lnTo>
                  <a:pt x="279908" y="2333498"/>
                </a:lnTo>
                <a:lnTo>
                  <a:pt x="279908" y="2332863"/>
                </a:lnTo>
                <a:lnTo>
                  <a:pt x="279273" y="2332482"/>
                </a:lnTo>
                <a:lnTo>
                  <a:pt x="278130" y="2332482"/>
                </a:lnTo>
                <a:lnTo>
                  <a:pt x="277622" y="2332355"/>
                </a:lnTo>
                <a:lnTo>
                  <a:pt x="277241" y="2332228"/>
                </a:lnTo>
                <a:lnTo>
                  <a:pt x="276733" y="2332228"/>
                </a:lnTo>
                <a:lnTo>
                  <a:pt x="276352" y="2332355"/>
                </a:lnTo>
                <a:lnTo>
                  <a:pt x="275844" y="2332863"/>
                </a:lnTo>
                <a:lnTo>
                  <a:pt x="276352" y="2333371"/>
                </a:lnTo>
                <a:lnTo>
                  <a:pt x="276733" y="2333625"/>
                </a:lnTo>
                <a:lnTo>
                  <a:pt x="276733" y="2335276"/>
                </a:lnTo>
                <a:lnTo>
                  <a:pt x="277495" y="2335276"/>
                </a:lnTo>
                <a:lnTo>
                  <a:pt x="277876" y="2334895"/>
                </a:lnTo>
                <a:lnTo>
                  <a:pt x="278638" y="2334641"/>
                </a:lnTo>
                <a:lnTo>
                  <a:pt x="279273" y="2334514"/>
                </a:lnTo>
                <a:lnTo>
                  <a:pt x="280162" y="2334514"/>
                </a:lnTo>
                <a:lnTo>
                  <a:pt x="280416" y="2334387"/>
                </a:lnTo>
                <a:lnTo>
                  <a:pt x="280416" y="2334260"/>
                </a:lnTo>
                <a:close/>
              </a:path>
              <a:path w="2767965" h="2672079" extrusionOk="0">
                <a:moveTo>
                  <a:pt x="283464" y="2401697"/>
                </a:moveTo>
                <a:lnTo>
                  <a:pt x="282829" y="2399284"/>
                </a:lnTo>
                <a:lnTo>
                  <a:pt x="281051" y="2400554"/>
                </a:lnTo>
                <a:lnTo>
                  <a:pt x="279146" y="2402205"/>
                </a:lnTo>
                <a:lnTo>
                  <a:pt x="277749" y="2403221"/>
                </a:lnTo>
                <a:lnTo>
                  <a:pt x="276606" y="2404364"/>
                </a:lnTo>
                <a:lnTo>
                  <a:pt x="275336" y="2405380"/>
                </a:lnTo>
                <a:lnTo>
                  <a:pt x="274955" y="2405761"/>
                </a:lnTo>
                <a:lnTo>
                  <a:pt x="274320" y="2407031"/>
                </a:lnTo>
                <a:lnTo>
                  <a:pt x="274574" y="2407539"/>
                </a:lnTo>
                <a:lnTo>
                  <a:pt x="274574" y="2409952"/>
                </a:lnTo>
                <a:lnTo>
                  <a:pt x="275082" y="2409825"/>
                </a:lnTo>
                <a:lnTo>
                  <a:pt x="275971" y="2409444"/>
                </a:lnTo>
                <a:lnTo>
                  <a:pt x="277114" y="2409063"/>
                </a:lnTo>
                <a:lnTo>
                  <a:pt x="278384" y="2408555"/>
                </a:lnTo>
                <a:lnTo>
                  <a:pt x="280035" y="2407539"/>
                </a:lnTo>
                <a:lnTo>
                  <a:pt x="280797" y="2407285"/>
                </a:lnTo>
                <a:lnTo>
                  <a:pt x="281432" y="2406904"/>
                </a:lnTo>
                <a:lnTo>
                  <a:pt x="282194" y="2406523"/>
                </a:lnTo>
                <a:lnTo>
                  <a:pt x="283083" y="2405761"/>
                </a:lnTo>
                <a:lnTo>
                  <a:pt x="283464" y="2405126"/>
                </a:lnTo>
                <a:lnTo>
                  <a:pt x="283464" y="2401697"/>
                </a:lnTo>
                <a:close/>
              </a:path>
              <a:path w="2767965" h="2672079" extrusionOk="0">
                <a:moveTo>
                  <a:pt x="313563" y="2365756"/>
                </a:moveTo>
                <a:lnTo>
                  <a:pt x="313448" y="2362581"/>
                </a:lnTo>
                <a:lnTo>
                  <a:pt x="312547" y="2361438"/>
                </a:lnTo>
                <a:lnTo>
                  <a:pt x="311658" y="2361184"/>
                </a:lnTo>
                <a:lnTo>
                  <a:pt x="310388" y="2361184"/>
                </a:lnTo>
                <a:lnTo>
                  <a:pt x="310007" y="2361692"/>
                </a:lnTo>
                <a:lnTo>
                  <a:pt x="309575" y="2363343"/>
                </a:lnTo>
                <a:lnTo>
                  <a:pt x="309372" y="2363978"/>
                </a:lnTo>
                <a:lnTo>
                  <a:pt x="309626" y="2364867"/>
                </a:lnTo>
                <a:lnTo>
                  <a:pt x="309753" y="2365629"/>
                </a:lnTo>
                <a:lnTo>
                  <a:pt x="311912" y="2365629"/>
                </a:lnTo>
                <a:lnTo>
                  <a:pt x="313563" y="2365756"/>
                </a:lnTo>
                <a:close/>
              </a:path>
              <a:path w="2767965" h="2672079" extrusionOk="0">
                <a:moveTo>
                  <a:pt x="313944" y="2363343"/>
                </a:moveTo>
                <a:lnTo>
                  <a:pt x="313690" y="2362327"/>
                </a:lnTo>
                <a:lnTo>
                  <a:pt x="313639" y="2362860"/>
                </a:lnTo>
                <a:lnTo>
                  <a:pt x="313944" y="2363343"/>
                </a:lnTo>
                <a:close/>
              </a:path>
              <a:path w="2767965" h="2672079" extrusionOk="0">
                <a:moveTo>
                  <a:pt x="352044" y="2550414"/>
                </a:moveTo>
                <a:lnTo>
                  <a:pt x="351790" y="2549906"/>
                </a:lnTo>
                <a:lnTo>
                  <a:pt x="351536" y="2549271"/>
                </a:lnTo>
                <a:lnTo>
                  <a:pt x="351028" y="2549017"/>
                </a:lnTo>
                <a:lnTo>
                  <a:pt x="350647" y="2548636"/>
                </a:lnTo>
                <a:lnTo>
                  <a:pt x="348869" y="2549271"/>
                </a:lnTo>
                <a:lnTo>
                  <a:pt x="347472" y="2550033"/>
                </a:lnTo>
                <a:lnTo>
                  <a:pt x="347472" y="2551684"/>
                </a:lnTo>
                <a:lnTo>
                  <a:pt x="348488" y="2551684"/>
                </a:lnTo>
                <a:lnTo>
                  <a:pt x="348869" y="2551557"/>
                </a:lnTo>
                <a:lnTo>
                  <a:pt x="349123" y="2551303"/>
                </a:lnTo>
                <a:lnTo>
                  <a:pt x="350647" y="2551049"/>
                </a:lnTo>
                <a:lnTo>
                  <a:pt x="351790" y="2551176"/>
                </a:lnTo>
                <a:lnTo>
                  <a:pt x="351790" y="2550668"/>
                </a:lnTo>
                <a:lnTo>
                  <a:pt x="352044" y="2550414"/>
                </a:lnTo>
                <a:close/>
              </a:path>
              <a:path w="2767965" h="2672079" extrusionOk="0">
                <a:moveTo>
                  <a:pt x="406844" y="2400046"/>
                </a:moveTo>
                <a:lnTo>
                  <a:pt x="406527" y="2399284"/>
                </a:lnTo>
                <a:lnTo>
                  <a:pt x="406400" y="2399284"/>
                </a:lnTo>
                <a:lnTo>
                  <a:pt x="406273" y="2399411"/>
                </a:lnTo>
                <a:lnTo>
                  <a:pt x="405765" y="2400046"/>
                </a:lnTo>
                <a:lnTo>
                  <a:pt x="405511" y="2400681"/>
                </a:lnTo>
                <a:lnTo>
                  <a:pt x="405511" y="2403348"/>
                </a:lnTo>
                <a:lnTo>
                  <a:pt x="405638" y="2403602"/>
                </a:lnTo>
                <a:lnTo>
                  <a:pt x="405765" y="2404364"/>
                </a:lnTo>
                <a:lnTo>
                  <a:pt x="406273" y="2404872"/>
                </a:lnTo>
                <a:lnTo>
                  <a:pt x="406400" y="2405253"/>
                </a:lnTo>
                <a:lnTo>
                  <a:pt x="406527" y="2405380"/>
                </a:lnTo>
                <a:lnTo>
                  <a:pt x="406590" y="2402840"/>
                </a:lnTo>
                <a:lnTo>
                  <a:pt x="406844" y="2401316"/>
                </a:lnTo>
                <a:lnTo>
                  <a:pt x="406844" y="2400046"/>
                </a:lnTo>
                <a:close/>
              </a:path>
              <a:path w="2767965" h="2672079" extrusionOk="0">
                <a:moveTo>
                  <a:pt x="1621536" y="1612900"/>
                </a:moveTo>
                <a:lnTo>
                  <a:pt x="1618107" y="1612900"/>
                </a:lnTo>
                <a:lnTo>
                  <a:pt x="1615059" y="1625600"/>
                </a:lnTo>
                <a:lnTo>
                  <a:pt x="1620139" y="1625600"/>
                </a:lnTo>
                <a:lnTo>
                  <a:pt x="1621536" y="1612900"/>
                </a:lnTo>
                <a:close/>
              </a:path>
              <a:path w="2767965" h="2672079" extrusionOk="0">
                <a:moveTo>
                  <a:pt x="2200656" y="2349119"/>
                </a:moveTo>
                <a:lnTo>
                  <a:pt x="2200402" y="2346706"/>
                </a:lnTo>
                <a:lnTo>
                  <a:pt x="2200262" y="2344293"/>
                </a:lnTo>
                <a:lnTo>
                  <a:pt x="2199767" y="2342134"/>
                </a:lnTo>
                <a:lnTo>
                  <a:pt x="2198738" y="2338959"/>
                </a:lnTo>
                <a:lnTo>
                  <a:pt x="2198370" y="2338451"/>
                </a:lnTo>
                <a:lnTo>
                  <a:pt x="2198116" y="2338324"/>
                </a:lnTo>
                <a:lnTo>
                  <a:pt x="2197481" y="2338324"/>
                </a:lnTo>
                <a:lnTo>
                  <a:pt x="2196592" y="2338451"/>
                </a:lnTo>
                <a:lnTo>
                  <a:pt x="2195068" y="2339213"/>
                </a:lnTo>
                <a:lnTo>
                  <a:pt x="2192528" y="2340864"/>
                </a:lnTo>
                <a:lnTo>
                  <a:pt x="2190877" y="2342261"/>
                </a:lnTo>
                <a:lnTo>
                  <a:pt x="2187702" y="2343658"/>
                </a:lnTo>
                <a:lnTo>
                  <a:pt x="2182368" y="2350770"/>
                </a:lnTo>
                <a:lnTo>
                  <a:pt x="2182368" y="2353310"/>
                </a:lnTo>
                <a:lnTo>
                  <a:pt x="2183257" y="2358263"/>
                </a:lnTo>
                <a:lnTo>
                  <a:pt x="2183892" y="2362327"/>
                </a:lnTo>
                <a:lnTo>
                  <a:pt x="2186813" y="2364359"/>
                </a:lnTo>
                <a:lnTo>
                  <a:pt x="2188083" y="2365375"/>
                </a:lnTo>
                <a:lnTo>
                  <a:pt x="2191258" y="2366645"/>
                </a:lnTo>
                <a:lnTo>
                  <a:pt x="2192782" y="2367153"/>
                </a:lnTo>
                <a:lnTo>
                  <a:pt x="2194687" y="2367280"/>
                </a:lnTo>
                <a:lnTo>
                  <a:pt x="2196211" y="2367153"/>
                </a:lnTo>
                <a:lnTo>
                  <a:pt x="2197087" y="2367153"/>
                </a:lnTo>
                <a:lnTo>
                  <a:pt x="2199767" y="2365502"/>
                </a:lnTo>
                <a:lnTo>
                  <a:pt x="2200262" y="2363597"/>
                </a:lnTo>
                <a:lnTo>
                  <a:pt x="2200402" y="2362581"/>
                </a:lnTo>
                <a:lnTo>
                  <a:pt x="2200402" y="2358644"/>
                </a:lnTo>
                <a:lnTo>
                  <a:pt x="2200656" y="2353818"/>
                </a:lnTo>
                <a:lnTo>
                  <a:pt x="2200656" y="2349119"/>
                </a:lnTo>
                <a:close/>
              </a:path>
              <a:path w="2767965" h="2672079" extrusionOk="0">
                <a:moveTo>
                  <a:pt x="2220468" y="2279650"/>
                </a:moveTo>
                <a:lnTo>
                  <a:pt x="2220087" y="2275840"/>
                </a:lnTo>
                <a:lnTo>
                  <a:pt x="2219185" y="2276475"/>
                </a:lnTo>
                <a:lnTo>
                  <a:pt x="2218309" y="2277364"/>
                </a:lnTo>
                <a:lnTo>
                  <a:pt x="2215261" y="2278888"/>
                </a:lnTo>
                <a:lnTo>
                  <a:pt x="2214118" y="2278634"/>
                </a:lnTo>
                <a:lnTo>
                  <a:pt x="2212835" y="2278507"/>
                </a:lnTo>
                <a:lnTo>
                  <a:pt x="2211705" y="2278507"/>
                </a:lnTo>
                <a:lnTo>
                  <a:pt x="2211311" y="2278634"/>
                </a:lnTo>
                <a:lnTo>
                  <a:pt x="2211311" y="2279015"/>
                </a:lnTo>
                <a:lnTo>
                  <a:pt x="2211578" y="2280666"/>
                </a:lnTo>
                <a:lnTo>
                  <a:pt x="2211578" y="2282317"/>
                </a:lnTo>
                <a:lnTo>
                  <a:pt x="2211705" y="2282952"/>
                </a:lnTo>
                <a:lnTo>
                  <a:pt x="2211705" y="2283714"/>
                </a:lnTo>
                <a:lnTo>
                  <a:pt x="2212467" y="2284349"/>
                </a:lnTo>
                <a:lnTo>
                  <a:pt x="2213229" y="2284857"/>
                </a:lnTo>
                <a:lnTo>
                  <a:pt x="2214118" y="2284984"/>
                </a:lnTo>
                <a:lnTo>
                  <a:pt x="2215515" y="2284984"/>
                </a:lnTo>
                <a:lnTo>
                  <a:pt x="2217039" y="2284603"/>
                </a:lnTo>
                <a:lnTo>
                  <a:pt x="2218563" y="2283968"/>
                </a:lnTo>
                <a:lnTo>
                  <a:pt x="2218944" y="2282698"/>
                </a:lnTo>
                <a:lnTo>
                  <a:pt x="2219312" y="2281301"/>
                </a:lnTo>
                <a:lnTo>
                  <a:pt x="2220087" y="2280539"/>
                </a:lnTo>
                <a:lnTo>
                  <a:pt x="2220468" y="2279650"/>
                </a:lnTo>
                <a:close/>
              </a:path>
              <a:path w="2767965" h="2672079" extrusionOk="0">
                <a:moveTo>
                  <a:pt x="2225040" y="2476754"/>
                </a:moveTo>
                <a:lnTo>
                  <a:pt x="2224913" y="2475738"/>
                </a:lnTo>
                <a:lnTo>
                  <a:pt x="2224405" y="2474595"/>
                </a:lnTo>
                <a:lnTo>
                  <a:pt x="2223643" y="2472309"/>
                </a:lnTo>
                <a:lnTo>
                  <a:pt x="2223516" y="2471674"/>
                </a:lnTo>
                <a:lnTo>
                  <a:pt x="2223135" y="2471293"/>
                </a:lnTo>
                <a:lnTo>
                  <a:pt x="2222881" y="2470912"/>
                </a:lnTo>
                <a:lnTo>
                  <a:pt x="2222487" y="2471166"/>
                </a:lnTo>
                <a:lnTo>
                  <a:pt x="2221865" y="2472309"/>
                </a:lnTo>
                <a:lnTo>
                  <a:pt x="2221103" y="2473960"/>
                </a:lnTo>
                <a:lnTo>
                  <a:pt x="2219579" y="2475738"/>
                </a:lnTo>
                <a:lnTo>
                  <a:pt x="2219058" y="2476500"/>
                </a:lnTo>
                <a:lnTo>
                  <a:pt x="2218944" y="2477135"/>
                </a:lnTo>
                <a:lnTo>
                  <a:pt x="2219058" y="2478151"/>
                </a:lnTo>
                <a:lnTo>
                  <a:pt x="2219058" y="2479294"/>
                </a:lnTo>
                <a:lnTo>
                  <a:pt x="2219452" y="2481199"/>
                </a:lnTo>
                <a:lnTo>
                  <a:pt x="2219833" y="2481326"/>
                </a:lnTo>
                <a:lnTo>
                  <a:pt x="2220087" y="2481580"/>
                </a:lnTo>
                <a:lnTo>
                  <a:pt x="2225040" y="2477135"/>
                </a:lnTo>
                <a:lnTo>
                  <a:pt x="2225040" y="2476754"/>
                </a:lnTo>
                <a:close/>
              </a:path>
              <a:path w="2767965" h="2672079" extrusionOk="0">
                <a:moveTo>
                  <a:pt x="2225040" y="2257298"/>
                </a:moveTo>
                <a:lnTo>
                  <a:pt x="2223643" y="2258441"/>
                </a:lnTo>
                <a:lnTo>
                  <a:pt x="2221230" y="2259965"/>
                </a:lnTo>
                <a:lnTo>
                  <a:pt x="2219833" y="2260473"/>
                </a:lnTo>
                <a:lnTo>
                  <a:pt x="2218309" y="2260600"/>
                </a:lnTo>
                <a:lnTo>
                  <a:pt x="2217534" y="2260346"/>
                </a:lnTo>
                <a:lnTo>
                  <a:pt x="2217420" y="2259965"/>
                </a:lnTo>
                <a:lnTo>
                  <a:pt x="2217166" y="2258187"/>
                </a:lnTo>
                <a:lnTo>
                  <a:pt x="2217420" y="2256282"/>
                </a:lnTo>
                <a:lnTo>
                  <a:pt x="2218182" y="2254377"/>
                </a:lnTo>
                <a:lnTo>
                  <a:pt x="2218563" y="2252726"/>
                </a:lnTo>
                <a:lnTo>
                  <a:pt x="2219312" y="2250948"/>
                </a:lnTo>
                <a:lnTo>
                  <a:pt x="2219706" y="2249043"/>
                </a:lnTo>
                <a:lnTo>
                  <a:pt x="2220214" y="2247138"/>
                </a:lnTo>
                <a:lnTo>
                  <a:pt x="2220214" y="2244217"/>
                </a:lnTo>
                <a:lnTo>
                  <a:pt x="2219312" y="2242312"/>
                </a:lnTo>
                <a:lnTo>
                  <a:pt x="2218690" y="2241423"/>
                </a:lnTo>
                <a:lnTo>
                  <a:pt x="2218309" y="2239645"/>
                </a:lnTo>
                <a:lnTo>
                  <a:pt x="2218182" y="2237867"/>
                </a:lnTo>
                <a:lnTo>
                  <a:pt x="2218309" y="2236343"/>
                </a:lnTo>
                <a:lnTo>
                  <a:pt x="2218563" y="2234692"/>
                </a:lnTo>
                <a:lnTo>
                  <a:pt x="2218182" y="2232660"/>
                </a:lnTo>
                <a:lnTo>
                  <a:pt x="2217039" y="2232914"/>
                </a:lnTo>
                <a:lnTo>
                  <a:pt x="2215883" y="2232406"/>
                </a:lnTo>
                <a:lnTo>
                  <a:pt x="2215134" y="2231898"/>
                </a:lnTo>
                <a:lnTo>
                  <a:pt x="2214753" y="2231136"/>
                </a:lnTo>
                <a:lnTo>
                  <a:pt x="2214359" y="2230628"/>
                </a:lnTo>
                <a:lnTo>
                  <a:pt x="2213737" y="2230247"/>
                </a:lnTo>
                <a:lnTo>
                  <a:pt x="2213229" y="2230120"/>
                </a:lnTo>
                <a:lnTo>
                  <a:pt x="2212467" y="2230247"/>
                </a:lnTo>
                <a:lnTo>
                  <a:pt x="2211832" y="2230628"/>
                </a:lnTo>
                <a:lnTo>
                  <a:pt x="2211438" y="2231136"/>
                </a:lnTo>
                <a:lnTo>
                  <a:pt x="2211311" y="2232025"/>
                </a:lnTo>
                <a:lnTo>
                  <a:pt x="2210943" y="2233549"/>
                </a:lnTo>
                <a:lnTo>
                  <a:pt x="2210689" y="2235835"/>
                </a:lnTo>
                <a:lnTo>
                  <a:pt x="2210689" y="2240153"/>
                </a:lnTo>
                <a:lnTo>
                  <a:pt x="2210562" y="2243328"/>
                </a:lnTo>
                <a:lnTo>
                  <a:pt x="2209927" y="2246122"/>
                </a:lnTo>
                <a:lnTo>
                  <a:pt x="2209533" y="2249043"/>
                </a:lnTo>
                <a:lnTo>
                  <a:pt x="2209419" y="2251964"/>
                </a:lnTo>
                <a:lnTo>
                  <a:pt x="2209165" y="2255139"/>
                </a:lnTo>
                <a:lnTo>
                  <a:pt x="2209165" y="2257044"/>
                </a:lnTo>
                <a:lnTo>
                  <a:pt x="2209038" y="2258568"/>
                </a:lnTo>
                <a:lnTo>
                  <a:pt x="2208784" y="2258949"/>
                </a:lnTo>
                <a:lnTo>
                  <a:pt x="2208009" y="2258949"/>
                </a:lnTo>
                <a:lnTo>
                  <a:pt x="2206117" y="2257552"/>
                </a:lnTo>
                <a:lnTo>
                  <a:pt x="2204834" y="2256028"/>
                </a:lnTo>
                <a:lnTo>
                  <a:pt x="2203437" y="2253996"/>
                </a:lnTo>
                <a:lnTo>
                  <a:pt x="2203069" y="2253996"/>
                </a:lnTo>
                <a:lnTo>
                  <a:pt x="2202942" y="2253869"/>
                </a:lnTo>
                <a:lnTo>
                  <a:pt x="2202688" y="2253996"/>
                </a:lnTo>
                <a:lnTo>
                  <a:pt x="2202180" y="2256536"/>
                </a:lnTo>
                <a:lnTo>
                  <a:pt x="2203310" y="2259965"/>
                </a:lnTo>
                <a:lnTo>
                  <a:pt x="2204834" y="2262886"/>
                </a:lnTo>
                <a:lnTo>
                  <a:pt x="2206752" y="2264156"/>
                </a:lnTo>
                <a:lnTo>
                  <a:pt x="2208657" y="2265553"/>
                </a:lnTo>
                <a:lnTo>
                  <a:pt x="2209165" y="2267204"/>
                </a:lnTo>
                <a:lnTo>
                  <a:pt x="2209533" y="2269617"/>
                </a:lnTo>
                <a:lnTo>
                  <a:pt x="2209927" y="2270760"/>
                </a:lnTo>
                <a:lnTo>
                  <a:pt x="2210562" y="2271903"/>
                </a:lnTo>
                <a:lnTo>
                  <a:pt x="2210689" y="2272284"/>
                </a:lnTo>
                <a:lnTo>
                  <a:pt x="2211070" y="2272411"/>
                </a:lnTo>
                <a:lnTo>
                  <a:pt x="2211438" y="2272665"/>
                </a:lnTo>
                <a:lnTo>
                  <a:pt x="2211832" y="2272792"/>
                </a:lnTo>
                <a:lnTo>
                  <a:pt x="2212467" y="2272157"/>
                </a:lnTo>
                <a:lnTo>
                  <a:pt x="2213356" y="2270379"/>
                </a:lnTo>
                <a:lnTo>
                  <a:pt x="2213991" y="2269363"/>
                </a:lnTo>
                <a:lnTo>
                  <a:pt x="2214486" y="2268220"/>
                </a:lnTo>
                <a:lnTo>
                  <a:pt x="2215134" y="2267585"/>
                </a:lnTo>
                <a:lnTo>
                  <a:pt x="2215883" y="2267077"/>
                </a:lnTo>
                <a:lnTo>
                  <a:pt x="2216658" y="2267077"/>
                </a:lnTo>
                <a:lnTo>
                  <a:pt x="2217039" y="2267204"/>
                </a:lnTo>
                <a:lnTo>
                  <a:pt x="2218182" y="2268220"/>
                </a:lnTo>
                <a:lnTo>
                  <a:pt x="2218563" y="2269109"/>
                </a:lnTo>
                <a:lnTo>
                  <a:pt x="2218944" y="2270252"/>
                </a:lnTo>
                <a:lnTo>
                  <a:pt x="2219706" y="2271903"/>
                </a:lnTo>
                <a:lnTo>
                  <a:pt x="2220087" y="2272284"/>
                </a:lnTo>
                <a:lnTo>
                  <a:pt x="2220836" y="2272284"/>
                </a:lnTo>
                <a:lnTo>
                  <a:pt x="2220963" y="2272157"/>
                </a:lnTo>
                <a:lnTo>
                  <a:pt x="2221230" y="2271014"/>
                </a:lnTo>
                <a:lnTo>
                  <a:pt x="2221611" y="2269998"/>
                </a:lnTo>
                <a:lnTo>
                  <a:pt x="2222119" y="2266696"/>
                </a:lnTo>
                <a:lnTo>
                  <a:pt x="2224278" y="2260473"/>
                </a:lnTo>
                <a:lnTo>
                  <a:pt x="2225040" y="2257298"/>
                </a:lnTo>
                <a:close/>
              </a:path>
              <a:path w="2767965" h="2672079" extrusionOk="0">
                <a:moveTo>
                  <a:pt x="2234184" y="2221103"/>
                </a:moveTo>
                <a:lnTo>
                  <a:pt x="2231517" y="2221103"/>
                </a:lnTo>
                <a:lnTo>
                  <a:pt x="2229358" y="2221357"/>
                </a:lnTo>
                <a:lnTo>
                  <a:pt x="2226945" y="2221103"/>
                </a:lnTo>
                <a:lnTo>
                  <a:pt x="2224913" y="2220976"/>
                </a:lnTo>
                <a:lnTo>
                  <a:pt x="2224278" y="2222754"/>
                </a:lnTo>
                <a:lnTo>
                  <a:pt x="2223770" y="2224532"/>
                </a:lnTo>
                <a:lnTo>
                  <a:pt x="2224278" y="2226564"/>
                </a:lnTo>
                <a:lnTo>
                  <a:pt x="2224405" y="2228469"/>
                </a:lnTo>
                <a:lnTo>
                  <a:pt x="2223770" y="2230628"/>
                </a:lnTo>
                <a:lnTo>
                  <a:pt x="2223516" y="2232533"/>
                </a:lnTo>
                <a:lnTo>
                  <a:pt x="2220468" y="2238502"/>
                </a:lnTo>
                <a:lnTo>
                  <a:pt x="2221103" y="2239772"/>
                </a:lnTo>
                <a:lnTo>
                  <a:pt x="2221611" y="2240026"/>
                </a:lnTo>
                <a:lnTo>
                  <a:pt x="2222233" y="2240407"/>
                </a:lnTo>
                <a:lnTo>
                  <a:pt x="2222627" y="2240788"/>
                </a:lnTo>
                <a:lnTo>
                  <a:pt x="2223516" y="2240788"/>
                </a:lnTo>
                <a:lnTo>
                  <a:pt x="2224278" y="2240407"/>
                </a:lnTo>
                <a:lnTo>
                  <a:pt x="2224913" y="2239899"/>
                </a:lnTo>
                <a:lnTo>
                  <a:pt x="2227313" y="2235581"/>
                </a:lnTo>
                <a:lnTo>
                  <a:pt x="2228215" y="2233549"/>
                </a:lnTo>
                <a:lnTo>
                  <a:pt x="2229358" y="2231517"/>
                </a:lnTo>
                <a:lnTo>
                  <a:pt x="2230234" y="2229358"/>
                </a:lnTo>
                <a:lnTo>
                  <a:pt x="2231136" y="2227326"/>
                </a:lnTo>
                <a:lnTo>
                  <a:pt x="2231758" y="2225675"/>
                </a:lnTo>
                <a:lnTo>
                  <a:pt x="2232914" y="2224278"/>
                </a:lnTo>
                <a:lnTo>
                  <a:pt x="2233803" y="2222754"/>
                </a:lnTo>
                <a:lnTo>
                  <a:pt x="2234184" y="2221103"/>
                </a:lnTo>
                <a:close/>
              </a:path>
              <a:path w="2767965" h="2672079" extrusionOk="0">
                <a:moveTo>
                  <a:pt x="2246363" y="2155698"/>
                </a:moveTo>
                <a:lnTo>
                  <a:pt x="2244852" y="2144268"/>
                </a:lnTo>
                <a:lnTo>
                  <a:pt x="2244852" y="2142617"/>
                </a:lnTo>
                <a:lnTo>
                  <a:pt x="2244458" y="2141474"/>
                </a:lnTo>
                <a:lnTo>
                  <a:pt x="2243709" y="2140458"/>
                </a:lnTo>
                <a:lnTo>
                  <a:pt x="2239391" y="2137537"/>
                </a:lnTo>
                <a:lnTo>
                  <a:pt x="2238756" y="2136394"/>
                </a:lnTo>
                <a:lnTo>
                  <a:pt x="2238756" y="2135632"/>
                </a:lnTo>
                <a:lnTo>
                  <a:pt x="2239518" y="2134108"/>
                </a:lnTo>
                <a:lnTo>
                  <a:pt x="2243709" y="2131695"/>
                </a:lnTo>
                <a:lnTo>
                  <a:pt x="2245360" y="2130044"/>
                </a:lnTo>
                <a:lnTo>
                  <a:pt x="2245741" y="2129155"/>
                </a:lnTo>
                <a:lnTo>
                  <a:pt x="2245995" y="2127377"/>
                </a:lnTo>
                <a:lnTo>
                  <a:pt x="2245360" y="2123948"/>
                </a:lnTo>
                <a:lnTo>
                  <a:pt x="2244090" y="2121789"/>
                </a:lnTo>
                <a:lnTo>
                  <a:pt x="2242439" y="2120392"/>
                </a:lnTo>
                <a:lnTo>
                  <a:pt x="2240788" y="2122551"/>
                </a:lnTo>
                <a:lnTo>
                  <a:pt x="2239137" y="2123948"/>
                </a:lnTo>
                <a:lnTo>
                  <a:pt x="2237613" y="2125599"/>
                </a:lnTo>
                <a:lnTo>
                  <a:pt x="2234311" y="2128647"/>
                </a:lnTo>
                <a:lnTo>
                  <a:pt x="2232152" y="2131060"/>
                </a:lnTo>
                <a:lnTo>
                  <a:pt x="2231390" y="2132203"/>
                </a:lnTo>
                <a:lnTo>
                  <a:pt x="2230628" y="2134108"/>
                </a:lnTo>
                <a:lnTo>
                  <a:pt x="2230234" y="2136902"/>
                </a:lnTo>
                <a:lnTo>
                  <a:pt x="2230628" y="2138426"/>
                </a:lnTo>
                <a:lnTo>
                  <a:pt x="2232012" y="2141601"/>
                </a:lnTo>
                <a:lnTo>
                  <a:pt x="2232787" y="2145157"/>
                </a:lnTo>
                <a:lnTo>
                  <a:pt x="2232533" y="2146681"/>
                </a:lnTo>
                <a:lnTo>
                  <a:pt x="2232533" y="2147824"/>
                </a:lnTo>
                <a:lnTo>
                  <a:pt x="2230882" y="2153285"/>
                </a:lnTo>
                <a:lnTo>
                  <a:pt x="2229866" y="2155825"/>
                </a:lnTo>
                <a:lnTo>
                  <a:pt x="2228837" y="2160143"/>
                </a:lnTo>
                <a:lnTo>
                  <a:pt x="2228710" y="2168017"/>
                </a:lnTo>
                <a:lnTo>
                  <a:pt x="2228469" y="2170303"/>
                </a:lnTo>
                <a:lnTo>
                  <a:pt x="2227961" y="2172335"/>
                </a:lnTo>
                <a:lnTo>
                  <a:pt x="2226945" y="2174113"/>
                </a:lnTo>
                <a:lnTo>
                  <a:pt x="2223135" y="2178431"/>
                </a:lnTo>
                <a:lnTo>
                  <a:pt x="2221103" y="2180463"/>
                </a:lnTo>
                <a:lnTo>
                  <a:pt x="2220595" y="2181479"/>
                </a:lnTo>
                <a:lnTo>
                  <a:pt x="2219960" y="2183892"/>
                </a:lnTo>
                <a:lnTo>
                  <a:pt x="2220214" y="2185035"/>
                </a:lnTo>
                <a:lnTo>
                  <a:pt x="2220709" y="2186178"/>
                </a:lnTo>
                <a:lnTo>
                  <a:pt x="2221865" y="2187448"/>
                </a:lnTo>
                <a:lnTo>
                  <a:pt x="2225535" y="2189988"/>
                </a:lnTo>
                <a:lnTo>
                  <a:pt x="2225408" y="2191131"/>
                </a:lnTo>
                <a:lnTo>
                  <a:pt x="2225167" y="2191512"/>
                </a:lnTo>
                <a:lnTo>
                  <a:pt x="2224278" y="2192147"/>
                </a:lnTo>
                <a:lnTo>
                  <a:pt x="2222881" y="2192528"/>
                </a:lnTo>
                <a:lnTo>
                  <a:pt x="2220214" y="2193036"/>
                </a:lnTo>
                <a:lnTo>
                  <a:pt x="2218944" y="2193544"/>
                </a:lnTo>
                <a:lnTo>
                  <a:pt x="2217788" y="2194560"/>
                </a:lnTo>
                <a:lnTo>
                  <a:pt x="2217420" y="2195195"/>
                </a:lnTo>
                <a:lnTo>
                  <a:pt x="2217293" y="2196846"/>
                </a:lnTo>
                <a:lnTo>
                  <a:pt x="2217420" y="2197862"/>
                </a:lnTo>
                <a:lnTo>
                  <a:pt x="2218436" y="2201418"/>
                </a:lnTo>
                <a:lnTo>
                  <a:pt x="2218563" y="2202942"/>
                </a:lnTo>
                <a:lnTo>
                  <a:pt x="2218436" y="2204466"/>
                </a:lnTo>
                <a:lnTo>
                  <a:pt x="2218055" y="2205863"/>
                </a:lnTo>
                <a:lnTo>
                  <a:pt x="2217420" y="2207133"/>
                </a:lnTo>
                <a:lnTo>
                  <a:pt x="2217039" y="2208657"/>
                </a:lnTo>
                <a:lnTo>
                  <a:pt x="2215883" y="2211324"/>
                </a:lnTo>
                <a:lnTo>
                  <a:pt x="2215883" y="2214372"/>
                </a:lnTo>
                <a:lnTo>
                  <a:pt x="2216531" y="2215261"/>
                </a:lnTo>
                <a:lnTo>
                  <a:pt x="2216658" y="2215769"/>
                </a:lnTo>
                <a:lnTo>
                  <a:pt x="2217039" y="2216277"/>
                </a:lnTo>
                <a:lnTo>
                  <a:pt x="2217661" y="2216531"/>
                </a:lnTo>
                <a:lnTo>
                  <a:pt x="2218182" y="2217039"/>
                </a:lnTo>
                <a:lnTo>
                  <a:pt x="2218944" y="2217420"/>
                </a:lnTo>
                <a:lnTo>
                  <a:pt x="2220341" y="2217801"/>
                </a:lnTo>
                <a:lnTo>
                  <a:pt x="2225535" y="2217928"/>
                </a:lnTo>
                <a:lnTo>
                  <a:pt x="2229739" y="2217547"/>
                </a:lnTo>
                <a:lnTo>
                  <a:pt x="2228088" y="2211197"/>
                </a:lnTo>
                <a:lnTo>
                  <a:pt x="2227961" y="2210181"/>
                </a:lnTo>
                <a:lnTo>
                  <a:pt x="2228088" y="2208911"/>
                </a:lnTo>
                <a:lnTo>
                  <a:pt x="2229866" y="2207387"/>
                </a:lnTo>
                <a:lnTo>
                  <a:pt x="2232152" y="2207260"/>
                </a:lnTo>
                <a:lnTo>
                  <a:pt x="2233168" y="2207387"/>
                </a:lnTo>
                <a:lnTo>
                  <a:pt x="2234311" y="2207895"/>
                </a:lnTo>
                <a:lnTo>
                  <a:pt x="2236711" y="2208276"/>
                </a:lnTo>
                <a:lnTo>
                  <a:pt x="2237994" y="2208276"/>
                </a:lnTo>
                <a:lnTo>
                  <a:pt x="2239391" y="2207895"/>
                </a:lnTo>
                <a:lnTo>
                  <a:pt x="2240534" y="2207133"/>
                </a:lnTo>
                <a:lnTo>
                  <a:pt x="2241931" y="2205482"/>
                </a:lnTo>
                <a:lnTo>
                  <a:pt x="2242058" y="2201672"/>
                </a:lnTo>
                <a:lnTo>
                  <a:pt x="2241931" y="2200275"/>
                </a:lnTo>
                <a:lnTo>
                  <a:pt x="2239137" y="2190242"/>
                </a:lnTo>
                <a:lnTo>
                  <a:pt x="2240013" y="2187575"/>
                </a:lnTo>
                <a:lnTo>
                  <a:pt x="2241169" y="2183003"/>
                </a:lnTo>
                <a:lnTo>
                  <a:pt x="2241283" y="2179955"/>
                </a:lnTo>
                <a:lnTo>
                  <a:pt x="2240534" y="2177415"/>
                </a:lnTo>
                <a:lnTo>
                  <a:pt x="2239518" y="2176399"/>
                </a:lnTo>
                <a:lnTo>
                  <a:pt x="2238362" y="2174494"/>
                </a:lnTo>
                <a:lnTo>
                  <a:pt x="2236838" y="2173478"/>
                </a:lnTo>
                <a:lnTo>
                  <a:pt x="2234692" y="2171319"/>
                </a:lnTo>
                <a:lnTo>
                  <a:pt x="2234311" y="2170557"/>
                </a:lnTo>
                <a:lnTo>
                  <a:pt x="2234311" y="2169033"/>
                </a:lnTo>
                <a:lnTo>
                  <a:pt x="2235060" y="2166874"/>
                </a:lnTo>
                <a:lnTo>
                  <a:pt x="2236089" y="2164715"/>
                </a:lnTo>
                <a:lnTo>
                  <a:pt x="2236343" y="2163699"/>
                </a:lnTo>
                <a:lnTo>
                  <a:pt x="2236089" y="2162810"/>
                </a:lnTo>
                <a:lnTo>
                  <a:pt x="2236089" y="2161794"/>
                </a:lnTo>
                <a:lnTo>
                  <a:pt x="2235835" y="2160905"/>
                </a:lnTo>
                <a:lnTo>
                  <a:pt x="2235835" y="2160143"/>
                </a:lnTo>
                <a:lnTo>
                  <a:pt x="2236343" y="2158238"/>
                </a:lnTo>
                <a:lnTo>
                  <a:pt x="2237232" y="2157222"/>
                </a:lnTo>
                <a:lnTo>
                  <a:pt x="2237867" y="2156968"/>
                </a:lnTo>
                <a:lnTo>
                  <a:pt x="2240013" y="2156968"/>
                </a:lnTo>
                <a:lnTo>
                  <a:pt x="2243061" y="2157603"/>
                </a:lnTo>
                <a:lnTo>
                  <a:pt x="2244217" y="2157603"/>
                </a:lnTo>
                <a:lnTo>
                  <a:pt x="2244852" y="2157222"/>
                </a:lnTo>
                <a:lnTo>
                  <a:pt x="2245614" y="2157222"/>
                </a:lnTo>
                <a:lnTo>
                  <a:pt x="2245995" y="2156841"/>
                </a:lnTo>
                <a:lnTo>
                  <a:pt x="2246363" y="2155698"/>
                </a:lnTo>
                <a:close/>
              </a:path>
              <a:path w="2767965" h="2672079" extrusionOk="0">
                <a:moveTo>
                  <a:pt x="2260092" y="2553716"/>
                </a:moveTo>
                <a:lnTo>
                  <a:pt x="2259838" y="2553462"/>
                </a:lnTo>
                <a:lnTo>
                  <a:pt x="2258822" y="2552192"/>
                </a:lnTo>
                <a:lnTo>
                  <a:pt x="2257425" y="2550795"/>
                </a:lnTo>
                <a:lnTo>
                  <a:pt x="2256536" y="2549652"/>
                </a:lnTo>
                <a:lnTo>
                  <a:pt x="2255012" y="2547493"/>
                </a:lnTo>
                <a:lnTo>
                  <a:pt x="2254237" y="2546477"/>
                </a:lnTo>
                <a:lnTo>
                  <a:pt x="2253615" y="2545969"/>
                </a:lnTo>
                <a:lnTo>
                  <a:pt x="2253361" y="2545588"/>
                </a:lnTo>
                <a:lnTo>
                  <a:pt x="2252713" y="2545588"/>
                </a:lnTo>
                <a:lnTo>
                  <a:pt x="2252345" y="2545715"/>
                </a:lnTo>
                <a:lnTo>
                  <a:pt x="2251456" y="2546604"/>
                </a:lnTo>
                <a:lnTo>
                  <a:pt x="2250694" y="2548001"/>
                </a:lnTo>
                <a:lnTo>
                  <a:pt x="2250059" y="2549017"/>
                </a:lnTo>
                <a:lnTo>
                  <a:pt x="2249411" y="2550287"/>
                </a:lnTo>
                <a:lnTo>
                  <a:pt x="2249411" y="2552065"/>
                </a:lnTo>
                <a:lnTo>
                  <a:pt x="2250059" y="2552573"/>
                </a:lnTo>
                <a:lnTo>
                  <a:pt x="2250694" y="2552954"/>
                </a:lnTo>
                <a:lnTo>
                  <a:pt x="2251964" y="2553462"/>
                </a:lnTo>
                <a:lnTo>
                  <a:pt x="2253361" y="2554351"/>
                </a:lnTo>
                <a:lnTo>
                  <a:pt x="2254237" y="2554986"/>
                </a:lnTo>
                <a:lnTo>
                  <a:pt x="2254631" y="2555875"/>
                </a:lnTo>
                <a:lnTo>
                  <a:pt x="2255266" y="2556891"/>
                </a:lnTo>
                <a:lnTo>
                  <a:pt x="2255647" y="2557780"/>
                </a:lnTo>
                <a:lnTo>
                  <a:pt x="2257425" y="2556510"/>
                </a:lnTo>
                <a:lnTo>
                  <a:pt x="2258441" y="2555875"/>
                </a:lnTo>
                <a:lnTo>
                  <a:pt x="2259457" y="2555113"/>
                </a:lnTo>
                <a:lnTo>
                  <a:pt x="2259711" y="2554859"/>
                </a:lnTo>
                <a:lnTo>
                  <a:pt x="2260092" y="2553716"/>
                </a:lnTo>
                <a:close/>
              </a:path>
              <a:path w="2767965" h="2672079" extrusionOk="0">
                <a:moveTo>
                  <a:pt x="2287524" y="2580894"/>
                </a:moveTo>
                <a:lnTo>
                  <a:pt x="2284984" y="2576449"/>
                </a:lnTo>
                <a:lnTo>
                  <a:pt x="2283333" y="2574798"/>
                </a:lnTo>
                <a:lnTo>
                  <a:pt x="2282190" y="2573147"/>
                </a:lnTo>
                <a:lnTo>
                  <a:pt x="2281174" y="2573020"/>
                </a:lnTo>
                <a:lnTo>
                  <a:pt x="2279904" y="2573401"/>
                </a:lnTo>
                <a:lnTo>
                  <a:pt x="2278253" y="2573147"/>
                </a:lnTo>
                <a:lnTo>
                  <a:pt x="2276475" y="2573020"/>
                </a:lnTo>
                <a:lnTo>
                  <a:pt x="2275967" y="2573147"/>
                </a:lnTo>
                <a:lnTo>
                  <a:pt x="2275332" y="2573401"/>
                </a:lnTo>
                <a:lnTo>
                  <a:pt x="2275332" y="2573782"/>
                </a:lnTo>
                <a:lnTo>
                  <a:pt x="2275967" y="2574671"/>
                </a:lnTo>
                <a:lnTo>
                  <a:pt x="2279269" y="2577719"/>
                </a:lnTo>
                <a:lnTo>
                  <a:pt x="2279523" y="2578862"/>
                </a:lnTo>
                <a:lnTo>
                  <a:pt x="2279650" y="2580386"/>
                </a:lnTo>
                <a:lnTo>
                  <a:pt x="2279650" y="2580640"/>
                </a:lnTo>
                <a:lnTo>
                  <a:pt x="2280031" y="2580894"/>
                </a:lnTo>
                <a:lnTo>
                  <a:pt x="2281174" y="2580894"/>
                </a:lnTo>
                <a:lnTo>
                  <a:pt x="2282190" y="2580640"/>
                </a:lnTo>
                <a:lnTo>
                  <a:pt x="2283206" y="2580640"/>
                </a:lnTo>
                <a:lnTo>
                  <a:pt x="2284349" y="2581021"/>
                </a:lnTo>
                <a:lnTo>
                  <a:pt x="2285365" y="2581656"/>
                </a:lnTo>
                <a:lnTo>
                  <a:pt x="2286127" y="2582164"/>
                </a:lnTo>
                <a:lnTo>
                  <a:pt x="2286762" y="2582037"/>
                </a:lnTo>
                <a:lnTo>
                  <a:pt x="2287143" y="2581656"/>
                </a:lnTo>
                <a:lnTo>
                  <a:pt x="2287524" y="2580894"/>
                </a:lnTo>
                <a:close/>
              </a:path>
              <a:path w="2767965" h="2672079" extrusionOk="0">
                <a:moveTo>
                  <a:pt x="2293620" y="2554097"/>
                </a:moveTo>
                <a:lnTo>
                  <a:pt x="2293239" y="2553335"/>
                </a:lnTo>
                <a:lnTo>
                  <a:pt x="2293112" y="2553208"/>
                </a:lnTo>
                <a:lnTo>
                  <a:pt x="2292731" y="2553208"/>
                </a:lnTo>
                <a:lnTo>
                  <a:pt x="2291969" y="2553335"/>
                </a:lnTo>
                <a:lnTo>
                  <a:pt x="2291207" y="2553716"/>
                </a:lnTo>
                <a:lnTo>
                  <a:pt x="2290699" y="2554224"/>
                </a:lnTo>
                <a:lnTo>
                  <a:pt x="2290064" y="2554732"/>
                </a:lnTo>
                <a:lnTo>
                  <a:pt x="2289429" y="2556383"/>
                </a:lnTo>
                <a:lnTo>
                  <a:pt x="2287905" y="2557907"/>
                </a:lnTo>
                <a:lnTo>
                  <a:pt x="2287651" y="2558034"/>
                </a:lnTo>
                <a:lnTo>
                  <a:pt x="2287524" y="2558669"/>
                </a:lnTo>
                <a:lnTo>
                  <a:pt x="2287905" y="2560701"/>
                </a:lnTo>
                <a:lnTo>
                  <a:pt x="2288667" y="2561971"/>
                </a:lnTo>
                <a:lnTo>
                  <a:pt x="2289683" y="2563368"/>
                </a:lnTo>
                <a:lnTo>
                  <a:pt x="2290699" y="2564130"/>
                </a:lnTo>
                <a:lnTo>
                  <a:pt x="2291080" y="2565400"/>
                </a:lnTo>
                <a:lnTo>
                  <a:pt x="2291969" y="2565019"/>
                </a:lnTo>
                <a:lnTo>
                  <a:pt x="2292350" y="2564892"/>
                </a:lnTo>
                <a:lnTo>
                  <a:pt x="2292858" y="2564511"/>
                </a:lnTo>
                <a:lnTo>
                  <a:pt x="2293239" y="2564003"/>
                </a:lnTo>
                <a:lnTo>
                  <a:pt x="2293239" y="2563114"/>
                </a:lnTo>
                <a:lnTo>
                  <a:pt x="2293112" y="2562606"/>
                </a:lnTo>
                <a:lnTo>
                  <a:pt x="2292096" y="2561209"/>
                </a:lnTo>
                <a:lnTo>
                  <a:pt x="2291588" y="2559812"/>
                </a:lnTo>
                <a:lnTo>
                  <a:pt x="2291588" y="2558796"/>
                </a:lnTo>
                <a:lnTo>
                  <a:pt x="2291969" y="2558034"/>
                </a:lnTo>
                <a:lnTo>
                  <a:pt x="2292731" y="2557018"/>
                </a:lnTo>
                <a:lnTo>
                  <a:pt x="2293493" y="2555494"/>
                </a:lnTo>
                <a:lnTo>
                  <a:pt x="2293620" y="2554732"/>
                </a:lnTo>
                <a:lnTo>
                  <a:pt x="2293620" y="2554097"/>
                </a:lnTo>
                <a:close/>
              </a:path>
              <a:path w="2767965" h="2672079" extrusionOk="0">
                <a:moveTo>
                  <a:pt x="2299716" y="2574036"/>
                </a:moveTo>
                <a:lnTo>
                  <a:pt x="2299208" y="2572639"/>
                </a:lnTo>
                <a:lnTo>
                  <a:pt x="2298319" y="2571496"/>
                </a:lnTo>
                <a:lnTo>
                  <a:pt x="2297938" y="2571496"/>
                </a:lnTo>
                <a:lnTo>
                  <a:pt x="2297430" y="2571623"/>
                </a:lnTo>
                <a:lnTo>
                  <a:pt x="2297049" y="2572004"/>
                </a:lnTo>
                <a:lnTo>
                  <a:pt x="2296541" y="2572258"/>
                </a:lnTo>
                <a:lnTo>
                  <a:pt x="2296160" y="2572893"/>
                </a:lnTo>
                <a:lnTo>
                  <a:pt x="2295144" y="2573274"/>
                </a:lnTo>
                <a:lnTo>
                  <a:pt x="2294509" y="2573528"/>
                </a:lnTo>
                <a:lnTo>
                  <a:pt x="2293620" y="2573782"/>
                </a:lnTo>
                <a:lnTo>
                  <a:pt x="2293874" y="2574036"/>
                </a:lnTo>
                <a:lnTo>
                  <a:pt x="2294128" y="2574417"/>
                </a:lnTo>
                <a:lnTo>
                  <a:pt x="2294763" y="2575306"/>
                </a:lnTo>
                <a:lnTo>
                  <a:pt x="2295652" y="2576322"/>
                </a:lnTo>
                <a:lnTo>
                  <a:pt x="2296541" y="2576830"/>
                </a:lnTo>
                <a:lnTo>
                  <a:pt x="2297049" y="2577211"/>
                </a:lnTo>
                <a:lnTo>
                  <a:pt x="2297684" y="2577592"/>
                </a:lnTo>
                <a:lnTo>
                  <a:pt x="2298319" y="2577592"/>
                </a:lnTo>
                <a:lnTo>
                  <a:pt x="2299462" y="2576449"/>
                </a:lnTo>
                <a:lnTo>
                  <a:pt x="2299462" y="2575941"/>
                </a:lnTo>
                <a:lnTo>
                  <a:pt x="2299716" y="2575560"/>
                </a:lnTo>
                <a:lnTo>
                  <a:pt x="2299716" y="2574036"/>
                </a:lnTo>
                <a:close/>
              </a:path>
              <a:path w="2767965" h="2672079" extrusionOk="0">
                <a:moveTo>
                  <a:pt x="2313432" y="2622550"/>
                </a:moveTo>
                <a:lnTo>
                  <a:pt x="2313178" y="2621026"/>
                </a:lnTo>
                <a:lnTo>
                  <a:pt x="2312797" y="2619756"/>
                </a:lnTo>
                <a:lnTo>
                  <a:pt x="2312543" y="2619502"/>
                </a:lnTo>
                <a:lnTo>
                  <a:pt x="2312416" y="2619121"/>
                </a:lnTo>
                <a:lnTo>
                  <a:pt x="2312162" y="2618740"/>
                </a:lnTo>
                <a:lnTo>
                  <a:pt x="2311781" y="2618740"/>
                </a:lnTo>
                <a:lnTo>
                  <a:pt x="2311273" y="2619502"/>
                </a:lnTo>
                <a:lnTo>
                  <a:pt x="2310892" y="2620137"/>
                </a:lnTo>
                <a:lnTo>
                  <a:pt x="2310511" y="2621280"/>
                </a:lnTo>
                <a:lnTo>
                  <a:pt x="2309622" y="2622169"/>
                </a:lnTo>
                <a:lnTo>
                  <a:pt x="2308733" y="2622804"/>
                </a:lnTo>
                <a:lnTo>
                  <a:pt x="2307844" y="2623820"/>
                </a:lnTo>
                <a:lnTo>
                  <a:pt x="2306447" y="2624455"/>
                </a:lnTo>
                <a:lnTo>
                  <a:pt x="2305304" y="2625217"/>
                </a:lnTo>
                <a:lnTo>
                  <a:pt x="2304923" y="2625344"/>
                </a:lnTo>
                <a:lnTo>
                  <a:pt x="2304669" y="2626106"/>
                </a:lnTo>
                <a:lnTo>
                  <a:pt x="2304288" y="2626614"/>
                </a:lnTo>
                <a:lnTo>
                  <a:pt x="2304288" y="2629154"/>
                </a:lnTo>
                <a:lnTo>
                  <a:pt x="2304669" y="2630805"/>
                </a:lnTo>
                <a:lnTo>
                  <a:pt x="2304669" y="2632329"/>
                </a:lnTo>
                <a:lnTo>
                  <a:pt x="2305177" y="2633980"/>
                </a:lnTo>
                <a:lnTo>
                  <a:pt x="2308352" y="2631821"/>
                </a:lnTo>
                <a:lnTo>
                  <a:pt x="2309241" y="2630932"/>
                </a:lnTo>
                <a:lnTo>
                  <a:pt x="2310638" y="2629281"/>
                </a:lnTo>
                <a:lnTo>
                  <a:pt x="2312162" y="2627757"/>
                </a:lnTo>
                <a:lnTo>
                  <a:pt x="2313178" y="2627122"/>
                </a:lnTo>
                <a:lnTo>
                  <a:pt x="2313432" y="2625217"/>
                </a:lnTo>
                <a:lnTo>
                  <a:pt x="2313432" y="2622550"/>
                </a:lnTo>
                <a:close/>
              </a:path>
              <a:path w="2767965" h="2672079" extrusionOk="0">
                <a:moveTo>
                  <a:pt x="2331720" y="2655824"/>
                </a:moveTo>
                <a:lnTo>
                  <a:pt x="2331466" y="2653919"/>
                </a:lnTo>
                <a:lnTo>
                  <a:pt x="2331085" y="2652395"/>
                </a:lnTo>
                <a:lnTo>
                  <a:pt x="2330196" y="2650744"/>
                </a:lnTo>
                <a:lnTo>
                  <a:pt x="2329180" y="2649093"/>
                </a:lnTo>
                <a:lnTo>
                  <a:pt x="2328418" y="2647569"/>
                </a:lnTo>
                <a:lnTo>
                  <a:pt x="2327148" y="2644521"/>
                </a:lnTo>
                <a:lnTo>
                  <a:pt x="2326513" y="2642616"/>
                </a:lnTo>
                <a:lnTo>
                  <a:pt x="2326640" y="2640965"/>
                </a:lnTo>
                <a:lnTo>
                  <a:pt x="2327275" y="2638806"/>
                </a:lnTo>
                <a:lnTo>
                  <a:pt x="2327275" y="2637790"/>
                </a:lnTo>
                <a:lnTo>
                  <a:pt x="2327529" y="2636774"/>
                </a:lnTo>
                <a:lnTo>
                  <a:pt x="2327529" y="2636012"/>
                </a:lnTo>
                <a:lnTo>
                  <a:pt x="2327275" y="2635631"/>
                </a:lnTo>
                <a:lnTo>
                  <a:pt x="2326259" y="2635504"/>
                </a:lnTo>
                <a:lnTo>
                  <a:pt x="2324989" y="2635885"/>
                </a:lnTo>
                <a:lnTo>
                  <a:pt x="2323338" y="2636139"/>
                </a:lnTo>
                <a:lnTo>
                  <a:pt x="2321687" y="2637028"/>
                </a:lnTo>
                <a:lnTo>
                  <a:pt x="2317877" y="2638298"/>
                </a:lnTo>
                <a:lnTo>
                  <a:pt x="2315337" y="2639314"/>
                </a:lnTo>
                <a:lnTo>
                  <a:pt x="2308860" y="2644775"/>
                </a:lnTo>
                <a:lnTo>
                  <a:pt x="2308860" y="2647696"/>
                </a:lnTo>
                <a:lnTo>
                  <a:pt x="2309241" y="2649855"/>
                </a:lnTo>
                <a:lnTo>
                  <a:pt x="2309749" y="2651252"/>
                </a:lnTo>
                <a:lnTo>
                  <a:pt x="2310765" y="2652268"/>
                </a:lnTo>
                <a:lnTo>
                  <a:pt x="2311400" y="2653411"/>
                </a:lnTo>
                <a:lnTo>
                  <a:pt x="2312162" y="2654427"/>
                </a:lnTo>
                <a:lnTo>
                  <a:pt x="2314321" y="2656332"/>
                </a:lnTo>
                <a:lnTo>
                  <a:pt x="2316353" y="2658491"/>
                </a:lnTo>
                <a:lnTo>
                  <a:pt x="2316607" y="2658237"/>
                </a:lnTo>
                <a:lnTo>
                  <a:pt x="2316861" y="2658237"/>
                </a:lnTo>
                <a:lnTo>
                  <a:pt x="2316988" y="2658745"/>
                </a:lnTo>
                <a:lnTo>
                  <a:pt x="2317496" y="2659634"/>
                </a:lnTo>
                <a:lnTo>
                  <a:pt x="2317623" y="2660523"/>
                </a:lnTo>
                <a:lnTo>
                  <a:pt x="2319147" y="2662936"/>
                </a:lnTo>
                <a:lnTo>
                  <a:pt x="2320417" y="2666619"/>
                </a:lnTo>
                <a:lnTo>
                  <a:pt x="2321433" y="2668397"/>
                </a:lnTo>
                <a:lnTo>
                  <a:pt x="2322068" y="2670048"/>
                </a:lnTo>
                <a:lnTo>
                  <a:pt x="2322449" y="2670683"/>
                </a:lnTo>
                <a:lnTo>
                  <a:pt x="2323719" y="2671953"/>
                </a:lnTo>
                <a:lnTo>
                  <a:pt x="2324862" y="2672080"/>
                </a:lnTo>
                <a:lnTo>
                  <a:pt x="2325624" y="2672080"/>
                </a:lnTo>
                <a:lnTo>
                  <a:pt x="2326259" y="2671953"/>
                </a:lnTo>
                <a:lnTo>
                  <a:pt x="2327148" y="2671572"/>
                </a:lnTo>
                <a:lnTo>
                  <a:pt x="2327275" y="2671064"/>
                </a:lnTo>
                <a:lnTo>
                  <a:pt x="2327783" y="2670683"/>
                </a:lnTo>
                <a:lnTo>
                  <a:pt x="2327910" y="2670048"/>
                </a:lnTo>
                <a:lnTo>
                  <a:pt x="2327910" y="2666365"/>
                </a:lnTo>
                <a:lnTo>
                  <a:pt x="2327783" y="2664206"/>
                </a:lnTo>
                <a:lnTo>
                  <a:pt x="2328545" y="2662047"/>
                </a:lnTo>
                <a:lnTo>
                  <a:pt x="2329180" y="2661031"/>
                </a:lnTo>
                <a:lnTo>
                  <a:pt x="2330069" y="2659888"/>
                </a:lnTo>
                <a:lnTo>
                  <a:pt x="2331339" y="2657983"/>
                </a:lnTo>
                <a:lnTo>
                  <a:pt x="2331720" y="2656840"/>
                </a:lnTo>
                <a:lnTo>
                  <a:pt x="2331720" y="2655824"/>
                </a:lnTo>
                <a:close/>
              </a:path>
              <a:path w="2767965" h="2672079" extrusionOk="0">
                <a:moveTo>
                  <a:pt x="2767584" y="876300"/>
                </a:moveTo>
                <a:lnTo>
                  <a:pt x="2764917" y="876300"/>
                </a:lnTo>
                <a:lnTo>
                  <a:pt x="2763774" y="863600"/>
                </a:lnTo>
                <a:lnTo>
                  <a:pt x="2762377" y="863600"/>
                </a:lnTo>
                <a:lnTo>
                  <a:pt x="2765425" y="850900"/>
                </a:lnTo>
                <a:lnTo>
                  <a:pt x="2747899" y="850900"/>
                </a:lnTo>
                <a:lnTo>
                  <a:pt x="2743327" y="838200"/>
                </a:lnTo>
                <a:lnTo>
                  <a:pt x="2671318" y="838200"/>
                </a:lnTo>
                <a:lnTo>
                  <a:pt x="2670683" y="825500"/>
                </a:lnTo>
                <a:lnTo>
                  <a:pt x="2674747" y="825500"/>
                </a:lnTo>
                <a:lnTo>
                  <a:pt x="2676906" y="812800"/>
                </a:lnTo>
                <a:lnTo>
                  <a:pt x="2691003" y="812800"/>
                </a:lnTo>
                <a:lnTo>
                  <a:pt x="2691257" y="800100"/>
                </a:lnTo>
                <a:lnTo>
                  <a:pt x="2690241" y="800100"/>
                </a:lnTo>
                <a:lnTo>
                  <a:pt x="2688844" y="787400"/>
                </a:lnTo>
                <a:lnTo>
                  <a:pt x="2683637" y="787400"/>
                </a:lnTo>
                <a:lnTo>
                  <a:pt x="2682240" y="774700"/>
                </a:lnTo>
                <a:lnTo>
                  <a:pt x="2662936" y="774700"/>
                </a:lnTo>
                <a:lnTo>
                  <a:pt x="2661285" y="787400"/>
                </a:lnTo>
                <a:lnTo>
                  <a:pt x="2653792" y="787400"/>
                </a:lnTo>
                <a:lnTo>
                  <a:pt x="2652649" y="774700"/>
                </a:lnTo>
                <a:lnTo>
                  <a:pt x="2654808" y="774700"/>
                </a:lnTo>
                <a:lnTo>
                  <a:pt x="2656840" y="762000"/>
                </a:lnTo>
                <a:lnTo>
                  <a:pt x="2662047" y="762000"/>
                </a:lnTo>
                <a:lnTo>
                  <a:pt x="2658618" y="749300"/>
                </a:lnTo>
                <a:lnTo>
                  <a:pt x="2648077" y="749300"/>
                </a:lnTo>
                <a:lnTo>
                  <a:pt x="2646045" y="736600"/>
                </a:lnTo>
                <a:lnTo>
                  <a:pt x="2640203" y="736600"/>
                </a:lnTo>
                <a:lnTo>
                  <a:pt x="2637155" y="749300"/>
                </a:lnTo>
                <a:lnTo>
                  <a:pt x="2621661" y="749300"/>
                </a:lnTo>
                <a:lnTo>
                  <a:pt x="2609977" y="762000"/>
                </a:lnTo>
                <a:lnTo>
                  <a:pt x="2572512" y="762000"/>
                </a:lnTo>
                <a:lnTo>
                  <a:pt x="2569464" y="774700"/>
                </a:lnTo>
                <a:lnTo>
                  <a:pt x="2546985" y="774700"/>
                </a:lnTo>
                <a:lnTo>
                  <a:pt x="2540762" y="762000"/>
                </a:lnTo>
                <a:lnTo>
                  <a:pt x="2513965" y="762000"/>
                </a:lnTo>
                <a:lnTo>
                  <a:pt x="2512568" y="749300"/>
                </a:lnTo>
                <a:lnTo>
                  <a:pt x="2506345" y="749300"/>
                </a:lnTo>
                <a:lnTo>
                  <a:pt x="2503297" y="762000"/>
                </a:lnTo>
                <a:lnTo>
                  <a:pt x="2478151" y="762000"/>
                </a:lnTo>
                <a:lnTo>
                  <a:pt x="2473833" y="774700"/>
                </a:lnTo>
                <a:lnTo>
                  <a:pt x="2464308" y="774700"/>
                </a:lnTo>
                <a:lnTo>
                  <a:pt x="2463927" y="787400"/>
                </a:lnTo>
                <a:lnTo>
                  <a:pt x="2448687" y="787400"/>
                </a:lnTo>
                <a:lnTo>
                  <a:pt x="2447798" y="800100"/>
                </a:lnTo>
                <a:lnTo>
                  <a:pt x="2433193" y="800100"/>
                </a:lnTo>
                <a:lnTo>
                  <a:pt x="2430145" y="812800"/>
                </a:lnTo>
                <a:lnTo>
                  <a:pt x="2378329" y="812800"/>
                </a:lnTo>
                <a:lnTo>
                  <a:pt x="2377186" y="825500"/>
                </a:lnTo>
                <a:lnTo>
                  <a:pt x="2372868" y="825500"/>
                </a:lnTo>
                <a:lnTo>
                  <a:pt x="2371471" y="838200"/>
                </a:lnTo>
                <a:lnTo>
                  <a:pt x="2365121" y="838200"/>
                </a:lnTo>
                <a:lnTo>
                  <a:pt x="2361819" y="850900"/>
                </a:lnTo>
                <a:lnTo>
                  <a:pt x="2338324" y="850900"/>
                </a:lnTo>
                <a:lnTo>
                  <a:pt x="2334768" y="863600"/>
                </a:lnTo>
                <a:lnTo>
                  <a:pt x="2322449" y="863600"/>
                </a:lnTo>
                <a:lnTo>
                  <a:pt x="2322449" y="876300"/>
                </a:lnTo>
                <a:lnTo>
                  <a:pt x="2316988" y="876300"/>
                </a:lnTo>
                <a:lnTo>
                  <a:pt x="2315464" y="889000"/>
                </a:lnTo>
                <a:lnTo>
                  <a:pt x="2263394" y="889000"/>
                </a:lnTo>
                <a:lnTo>
                  <a:pt x="2259330" y="901700"/>
                </a:lnTo>
                <a:lnTo>
                  <a:pt x="2222233" y="901700"/>
                </a:lnTo>
                <a:lnTo>
                  <a:pt x="2222233" y="914400"/>
                </a:lnTo>
                <a:lnTo>
                  <a:pt x="2226945" y="914400"/>
                </a:lnTo>
                <a:lnTo>
                  <a:pt x="2229993" y="927100"/>
                </a:lnTo>
                <a:lnTo>
                  <a:pt x="2264791" y="927100"/>
                </a:lnTo>
                <a:lnTo>
                  <a:pt x="2265934" y="939800"/>
                </a:lnTo>
                <a:lnTo>
                  <a:pt x="2265045" y="939800"/>
                </a:lnTo>
                <a:lnTo>
                  <a:pt x="2263140" y="952500"/>
                </a:lnTo>
                <a:lnTo>
                  <a:pt x="2262632" y="952500"/>
                </a:lnTo>
                <a:lnTo>
                  <a:pt x="2264029" y="965200"/>
                </a:lnTo>
                <a:lnTo>
                  <a:pt x="2269236" y="965200"/>
                </a:lnTo>
                <a:lnTo>
                  <a:pt x="2269236" y="977900"/>
                </a:lnTo>
                <a:lnTo>
                  <a:pt x="2197227" y="977900"/>
                </a:lnTo>
                <a:lnTo>
                  <a:pt x="2196211" y="990600"/>
                </a:lnTo>
                <a:lnTo>
                  <a:pt x="2186038" y="990600"/>
                </a:lnTo>
                <a:lnTo>
                  <a:pt x="2182368" y="977900"/>
                </a:lnTo>
                <a:lnTo>
                  <a:pt x="2161032" y="977900"/>
                </a:lnTo>
                <a:lnTo>
                  <a:pt x="2155063" y="990600"/>
                </a:lnTo>
                <a:lnTo>
                  <a:pt x="2127377" y="990600"/>
                </a:lnTo>
                <a:lnTo>
                  <a:pt x="2125345" y="977900"/>
                </a:lnTo>
                <a:lnTo>
                  <a:pt x="2085340" y="977900"/>
                </a:lnTo>
                <a:lnTo>
                  <a:pt x="2084070" y="990600"/>
                </a:lnTo>
                <a:lnTo>
                  <a:pt x="2029079" y="990600"/>
                </a:lnTo>
                <a:lnTo>
                  <a:pt x="2023872" y="977900"/>
                </a:lnTo>
                <a:lnTo>
                  <a:pt x="1975358" y="977900"/>
                </a:lnTo>
                <a:lnTo>
                  <a:pt x="1973199" y="965200"/>
                </a:lnTo>
                <a:lnTo>
                  <a:pt x="1959737" y="965200"/>
                </a:lnTo>
                <a:lnTo>
                  <a:pt x="1958467" y="952500"/>
                </a:lnTo>
                <a:lnTo>
                  <a:pt x="1954276" y="952500"/>
                </a:lnTo>
                <a:lnTo>
                  <a:pt x="1956308" y="939800"/>
                </a:lnTo>
                <a:lnTo>
                  <a:pt x="1961769" y="939800"/>
                </a:lnTo>
                <a:lnTo>
                  <a:pt x="1960372" y="927100"/>
                </a:lnTo>
                <a:lnTo>
                  <a:pt x="1956943" y="927100"/>
                </a:lnTo>
                <a:lnTo>
                  <a:pt x="1956562" y="914400"/>
                </a:lnTo>
                <a:lnTo>
                  <a:pt x="1957070" y="914400"/>
                </a:lnTo>
                <a:lnTo>
                  <a:pt x="1957324" y="901700"/>
                </a:lnTo>
                <a:lnTo>
                  <a:pt x="1959102" y="901700"/>
                </a:lnTo>
                <a:lnTo>
                  <a:pt x="1959737" y="889000"/>
                </a:lnTo>
                <a:lnTo>
                  <a:pt x="1959102" y="889000"/>
                </a:lnTo>
                <a:lnTo>
                  <a:pt x="1958721" y="876300"/>
                </a:lnTo>
                <a:lnTo>
                  <a:pt x="1953768" y="876300"/>
                </a:lnTo>
                <a:lnTo>
                  <a:pt x="1948053" y="863600"/>
                </a:lnTo>
                <a:lnTo>
                  <a:pt x="1928749" y="863600"/>
                </a:lnTo>
                <a:lnTo>
                  <a:pt x="1926336" y="876300"/>
                </a:lnTo>
                <a:lnTo>
                  <a:pt x="1889760" y="876300"/>
                </a:lnTo>
                <a:lnTo>
                  <a:pt x="1888236" y="889000"/>
                </a:lnTo>
                <a:lnTo>
                  <a:pt x="1892554" y="889000"/>
                </a:lnTo>
                <a:lnTo>
                  <a:pt x="1892046" y="901700"/>
                </a:lnTo>
                <a:lnTo>
                  <a:pt x="1885950" y="901700"/>
                </a:lnTo>
                <a:lnTo>
                  <a:pt x="1883156" y="914400"/>
                </a:lnTo>
                <a:lnTo>
                  <a:pt x="1880362" y="914400"/>
                </a:lnTo>
                <a:lnTo>
                  <a:pt x="1880108" y="927100"/>
                </a:lnTo>
                <a:lnTo>
                  <a:pt x="1880362" y="927100"/>
                </a:lnTo>
                <a:lnTo>
                  <a:pt x="1880997" y="939800"/>
                </a:lnTo>
                <a:lnTo>
                  <a:pt x="1880108" y="939800"/>
                </a:lnTo>
                <a:lnTo>
                  <a:pt x="1879600" y="952500"/>
                </a:lnTo>
                <a:lnTo>
                  <a:pt x="1880997" y="952500"/>
                </a:lnTo>
                <a:lnTo>
                  <a:pt x="1881759" y="965200"/>
                </a:lnTo>
                <a:lnTo>
                  <a:pt x="1889252" y="965200"/>
                </a:lnTo>
                <a:lnTo>
                  <a:pt x="1890395" y="977900"/>
                </a:lnTo>
                <a:lnTo>
                  <a:pt x="1894078" y="977900"/>
                </a:lnTo>
                <a:lnTo>
                  <a:pt x="1895221" y="990600"/>
                </a:lnTo>
                <a:lnTo>
                  <a:pt x="1892046" y="990600"/>
                </a:lnTo>
                <a:lnTo>
                  <a:pt x="1889760" y="1003300"/>
                </a:lnTo>
                <a:lnTo>
                  <a:pt x="1888236" y="1003300"/>
                </a:lnTo>
                <a:lnTo>
                  <a:pt x="1888236" y="1016000"/>
                </a:lnTo>
                <a:lnTo>
                  <a:pt x="1790573" y="1016000"/>
                </a:lnTo>
                <a:lnTo>
                  <a:pt x="1789557" y="1003300"/>
                </a:lnTo>
                <a:lnTo>
                  <a:pt x="1775841" y="1003300"/>
                </a:lnTo>
                <a:lnTo>
                  <a:pt x="1773301" y="1016000"/>
                </a:lnTo>
                <a:lnTo>
                  <a:pt x="1747901" y="1016000"/>
                </a:lnTo>
                <a:lnTo>
                  <a:pt x="1744345" y="1003300"/>
                </a:lnTo>
                <a:lnTo>
                  <a:pt x="1694815" y="1003300"/>
                </a:lnTo>
                <a:lnTo>
                  <a:pt x="1693672" y="990600"/>
                </a:lnTo>
                <a:lnTo>
                  <a:pt x="1692275" y="990600"/>
                </a:lnTo>
                <a:lnTo>
                  <a:pt x="1689608" y="1003300"/>
                </a:lnTo>
                <a:lnTo>
                  <a:pt x="1665351" y="1003300"/>
                </a:lnTo>
                <a:lnTo>
                  <a:pt x="1664716" y="990600"/>
                </a:lnTo>
                <a:lnTo>
                  <a:pt x="1662176" y="990600"/>
                </a:lnTo>
                <a:lnTo>
                  <a:pt x="1661541" y="977900"/>
                </a:lnTo>
                <a:lnTo>
                  <a:pt x="1634998" y="977900"/>
                </a:lnTo>
                <a:lnTo>
                  <a:pt x="1630807" y="990600"/>
                </a:lnTo>
                <a:lnTo>
                  <a:pt x="1614297" y="990600"/>
                </a:lnTo>
                <a:lnTo>
                  <a:pt x="1613027" y="977900"/>
                </a:lnTo>
                <a:lnTo>
                  <a:pt x="1593342" y="977900"/>
                </a:lnTo>
                <a:lnTo>
                  <a:pt x="1591564" y="965200"/>
                </a:lnTo>
                <a:lnTo>
                  <a:pt x="1563878" y="965200"/>
                </a:lnTo>
                <a:lnTo>
                  <a:pt x="1563243" y="952500"/>
                </a:lnTo>
                <a:lnTo>
                  <a:pt x="1565275" y="952500"/>
                </a:lnTo>
                <a:lnTo>
                  <a:pt x="1565275" y="939800"/>
                </a:lnTo>
                <a:lnTo>
                  <a:pt x="1540510" y="939800"/>
                </a:lnTo>
                <a:lnTo>
                  <a:pt x="1537081" y="927100"/>
                </a:lnTo>
                <a:lnTo>
                  <a:pt x="1515872" y="927100"/>
                </a:lnTo>
                <a:lnTo>
                  <a:pt x="1512570" y="914400"/>
                </a:lnTo>
                <a:lnTo>
                  <a:pt x="1506347" y="914400"/>
                </a:lnTo>
                <a:lnTo>
                  <a:pt x="1506220" y="927100"/>
                </a:lnTo>
                <a:lnTo>
                  <a:pt x="1441069" y="927100"/>
                </a:lnTo>
                <a:lnTo>
                  <a:pt x="1440434" y="939800"/>
                </a:lnTo>
                <a:lnTo>
                  <a:pt x="1432814" y="939800"/>
                </a:lnTo>
                <a:lnTo>
                  <a:pt x="1430274" y="927100"/>
                </a:lnTo>
                <a:lnTo>
                  <a:pt x="1400302" y="927100"/>
                </a:lnTo>
                <a:lnTo>
                  <a:pt x="1399286" y="914400"/>
                </a:lnTo>
                <a:lnTo>
                  <a:pt x="1379982" y="914400"/>
                </a:lnTo>
                <a:lnTo>
                  <a:pt x="1379347" y="901700"/>
                </a:lnTo>
                <a:lnTo>
                  <a:pt x="1341247" y="901700"/>
                </a:lnTo>
                <a:lnTo>
                  <a:pt x="1334770" y="889000"/>
                </a:lnTo>
                <a:lnTo>
                  <a:pt x="1322324" y="889000"/>
                </a:lnTo>
                <a:lnTo>
                  <a:pt x="1317117" y="876300"/>
                </a:lnTo>
                <a:lnTo>
                  <a:pt x="1305814" y="876300"/>
                </a:lnTo>
                <a:lnTo>
                  <a:pt x="1305179" y="889000"/>
                </a:lnTo>
                <a:lnTo>
                  <a:pt x="1289939" y="889000"/>
                </a:lnTo>
                <a:lnTo>
                  <a:pt x="1286764" y="876300"/>
                </a:lnTo>
                <a:lnTo>
                  <a:pt x="1269873" y="876300"/>
                </a:lnTo>
                <a:lnTo>
                  <a:pt x="1261999" y="863600"/>
                </a:lnTo>
                <a:lnTo>
                  <a:pt x="1246124" y="863600"/>
                </a:lnTo>
                <a:lnTo>
                  <a:pt x="1244346" y="850900"/>
                </a:lnTo>
                <a:lnTo>
                  <a:pt x="1235329" y="850900"/>
                </a:lnTo>
                <a:lnTo>
                  <a:pt x="1233678" y="838200"/>
                </a:lnTo>
                <a:lnTo>
                  <a:pt x="1203960" y="838200"/>
                </a:lnTo>
                <a:lnTo>
                  <a:pt x="1200531" y="825500"/>
                </a:lnTo>
                <a:lnTo>
                  <a:pt x="1190625" y="825500"/>
                </a:lnTo>
                <a:lnTo>
                  <a:pt x="1178433" y="812800"/>
                </a:lnTo>
                <a:lnTo>
                  <a:pt x="1157351" y="812800"/>
                </a:lnTo>
                <a:lnTo>
                  <a:pt x="1126109" y="787400"/>
                </a:lnTo>
                <a:lnTo>
                  <a:pt x="1131443" y="787400"/>
                </a:lnTo>
                <a:lnTo>
                  <a:pt x="1132205" y="774700"/>
                </a:lnTo>
                <a:lnTo>
                  <a:pt x="1142492" y="774700"/>
                </a:lnTo>
                <a:lnTo>
                  <a:pt x="1143254" y="762000"/>
                </a:lnTo>
                <a:lnTo>
                  <a:pt x="1147318" y="762000"/>
                </a:lnTo>
                <a:lnTo>
                  <a:pt x="1147064" y="749300"/>
                </a:lnTo>
                <a:lnTo>
                  <a:pt x="1144397" y="749300"/>
                </a:lnTo>
                <a:lnTo>
                  <a:pt x="1145286" y="736600"/>
                </a:lnTo>
                <a:lnTo>
                  <a:pt x="1152271" y="736600"/>
                </a:lnTo>
                <a:lnTo>
                  <a:pt x="1154684" y="723900"/>
                </a:lnTo>
                <a:lnTo>
                  <a:pt x="1155954" y="723900"/>
                </a:lnTo>
                <a:lnTo>
                  <a:pt x="1155954" y="711200"/>
                </a:lnTo>
                <a:lnTo>
                  <a:pt x="1170178" y="711200"/>
                </a:lnTo>
                <a:lnTo>
                  <a:pt x="1171194" y="698500"/>
                </a:lnTo>
                <a:lnTo>
                  <a:pt x="1183894" y="698500"/>
                </a:lnTo>
                <a:lnTo>
                  <a:pt x="1185037" y="685800"/>
                </a:lnTo>
                <a:lnTo>
                  <a:pt x="1198118" y="685800"/>
                </a:lnTo>
                <a:lnTo>
                  <a:pt x="1198753" y="673100"/>
                </a:lnTo>
                <a:lnTo>
                  <a:pt x="1217803" y="673100"/>
                </a:lnTo>
                <a:lnTo>
                  <a:pt x="1216152" y="660400"/>
                </a:lnTo>
                <a:lnTo>
                  <a:pt x="1186815" y="660400"/>
                </a:lnTo>
                <a:lnTo>
                  <a:pt x="1184783" y="647700"/>
                </a:lnTo>
                <a:lnTo>
                  <a:pt x="1153668" y="647700"/>
                </a:lnTo>
                <a:lnTo>
                  <a:pt x="1151255" y="635000"/>
                </a:lnTo>
                <a:lnTo>
                  <a:pt x="1138682" y="635000"/>
                </a:lnTo>
                <a:lnTo>
                  <a:pt x="1138174" y="622300"/>
                </a:lnTo>
                <a:lnTo>
                  <a:pt x="1123569" y="622300"/>
                </a:lnTo>
                <a:lnTo>
                  <a:pt x="1121791" y="609600"/>
                </a:lnTo>
                <a:lnTo>
                  <a:pt x="1112647" y="609600"/>
                </a:lnTo>
                <a:lnTo>
                  <a:pt x="1111504" y="596900"/>
                </a:lnTo>
                <a:lnTo>
                  <a:pt x="1066292" y="596900"/>
                </a:lnTo>
                <a:lnTo>
                  <a:pt x="1062101" y="584200"/>
                </a:lnTo>
                <a:lnTo>
                  <a:pt x="1053211" y="584200"/>
                </a:lnTo>
                <a:lnTo>
                  <a:pt x="1049401" y="571500"/>
                </a:lnTo>
                <a:lnTo>
                  <a:pt x="1042162" y="571500"/>
                </a:lnTo>
                <a:lnTo>
                  <a:pt x="1040130" y="558800"/>
                </a:lnTo>
                <a:lnTo>
                  <a:pt x="1020826" y="558800"/>
                </a:lnTo>
                <a:lnTo>
                  <a:pt x="1019429" y="571500"/>
                </a:lnTo>
                <a:lnTo>
                  <a:pt x="1006602" y="571500"/>
                </a:lnTo>
                <a:lnTo>
                  <a:pt x="1005586" y="558800"/>
                </a:lnTo>
                <a:lnTo>
                  <a:pt x="1001395" y="558800"/>
                </a:lnTo>
                <a:lnTo>
                  <a:pt x="1000760" y="546100"/>
                </a:lnTo>
                <a:lnTo>
                  <a:pt x="1009269" y="546100"/>
                </a:lnTo>
                <a:lnTo>
                  <a:pt x="1009396" y="533400"/>
                </a:lnTo>
                <a:lnTo>
                  <a:pt x="997331" y="533400"/>
                </a:lnTo>
                <a:lnTo>
                  <a:pt x="996950" y="520700"/>
                </a:lnTo>
                <a:lnTo>
                  <a:pt x="999998" y="520700"/>
                </a:lnTo>
                <a:lnTo>
                  <a:pt x="1000125" y="508000"/>
                </a:lnTo>
                <a:lnTo>
                  <a:pt x="998601" y="508000"/>
                </a:lnTo>
                <a:lnTo>
                  <a:pt x="997331" y="495300"/>
                </a:lnTo>
                <a:lnTo>
                  <a:pt x="986282" y="495300"/>
                </a:lnTo>
                <a:lnTo>
                  <a:pt x="982472" y="482600"/>
                </a:lnTo>
                <a:lnTo>
                  <a:pt x="975487" y="482600"/>
                </a:lnTo>
                <a:lnTo>
                  <a:pt x="975233" y="469900"/>
                </a:lnTo>
                <a:lnTo>
                  <a:pt x="975487" y="457200"/>
                </a:lnTo>
                <a:lnTo>
                  <a:pt x="971677" y="457200"/>
                </a:lnTo>
                <a:lnTo>
                  <a:pt x="972058" y="444500"/>
                </a:lnTo>
                <a:lnTo>
                  <a:pt x="997331" y="444500"/>
                </a:lnTo>
                <a:lnTo>
                  <a:pt x="998347" y="431800"/>
                </a:lnTo>
                <a:lnTo>
                  <a:pt x="999998" y="431800"/>
                </a:lnTo>
                <a:lnTo>
                  <a:pt x="1000760" y="444500"/>
                </a:lnTo>
                <a:lnTo>
                  <a:pt x="1002538" y="444500"/>
                </a:lnTo>
                <a:lnTo>
                  <a:pt x="1003173" y="457200"/>
                </a:lnTo>
                <a:lnTo>
                  <a:pt x="1010793" y="457200"/>
                </a:lnTo>
                <a:lnTo>
                  <a:pt x="1012190" y="469900"/>
                </a:lnTo>
                <a:lnTo>
                  <a:pt x="1036320" y="469900"/>
                </a:lnTo>
                <a:lnTo>
                  <a:pt x="1037590" y="457200"/>
                </a:lnTo>
                <a:lnTo>
                  <a:pt x="1056259" y="457200"/>
                </a:lnTo>
                <a:lnTo>
                  <a:pt x="1060069" y="444500"/>
                </a:lnTo>
                <a:lnTo>
                  <a:pt x="1079500" y="444500"/>
                </a:lnTo>
                <a:lnTo>
                  <a:pt x="1078992" y="431800"/>
                </a:lnTo>
                <a:lnTo>
                  <a:pt x="1069467" y="431800"/>
                </a:lnTo>
                <a:lnTo>
                  <a:pt x="1067435" y="419100"/>
                </a:lnTo>
                <a:lnTo>
                  <a:pt x="1061720" y="419100"/>
                </a:lnTo>
                <a:lnTo>
                  <a:pt x="1060831" y="406400"/>
                </a:lnTo>
                <a:lnTo>
                  <a:pt x="1059307" y="406400"/>
                </a:lnTo>
                <a:lnTo>
                  <a:pt x="1059815" y="393700"/>
                </a:lnTo>
                <a:lnTo>
                  <a:pt x="1061085" y="393700"/>
                </a:lnTo>
                <a:lnTo>
                  <a:pt x="1060069" y="381000"/>
                </a:lnTo>
                <a:lnTo>
                  <a:pt x="1031113" y="381000"/>
                </a:lnTo>
                <a:lnTo>
                  <a:pt x="1026541" y="368300"/>
                </a:lnTo>
                <a:lnTo>
                  <a:pt x="1021715" y="368300"/>
                </a:lnTo>
                <a:lnTo>
                  <a:pt x="1021715" y="355600"/>
                </a:lnTo>
                <a:lnTo>
                  <a:pt x="1016635" y="355600"/>
                </a:lnTo>
                <a:lnTo>
                  <a:pt x="1016889" y="342900"/>
                </a:lnTo>
                <a:lnTo>
                  <a:pt x="1030478" y="342900"/>
                </a:lnTo>
                <a:lnTo>
                  <a:pt x="1029716" y="330200"/>
                </a:lnTo>
                <a:lnTo>
                  <a:pt x="1027684" y="330200"/>
                </a:lnTo>
                <a:lnTo>
                  <a:pt x="1019429" y="317500"/>
                </a:lnTo>
                <a:lnTo>
                  <a:pt x="1018286" y="317500"/>
                </a:lnTo>
                <a:lnTo>
                  <a:pt x="1019048" y="304800"/>
                </a:lnTo>
                <a:lnTo>
                  <a:pt x="1069086" y="304800"/>
                </a:lnTo>
                <a:lnTo>
                  <a:pt x="1070102" y="292100"/>
                </a:lnTo>
                <a:lnTo>
                  <a:pt x="1073658" y="292100"/>
                </a:lnTo>
                <a:lnTo>
                  <a:pt x="1077595" y="279400"/>
                </a:lnTo>
                <a:lnTo>
                  <a:pt x="1078992" y="279400"/>
                </a:lnTo>
                <a:lnTo>
                  <a:pt x="1078103" y="266700"/>
                </a:lnTo>
                <a:lnTo>
                  <a:pt x="1096391" y="266700"/>
                </a:lnTo>
                <a:lnTo>
                  <a:pt x="1097026" y="254000"/>
                </a:lnTo>
                <a:lnTo>
                  <a:pt x="1108456" y="254000"/>
                </a:lnTo>
                <a:lnTo>
                  <a:pt x="1109853" y="241300"/>
                </a:lnTo>
                <a:lnTo>
                  <a:pt x="1127125" y="241300"/>
                </a:lnTo>
                <a:lnTo>
                  <a:pt x="1128395" y="228600"/>
                </a:lnTo>
                <a:lnTo>
                  <a:pt x="1134618" y="228600"/>
                </a:lnTo>
                <a:lnTo>
                  <a:pt x="1137412" y="215900"/>
                </a:lnTo>
                <a:lnTo>
                  <a:pt x="1139190" y="215900"/>
                </a:lnTo>
                <a:lnTo>
                  <a:pt x="1139571" y="203200"/>
                </a:lnTo>
                <a:lnTo>
                  <a:pt x="1143635" y="203200"/>
                </a:lnTo>
                <a:lnTo>
                  <a:pt x="1144397" y="190500"/>
                </a:lnTo>
                <a:lnTo>
                  <a:pt x="1148461" y="190500"/>
                </a:lnTo>
                <a:lnTo>
                  <a:pt x="1148842" y="177800"/>
                </a:lnTo>
                <a:lnTo>
                  <a:pt x="1155319" y="177800"/>
                </a:lnTo>
                <a:lnTo>
                  <a:pt x="1156081" y="165100"/>
                </a:lnTo>
                <a:lnTo>
                  <a:pt x="1122299" y="165100"/>
                </a:lnTo>
                <a:lnTo>
                  <a:pt x="1120902" y="152400"/>
                </a:lnTo>
                <a:lnTo>
                  <a:pt x="1102487" y="152400"/>
                </a:lnTo>
                <a:lnTo>
                  <a:pt x="1099058" y="139700"/>
                </a:lnTo>
                <a:lnTo>
                  <a:pt x="1082929" y="139700"/>
                </a:lnTo>
                <a:lnTo>
                  <a:pt x="1080770" y="127000"/>
                </a:lnTo>
                <a:lnTo>
                  <a:pt x="1065022" y="127000"/>
                </a:lnTo>
                <a:lnTo>
                  <a:pt x="1059815" y="114300"/>
                </a:lnTo>
                <a:lnTo>
                  <a:pt x="1001395" y="114300"/>
                </a:lnTo>
                <a:lnTo>
                  <a:pt x="998728" y="127000"/>
                </a:lnTo>
                <a:lnTo>
                  <a:pt x="985266" y="127000"/>
                </a:lnTo>
                <a:lnTo>
                  <a:pt x="978916" y="139700"/>
                </a:lnTo>
                <a:lnTo>
                  <a:pt x="957199" y="139700"/>
                </a:lnTo>
                <a:lnTo>
                  <a:pt x="953516" y="152400"/>
                </a:lnTo>
                <a:lnTo>
                  <a:pt x="929386" y="152400"/>
                </a:lnTo>
                <a:lnTo>
                  <a:pt x="929005" y="165100"/>
                </a:lnTo>
                <a:lnTo>
                  <a:pt x="857504" y="165100"/>
                </a:lnTo>
                <a:lnTo>
                  <a:pt x="852297" y="152400"/>
                </a:lnTo>
                <a:lnTo>
                  <a:pt x="825500" y="152400"/>
                </a:lnTo>
                <a:lnTo>
                  <a:pt x="819277" y="139700"/>
                </a:lnTo>
                <a:lnTo>
                  <a:pt x="798830" y="139700"/>
                </a:lnTo>
                <a:lnTo>
                  <a:pt x="796798" y="127000"/>
                </a:lnTo>
                <a:lnTo>
                  <a:pt x="755396" y="127000"/>
                </a:lnTo>
                <a:lnTo>
                  <a:pt x="755396" y="114300"/>
                </a:lnTo>
                <a:lnTo>
                  <a:pt x="751586" y="114300"/>
                </a:lnTo>
                <a:lnTo>
                  <a:pt x="736092" y="101600"/>
                </a:lnTo>
                <a:lnTo>
                  <a:pt x="736854" y="101600"/>
                </a:lnTo>
                <a:lnTo>
                  <a:pt x="737870" y="88900"/>
                </a:lnTo>
                <a:lnTo>
                  <a:pt x="740537" y="88900"/>
                </a:lnTo>
                <a:lnTo>
                  <a:pt x="739902" y="76200"/>
                </a:lnTo>
                <a:lnTo>
                  <a:pt x="741299" y="76200"/>
                </a:lnTo>
                <a:lnTo>
                  <a:pt x="740918" y="63500"/>
                </a:lnTo>
                <a:lnTo>
                  <a:pt x="736473" y="63500"/>
                </a:lnTo>
                <a:lnTo>
                  <a:pt x="733552" y="50800"/>
                </a:lnTo>
                <a:lnTo>
                  <a:pt x="726313" y="50800"/>
                </a:lnTo>
                <a:lnTo>
                  <a:pt x="725424" y="38100"/>
                </a:lnTo>
                <a:lnTo>
                  <a:pt x="685292" y="38100"/>
                </a:lnTo>
                <a:lnTo>
                  <a:pt x="683895" y="25400"/>
                </a:lnTo>
                <a:lnTo>
                  <a:pt x="681609" y="25400"/>
                </a:lnTo>
                <a:lnTo>
                  <a:pt x="681101" y="12700"/>
                </a:lnTo>
                <a:lnTo>
                  <a:pt x="617093" y="12700"/>
                </a:lnTo>
                <a:lnTo>
                  <a:pt x="616966" y="0"/>
                </a:lnTo>
                <a:lnTo>
                  <a:pt x="611251" y="0"/>
                </a:lnTo>
                <a:lnTo>
                  <a:pt x="609727" y="12700"/>
                </a:lnTo>
                <a:lnTo>
                  <a:pt x="579120" y="12700"/>
                </a:lnTo>
                <a:lnTo>
                  <a:pt x="575564" y="25400"/>
                </a:lnTo>
                <a:lnTo>
                  <a:pt x="528955" y="25400"/>
                </a:lnTo>
                <a:lnTo>
                  <a:pt x="530479" y="38100"/>
                </a:lnTo>
                <a:lnTo>
                  <a:pt x="471805" y="38100"/>
                </a:lnTo>
                <a:lnTo>
                  <a:pt x="465455" y="50800"/>
                </a:lnTo>
                <a:lnTo>
                  <a:pt x="459613" y="50800"/>
                </a:lnTo>
                <a:lnTo>
                  <a:pt x="458343" y="63500"/>
                </a:lnTo>
                <a:lnTo>
                  <a:pt x="447294" y="63500"/>
                </a:lnTo>
                <a:lnTo>
                  <a:pt x="444881" y="76200"/>
                </a:lnTo>
                <a:lnTo>
                  <a:pt x="434467" y="76200"/>
                </a:lnTo>
                <a:lnTo>
                  <a:pt x="432689" y="88900"/>
                </a:lnTo>
                <a:lnTo>
                  <a:pt x="411353" y="88900"/>
                </a:lnTo>
                <a:lnTo>
                  <a:pt x="410591" y="101600"/>
                </a:lnTo>
                <a:lnTo>
                  <a:pt x="410718" y="101600"/>
                </a:lnTo>
                <a:lnTo>
                  <a:pt x="410972" y="114300"/>
                </a:lnTo>
                <a:lnTo>
                  <a:pt x="410718" y="114300"/>
                </a:lnTo>
                <a:lnTo>
                  <a:pt x="410972" y="127000"/>
                </a:lnTo>
                <a:lnTo>
                  <a:pt x="465582" y="127000"/>
                </a:lnTo>
                <a:lnTo>
                  <a:pt x="466852" y="139700"/>
                </a:lnTo>
                <a:lnTo>
                  <a:pt x="476504" y="139700"/>
                </a:lnTo>
                <a:lnTo>
                  <a:pt x="478028" y="152400"/>
                </a:lnTo>
                <a:lnTo>
                  <a:pt x="513207" y="152400"/>
                </a:lnTo>
                <a:lnTo>
                  <a:pt x="523494" y="165100"/>
                </a:lnTo>
                <a:lnTo>
                  <a:pt x="526669" y="165100"/>
                </a:lnTo>
                <a:lnTo>
                  <a:pt x="524891" y="177800"/>
                </a:lnTo>
                <a:lnTo>
                  <a:pt x="521843" y="177800"/>
                </a:lnTo>
                <a:lnTo>
                  <a:pt x="522097" y="190500"/>
                </a:lnTo>
                <a:lnTo>
                  <a:pt x="549402" y="190500"/>
                </a:lnTo>
                <a:lnTo>
                  <a:pt x="552577" y="203200"/>
                </a:lnTo>
                <a:lnTo>
                  <a:pt x="554990" y="203200"/>
                </a:lnTo>
                <a:lnTo>
                  <a:pt x="554228" y="215900"/>
                </a:lnTo>
                <a:lnTo>
                  <a:pt x="550418" y="215900"/>
                </a:lnTo>
                <a:lnTo>
                  <a:pt x="549402" y="228600"/>
                </a:lnTo>
                <a:lnTo>
                  <a:pt x="529463" y="228600"/>
                </a:lnTo>
                <a:lnTo>
                  <a:pt x="527685" y="241300"/>
                </a:lnTo>
                <a:lnTo>
                  <a:pt x="519303" y="241300"/>
                </a:lnTo>
                <a:lnTo>
                  <a:pt x="517906" y="254000"/>
                </a:lnTo>
                <a:lnTo>
                  <a:pt x="496570" y="254000"/>
                </a:lnTo>
                <a:lnTo>
                  <a:pt x="495300" y="266700"/>
                </a:lnTo>
                <a:lnTo>
                  <a:pt x="493395" y="266700"/>
                </a:lnTo>
                <a:lnTo>
                  <a:pt x="493395" y="279400"/>
                </a:lnTo>
                <a:lnTo>
                  <a:pt x="495173" y="279400"/>
                </a:lnTo>
                <a:lnTo>
                  <a:pt x="496824" y="292100"/>
                </a:lnTo>
                <a:lnTo>
                  <a:pt x="500380" y="292100"/>
                </a:lnTo>
                <a:lnTo>
                  <a:pt x="501142" y="304800"/>
                </a:lnTo>
                <a:lnTo>
                  <a:pt x="504190" y="304800"/>
                </a:lnTo>
                <a:lnTo>
                  <a:pt x="504952" y="317500"/>
                </a:lnTo>
                <a:lnTo>
                  <a:pt x="510032" y="317500"/>
                </a:lnTo>
                <a:lnTo>
                  <a:pt x="510413" y="330200"/>
                </a:lnTo>
                <a:lnTo>
                  <a:pt x="510032" y="330200"/>
                </a:lnTo>
                <a:lnTo>
                  <a:pt x="509270" y="342900"/>
                </a:lnTo>
                <a:lnTo>
                  <a:pt x="510286" y="342900"/>
                </a:lnTo>
                <a:lnTo>
                  <a:pt x="512064" y="355600"/>
                </a:lnTo>
                <a:lnTo>
                  <a:pt x="514223" y="355600"/>
                </a:lnTo>
                <a:lnTo>
                  <a:pt x="513842" y="368300"/>
                </a:lnTo>
                <a:lnTo>
                  <a:pt x="510667" y="368300"/>
                </a:lnTo>
                <a:lnTo>
                  <a:pt x="511048" y="381000"/>
                </a:lnTo>
                <a:lnTo>
                  <a:pt x="515239" y="381000"/>
                </a:lnTo>
                <a:lnTo>
                  <a:pt x="515112" y="393700"/>
                </a:lnTo>
                <a:lnTo>
                  <a:pt x="529717" y="393700"/>
                </a:lnTo>
                <a:lnTo>
                  <a:pt x="534289" y="406400"/>
                </a:lnTo>
                <a:lnTo>
                  <a:pt x="555879" y="406400"/>
                </a:lnTo>
                <a:lnTo>
                  <a:pt x="559435" y="419100"/>
                </a:lnTo>
                <a:lnTo>
                  <a:pt x="577977" y="419100"/>
                </a:lnTo>
                <a:lnTo>
                  <a:pt x="580517" y="431800"/>
                </a:lnTo>
                <a:lnTo>
                  <a:pt x="597789" y="431800"/>
                </a:lnTo>
                <a:lnTo>
                  <a:pt x="601853" y="419100"/>
                </a:lnTo>
                <a:lnTo>
                  <a:pt x="611505" y="419100"/>
                </a:lnTo>
                <a:lnTo>
                  <a:pt x="611505" y="431800"/>
                </a:lnTo>
                <a:lnTo>
                  <a:pt x="611886" y="431800"/>
                </a:lnTo>
                <a:lnTo>
                  <a:pt x="613283" y="444500"/>
                </a:lnTo>
                <a:lnTo>
                  <a:pt x="614172" y="444500"/>
                </a:lnTo>
                <a:lnTo>
                  <a:pt x="614680" y="457200"/>
                </a:lnTo>
                <a:lnTo>
                  <a:pt x="663702" y="457200"/>
                </a:lnTo>
                <a:lnTo>
                  <a:pt x="668020" y="469900"/>
                </a:lnTo>
                <a:lnTo>
                  <a:pt x="676021" y="469900"/>
                </a:lnTo>
                <a:lnTo>
                  <a:pt x="682244" y="482600"/>
                </a:lnTo>
                <a:lnTo>
                  <a:pt x="675640" y="482600"/>
                </a:lnTo>
                <a:lnTo>
                  <a:pt x="668528" y="495300"/>
                </a:lnTo>
                <a:lnTo>
                  <a:pt x="633603" y="495300"/>
                </a:lnTo>
                <a:lnTo>
                  <a:pt x="631952" y="508000"/>
                </a:lnTo>
                <a:lnTo>
                  <a:pt x="614934" y="508000"/>
                </a:lnTo>
                <a:lnTo>
                  <a:pt x="608457" y="520700"/>
                </a:lnTo>
                <a:lnTo>
                  <a:pt x="601091" y="520700"/>
                </a:lnTo>
                <a:lnTo>
                  <a:pt x="601218" y="533400"/>
                </a:lnTo>
                <a:lnTo>
                  <a:pt x="604139" y="533400"/>
                </a:lnTo>
                <a:lnTo>
                  <a:pt x="605028" y="546100"/>
                </a:lnTo>
                <a:lnTo>
                  <a:pt x="606552" y="546100"/>
                </a:lnTo>
                <a:lnTo>
                  <a:pt x="606044" y="558800"/>
                </a:lnTo>
                <a:lnTo>
                  <a:pt x="602234" y="558800"/>
                </a:lnTo>
                <a:lnTo>
                  <a:pt x="599313" y="571500"/>
                </a:lnTo>
                <a:lnTo>
                  <a:pt x="597408" y="571500"/>
                </a:lnTo>
                <a:lnTo>
                  <a:pt x="597408" y="584200"/>
                </a:lnTo>
                <a:lnTo>
                  <a:pt x="614299" y="584200"/>
                </a:lnTo>
                <a:lnTo>
                  <a:pt x="614172" y="596900"/>
                </a:lnTo>
                <a:lnTo>
                  <a:pt x="593852" y="596900"/>
                </a:lnTo>
                <a:lnTo>
                  <a:pt x="591185" y="609600"/>
                </a:lnTo>
                <a:lnTo>
                  <a:pt x="581025" y="609600"/>
                </a:lnTo>
                <a:lnTo>
                  <a:pt x="579120" y="622300"/>
                </a:lnTo>
                <a:lnTo>
                  <a:pt x="568960" y="622300"/>
                </a:lnTo>
                <a:lnTo>
                  <a:pt x="567055" y="635000"/>
                </a:lnTo>
                <a:lnTo>
                  <a:pt x="551434" y="635000"/>
                </a:lnTo>
                <a:lnTo>
                  <a:pt x="550672" y="647700"/>
                </a:lnTo>
                <a:lnTo>
                  <a:pt x="536956" y="647700"/>
                </a:lnTo>
                <a:lnTo>
                  <a:pt x="541528" y="660400"/>
                </a:lnTo>
                <a:lnTo>
                  <a:pt x="543433" y="660400"/>
                </a:lnTo>
                <a:lnTo>
                  <a:pt x="544957" y="673100"/>
                </a:lnTo>
                <a:lnTo>
                  <a:pt x="540512" y="673100"/>
                </a:lnTo>
                <a:lnTo>
                  <a:pt x="537972" y="685800"/>
                </a:lnTo>
                <a:lnTo>
                  <a:pt x="496951" y="685800"/>
                </a:lnTo>
                <a:lnTo>
                  <a:pt x="495173" y="698500"/>
                </a:lnTo>
                <a:lnTo>
                  <a:pt x="490474" y="698500"/>
                </a:lnTo>
                <a:lnTo>
                  <a:pt x="488950" y="711200"/>
                </a:lnTo>
                <a:lnTo>
                  <a:pt x="487299" y="711200"/>
                </a:lnTo>
                <a:lnTo>
                  <a:pt x="486537" y="723900"/>
                </a:lnTo>
                <a:lnTo>
                  <a:pt x="484505" y="723900"/>
                </a:lnTo>
                <a:lnTo>
                  <a:pt x="483743" y="736600"/>
                </a:lnTo>
                <a:lnTo>
                  <a:pt x="477012" y="736600"/>
                </a:lnTo>
                <a:lnTo>
                  <a:pt x="475234" y="749300"/>
                </a:lnTo>
                <a:lnTo>
                  <a:pt x="467487" y="749300"/>
                </a:lnTo>
                <a:lnTo>
                  <a:pt x="462661" y="762000"/>
                </a:lnTo>
                <a:lnTo>
                  <a:pt x="458724" y="762000"/>
                </a:lnTo>
                <a:lnTo>
                  <a:pt x="456946" y="774700"/>
                </a:lnTo>
                <a:lnTo>
                  <a:pt x="449580" y="774700"/>
                </a:lnTo>
                <a:lnTo>
                  <a:pt x="447294" y="787400"/>
                </a:lnTo>
                <a:lnTo>
                  <a:pt x="416179" y="787400"/>
                </a:lnTo>
                <a:lnTo>
                  <a:pt x="412623" y="800100"/>
                </a:lnTo>
                <a:lnTo>
                  <a:pt x="398526" y="800100"/>
                </a:lnTo>
                <a:lnTo>
                  <a:pt x="396494" y="812800"/>
                </a:lnTo>
                <a:lnTo>
                  <a:pt x="392430" y="812800"/>
                </a:lnTo>
                <a:lnTo>
                  <a:pt x="390652" y="825500"/>
                </a:lnTo>
                <a:lnTo>
                  <a:pt x="385826" y="825500"/>
                </a:lnTo>
                <a:lnTo>
                  <a:pt x="383667" y="838200"/>
                </a:lnTo>
                <a:lnTo>
                  <a:pt x="373761" y="838200"/>
                </a:lnTo>
                <a:lnTo>
                  <a:pt x="369189" y="850900"/>
                </a:lnTo>
                <a:lnTo>
                  <a:pt x="359664" y="850900"/>
                </a:lnTo>
                <a:lnTo>
                  <a:pt x="355854" y="863600"/>
                </a:lnTo>
                <a:lnTo>
                  <a:pt x="349631" y="863600"/>
                </a:lnTo>
                <a:lnTo>
                  <a:pt x="349123" y="876300"/>
                </a:lnTo>
                <a:lnTo>
                  <a:pt x="336423" y="876300"/>
                </a:lnTo>
                <a:lnTo>
                  <a:pt x="333375" y="889000"/>
                </a:lnTo>
                <a:lnTo>
                  <a:pt x="273558" y="889000"/>
                </a:lnTo>
                <a:lnTo>
                  <a:pt x="270129" y="901700"/>
                </a:lnTo>
                <a:lnTo>
                  <a:pt x="242570" y="901700"/>
                </a:lnTo>
                <a:lnTo>
                  <a:pt x="239522" y="889000"/>
                </a:lnTo>
                <a:lnTo>
                  <a:pt x="232283" y="889000"/>
                </a:lnTo>
                <a:lnTo>
                  <a:pt x="227838" y="876300"/>
                </a:lnTo>
                <a:lnTo>
                  <a:pt x="196342" y="876300"/>
                </a:lnTo>
                <a:lnTo>
                  <a:pt x="190754" y="889000"/>
                </a:lnTo>
                <a:lnTo>
                  <a:pt x="181483" y="889000"/>
                </a:lnTo>
                <a:lnTo>
                  <a:pt x="179197" y="901700"/>
                </a:lnTo>
                <a:lnTo>
                  <a:pt x="175006" y="901700"/>
                </a:lnTo>
                <a:lnTo>
                  <a:pt x="172974" y="914400"/>
                </a:lnTo>
                <a:lnTo>
                  <a:pt x="168148" y="914400"/>
                </a:lnTo>
                <a:lnTo>
                  <a:pt x="165989" y="927100"/>
                </a:lnTo>
                <a:lnTo>
                  <a:pt x="155194" y="927100"/>
                </a:lnTo>
                <a:lnTo>
                  <a:pt x="152146" y="939800"/>
                </a:lnTo>
                <a:lnTo>
                  <a:pt x="138430" y="939800"/>
                </a:lnTo>
                <a:lnTo>
                  <a:pt x="136271" y="952500"/>
                </a:lnTo>
                <a:lnTo>
                  <a:pt x="131064" y="952500"/>
                </a:lnTo>
                <a:lnTo>
                  <a:pt x="129794" y="965200"/>
                </a:lnTo>
                <a:lnTo>
                  <a:pt x="126746" y="965200"/>
                </a:lnTo>
                <a:lnTo>
                  <a:pt x="125984" y="977900"/>
                </a:lnTo>
                <a:lnTo>
                  <a:pt x="124841" y="977900"/>
                </a:lnTo>
                <a:lnTo>
                  <a:pt x="124968" y="990600"/>
                </a:lnTo>
                <a:lnTo>
                  <a:pt x="142240" y="990600"/>
                </a:lnTo>
                <a:lnTo>
                  <a:pt x="147701" y="1003300"/>
                </a:lnTo>
                <a:lnTo>
                  <a:pt x="187706" y="1003300"/>
                </a:lnTo>
                <a:lnTo>
                  <a:pt x="188341" y="1016000"/>
                </a:lnTo>
                <a:lnTo>
                  <a:pt x="189738" y="1016000"/>
                </a:lnTo>
                <a:lnTo>
                  <a:pt x="189484" y="1028700"/>
                </a:lnTo>
                <a:lnTo>
                  <a:pt x="186436" y="1028700"/>
                </a:lnTo>
                <a:lnTo>
                  <a:pt x="185293" y="1041400"/>
                </a:lnTo>
                <a:lnTo>
                  <a:pt x="178689" y="1041400"/>
                </a:lnTo>
                <a:lnTo>
                  <a:pt x="177800" y="1054100"/>
                </a:lnTo>
                <a:lnTo>
                  <a:pt x="179451" y="1054100"/>
                </a:lnTo>
                <a:lnTo>
                  <a:pt x="183261" y="1066800"/>
                </a:lnTo>
                <a:lnTo>
                  <a:pt x="189865" y="1066800"/>
                </a:lnTo>
                <a:lnTo>
                  <a:pt x="192913" y="1079500"/>
                </a:lnTo>
                <a:lnTo>
                  <a:pt x="232156" y="1079500"/>
                </a:lnTo>
                <a:lnTo>
                  <a:pt x="233172" y="1092200"/>
                </a:lnTo>
                <a:lnTo>
                  <a:pt x="233553" y="1092200"/>
                </a:lnTo>
                <a:lnTo>
                  <a:pt x="233680" y="1104900"/>
                </a:lnTo>
                <a:lnTo>
                  <a:pt x="235966" y="1104900"/>
                </a:lnTo>
                <a:lnTo>
                  <a:pt x="237363" y="1117600"/>
                </a:lnTo>
                <a:lnTo>
                  <a:pt x="246634" y="1117600"/>
                </a:lnTo>
                <a:lnTo>
                  <a:pt x="249555" y="1130300"/>
                </a:lnTo>
                <a:lnTo>
                  <a:pt x="253619" y="1130300"/>
                </a:lnTo>
                <a:lnTo>
                  <a:pt x="254000" y="1143000"/>
                </a:lnTo>
                <a:lnTo>
                  <a:pt x="256032" y="1143000"/>
                </a:lnTo>
                <a:lnTo>
                  <a:pt x="257683" y="1155700"/>
                </a:lnTo>
                <a:lnTo>
                  <a:pt x="267335" y="1155700"/>
                </a:lnTo>
                <a:lnTo>
                  <a:pt x="269113" y="1168400"/>
                </a:lnTo>
                <a:lnTo>
                  <a:pt x="271907" y="1168400"/>
                </a:lnTo>
                <a:lnTo>
                  <a:pt x="271272" y="1181100"/>
                </a:lnTo>
                <a:lnTo>
                  <a:pt x="265430" y="1181100"/>
                </a:lnTo>
                <a:lnTo>
                  <a:pt x="265811" y="1193800"/>
                </a:lnTo>
                <a:lnTo>
                  <a:pt x="257810" y="1193800"/>
                </a:lnTo>
                <a:lnTo>
                  <a:pt x="256032" y="1206500"/>
                </a:lnTo>
                <a:lnTo>
                  <a:pt x="247015" y="1206500"/>
                </a:lnTo>
                <a:lnTo>
                  <a:pt x="244221" y="1219200"/>
                </a:lnTo>
                <a:lnTo>
                  <a:pt x="233934" y="1219200"/>
                </a:lnTo>
                <a:lnTo>
                  <a:pt x="232664" y="1206500"/>
                </a:lnTo>
                <a:lnTo>
                  <a:pt x="224663" y="1206500"/>
                </a:lnTo>
                <a:lnTo>
                  <a:pt x="223520" y="1193800"/>
                </a:lnTo>
                <a:lnTo>
                  <a:pt x="209804" y="1193800"/>
                </a:lnTo>
                <a:lnTo>
                  <a:pt x="204597" y="1206500"/>
                </a:lnTo>
                <a:lnTo>
                  <a:pt x="178435" y="1206500"/>
                </a:lnTo>
                <a:lnTo>
                  <a:pt x="176657" y="1219200"/>
                </a:lnTo>
                <a:lnTo>
                  <a:pt x="140208" y="1219200"/>
                </a:lnTo>
                <a:lnTo>
                  <a:pt x="138303" y="1206500"/>
                </a:lnTo>
                <a:lnTo>
                  <a:pt x="83947" y="1206500"/>
                </a:lnTo>
                <a:lnTo>
                  <a:pt x="78740" y="1219200"/>
                </a:lnTo>
                <a:lnTo>
                  <a:pt x="76200" y="1206500"/>
                </a:lnTo>
                <a:lnTo>
                  <a:pt x="56515" y="1206500"/>
                </a:lnTo>
                <a:lnTo>
                  <a:pt x="55626" y="1219200"/>
                </a:lnTo>
                <a:lnTo>
                  <a:pt x="54610" y="1219200"/>
                </a:lnTo>
                <a:lnTo>
                  <a:pt x="54102" y="1231900"/>
                </a:lnTo>
                <a:lnTo>
                  <a:pt x="16129" y="1231900"/>
                </a:lnTo>
                <a:lnTo>
                  <a:pt x="13843" y="1244600"/>
                </a:lnTo>
                <a:lnTo>
                  <a:pt x="6858" y="1244600"/>
                </a:lnTo>
                <a:lnTo>
                  <a:pt x="5588" y="1257300"/>
                </a:lnTo>
                <a:lnTo>
                  <a:pt x="1397" y="1257300"/>
                </a:lnTo>
                <a:lnTo>
                  <a:pt x="0" y="1270000"/>
                </a:lnTo>
                <a:lnTo>
                  <a:pt x="18288" y="1270000"/>
                </a:lnTo>
                <a:lnTo>
                  <a:pt x="18542" y="1257300"/>
                </a:lnTo>
                <a:lnTo>
                  <a:pt x="27178" y="1257300"/>
                </a:lnTo>
                <a:lnTo>
                  <a:pt x="27686" y="1244600"/>
                </a:lnTo>
                <a:lnTo>
                  <a:pt x="51435" y="1244600"/>
                </a:lnTo>
                <a:lnTo>
                  <a:pt x="40640" y="1257300"/>
                </a:lnTo>
                <a:lnTo>
                  <a:pt x="33782" y="1257300"/>
                </a:lnTo>
                <a:lnTo>
                  <a:pt x="31369" y="1270000"/>
                </a:lnTo>
                <a:lnTo>
                  <a:pt x="28575" y="1270000"/>
                </a:lnTo>
                <a:lnTo>
                  <a:pt x="30734" y="1282700"/>
                </a:lnTo>
                <a:lnTo>
                  <a:pt x="40005" y="1282700"/>
                </a:lnTo>
                <a:lnTo>
                  <a:pt x="41783" y="1295400"/>
                </a:lnTo>
                <a:lnTo>
                  <a:pt x="38989" y="1295400"/>
                </a:lnTo>
                <a:lnTo>
                  <a:pt x="42545" y="1308100"/>
                </a:lnTo>
                <a:lnTo>
                  <a:pt x="57277" y="1308100"/>
                </a:lnTo>
                <a:lnTo>
                  <a:pt x="63246" y="1320800"/>
                </a:lnTo>
                <a:lnTo>
                  <a:pt x="75184" y="1320800"/>
                </a:lnTo>
                <a:lnTo>
                  <a:pt x="81534" y="1333500"/>
                </a:lnTo>
                <a:lnTo>
                  <a:pt x="122428" y="1333500"/>
                </a:lnTo>
                <a:lnTo>
                  <a:pt x="129413" y="1346200"/>
                </a:lnTo>
                <a:lnTo>
                  <a:pt x="146050" y="1346200"/>
                </a:lnTo>
                <a:lnTo>
                  <a:pt x="151892" y="1333500"/>
                </a:lnTo>
                <a:lnTo>
                  <a:pt x="179197" y="1333500"/>
                </a:lnTo>
                <a:lnTo>
                  <a:pt x="182499" y="1320800"/>
                </a:lnTo>
                <a:lnTo>
                  <a:pt x="188849" y="1320800"/>
                </a:lnTo>
                <a:lnTo>
                  <a:pt x="189865" y="1308100"/>
                </a:lnTo>
                <a:lnTo>
                  <a:pt x="202946" y="1308100"/>
                </a:lnTo>
                <a:lnTo>
                  <a:pt x="204343" y="1320800"/>
                </a:lnTo>
                <a:lnTo>
                  <a:pt x="216789" y="1320800"/>
                </a:lnTo>
                <a:lnTo>
                  <a:pt x="216662" y="1333500"/>
                </a:lnTo>
                <a:lnTo>
                  <a:pt x="202311" y="1333500"/>
                </a:lnTo>
                <a:lnTo>
                  <a:pt x="201803" y="1346200"/>
                </a:lnTo>
                <a:lnTo>
                  <a:pt x="192659" y="1346200"/>
                </a:lnTo>
                <a:lnTo>
                  <a:pt x="190500" y="1358900"/>
                </a:lnTo>
                <a:lnTo>
                  <a:pt x="164973" y="1358900"/>
                </a:lnTo>
                <a:lnTo>
                  <a:pt x="160401" y="1371600"/>
                </a:lnTo>
                <a:lnTo>
                  <a:pt x="120777" y="1371600"/>
                </a:lnTo>
                <a:lnTo>
                  <a:pt x="119507" y="1384300"/>
                </a:lnTo>
                <a:lnTo>
                  <a:pt x="92456" y="1384300"/>
                </a:lnTo>
                <a:lnTo>
                  <a:pt x="93218" y="1371600"/>
                </a:lnTo>
                <a:lnTo>
                  <a:pt x="72771" y="1371600"/>
                </a:lnTo>
                <a:lnTo>
                  <a:pt x="72771" y="1384300"/>
                </a:lnTo>
                <a:lnTo>
                  <a:pt x="75946" y="1384300"/>
                </a:lnTo>
                <a:lnTo>
                  <a:pt x="80645" y="1397000"/>
                </a:lnTo>
                <a:lnTo>
                  <a:pt x="87376" y="1397000"/>
                </a:lnTo>
                <a:lnTo>
                  <a:pt x="89027" y="1409700"/>
                </a:lnTo>
                <a:lnTo>
                  <a:pt x="98425" y="1409700"/>
                </a:lnTo>
                <a:lnTo>
                  <a:pt x="102743" y="1422400"/>
                </a:lnTo>
                <a:lnTo>
                  <a:pt x="114554" y="1422400"/>
                </a:lnTo>
                <a:lnTo>
                  <a:pt x="154686" y="1460500"/>
                </a:lnTo>
                <a:lnTo>
                  <a:pt x="214630" y="1511300"/>
                </a:lnTo>
                <a:lnTo>
                  <a:pt x="233172" y="1511300"/>
                </a:lnTo>
                <a:lnTo>
                  <a:pt x="235966" y="1524000"/>
                </a:lnTo>
                <a:lnTo>
                  <a:pt x="261239" y="1524000"/>
                </a:lnTo>
                <a:lnTo>
                  <a:pt x="266827" y="1511300"/>
                </a:lnTo>
                <a:lnTo>
                  <a:pt x="296672" y="1511300"/>
                </a:lnTo>
                <a:lnTo>
                  <a:pt x="303403" y="1498600"/>
                </a:lnTo>
                <a:lnTo>
                  <a:pt x="337185" y="1498600"/>
                </a:lnTo>
                <a:lnTo>
                  <a:pt x="341630" y="1485900"/>
                </a:lnTo>
                <a:lnTo>
                  <a:pt x="367538" y="1485900"/>
                </a:lnTo>
                <a:lnTo>
                  <a:pt x="367919" y="1473200"/>
                </a:lnTo>
                <a:lnTo>
                  <a:pt x="369824" y="1473200"/>
                </a:lnTo>
                <a:lnTo>
                  <a:pt x="371729" y="1460500"/>
                </a:lnTo>
                <a:lnTo>
                  <a:pt x="378587" y="1460500"/>
                </a:lnTo>
                <a:lnTo>
                  <a:pt x="382270" y="1447800"/>
                </a:lnTo>
                <a:lnTo>
                  <a:pt x="386080" y="1447800"/>
                </a:lnTo>
                <a:lnTo>
                  <a:pt x="386080" y="1435100"/>
                </a:lnTo>
                <a:lnTo>
                  <a:pt x="383032" y="1435100"/>
                </a:lnTo>
                <a:lnTo>
                  <a:pt x="379984" y="1422400"/>
                </a:lnTo>
                <a:lnTo>
                  <a:pt x="381254" y="1422400"/>
                </a:lnTo>
                <a:lnTo>
                  <a:pt x="382651" y="1409700"/>
                </a:lnTo>
                <a:lnTo>
                  <a:pt x="386842" y="1409700"/>
                </a:lnTo>
                <a:lnTo>
                  <a:pt x="388620" y="1397000"/>
                </a:lnTo>
                <a:lnTo>
                  <a:pt x="393065" y="1397000"/>
                </a:lnTo>
                <a:lnTo>
                  <a:pt x="393700" y="1384300"/>
                </a:lnTo>
                <a:lnTo>
                  <a:pt x="392049" y="1384300"/>
                </a:lnTo>
                <a:lnTo>
                  <a:pt x="391922" y="1371600"/>
                </a:lnTo>
                <a:lnTo>
                  <a:pt x="395224" y="1371600"/>
                </a:lnTo>
                <a:lnTo>
                  <a:pt x="396113" y="1384300"/>
                </a:lnTo>
                <a:lnTo>
                  <a:pt x="419608" y="1384300"/>
                </a:lnTo>
                <a:lnTo>
                  <a:pt x="418592" y="1397000"/>
                </a:lnTo>
                <a:lnTo>
                  <a:pt x="410718" y="1397000"/>
                </a:lnTo>
                <a:lnTo>
                  <a:pt x="410210" y="1409700"/>
                </a:lnTo>
                <a:lnTo>
                  <a:pt x="425577" y="1409700"/>
                </a:lnTo>
                <a:lnTo>
                  <a:pt x="424815" y="1422400"/>
                </a:lnTo>
                <a:lnTo>
                  <a:pt x="421259" y="1422400"/>
                </a:lnTo>
                <a:lnTo>
                  <a:pt x="419989" y="1435100"/>
                </a:lnTo>
                <a:lnTo>
                  <a:pt x="431673" y="1435100"/>
                </a:lnTo>
                <a:lnTo>
                  <a:pt x="430403" y="1447800"/>
                </a:lnTo>
                <a:lnTo>
                  <a:pt x="430276" y="1447800"/>
                </a:lnTo>
                <a:lnTo>
                  <a:pt x="427609" y="1460500"/>
                </a:lnTo>
                <a:lnTo>
                  <a:pt x="429895" y="1460500"/>
                </a:lnTo>
                <a:lnTo>
                  <a:pt x="430911" y="1473200"/>
                </a:lnTo>
                <a:lnTo>
                  <a:pt x="426593" y="1473200"/>
                </a:lnTo>
                <a:lnTo>
                  <a:pt x="431419" y="1485900"/>
                </a:lnTo>
                <a:lnTo>
                  <a:pt x="442468" y="1485900"/>
                </a:lnTo>
                <a:lnTo>
                  <a:pt x="443865" y="1498600"/>
                </a:lnTo>
                <a:lnTo>
                  <a:pt x="445135" y="1498600"/>
                </a:lnTo>
                <a:lnTo>
                  <a:pt x="446151" y="1511300"/>
                </a:lnTo>
                <a:lnTo>
                  <a:pt x="447675" y="1511300"/>
                </a:lnTo>
                <a:lnTo>
                  <a:pt x="446532" y="1524000"/>
                </a:lnTo>
                <a:lnTo>
                  <a:pt x="446151" y="1524000"/>
                </a:lnTo>
                <a:lnTo>
                  <a:pt x="446151" y="1625600"/>
                </a:lnTo>
                <a:lnTo>
                  <a:pt x="442087" y="1625600"/>
                </a:lnTo>
                <a:lnTo>
                  <a:pt x="444881" y="1612900"/>
                </a:lnTo>
                <a:lnTo>
                  <a:pt x="445262" y="1612900"/>
                </a:lnTo>
                <a:lnTo>
                  <a:pt x="446151" y="1625600"/>
                </a:lnTo>
                <a:lnTo>
                  <a:pt x="446151" y="1524000"/>
                </a:lnTo>
                <a:lnTo>
                  <a:pt x="444119" y="1524000"/>
                </a:lnTo>
                <a:lnTo>
                  <a:pt x="443738" y="1536700"/>
                </a:lnTo>
                <a:lnTo>
                  <a:pt x="442087" y="1536700"/>
                </a:lnTo>
                <a:lnTo>
                  <a:pt x="440690" y="1549400"/>
                </a:lnTo>
                <a:lnTo>
                  <a:pt x="436245" y="1549400"/>
                </a:lnTo>
                <a:lnTo>
                  <a:pt x="434721" y="1562100"/>
                </a:lnTo>
                <a:lnTo>
                  <a:pt x="432308" y="1562100"/>
                </a:lnTo>
                <a:lnTo>
                  <a:pt x="429641" y="1574800"/>
                </a:lnTo>
                <a:lnTo>
                  <a:pt x="426593" y="1574800"/>
                </a:lnTo>
                <a:lnTo>
                  <a:pt x="426593" y="1587500"/>
                </a:lnTo>
                <a:lnTo>
                  <a:pt x="426974" y="1587500"/>
                </a:lnTo>
                <a:lnTo>
                  <a:pt x="428244" y="1600200"/>
                </a:lnTo>
                <a:lnTo>
                  <a:pt x="428879" y="1600200"/>
                </a:lnTo>
                <a:lnTo>
                  <a:pt x="429641" y="1612900"/>
                </a:lnTo>
                <a:lnTo>
                  <a:pt x="431038" y="1612900"/>
                </a:lnTo>
                <a:lnTo>
                  <a:pt x="432308" y="1625600"/>
                </a:lnTo>
                <a:lnTo>
                  <a:pt x="432816" y="1625600"/>
                </a:lnTo>
                <a:lnTo>
                  <a:pt x="433324" y="1638300"/>
                </a:lnTo>
                <a:lnTo>
                  <a:pt x="436880" y="1638300"/>
                </a:lnTo>
                <a:lnTo>
                  <a:pt x="437261" y="1651000"/>
                </a:lnTo>
                <a:lnTo>
                  <a:pt x="437515" y="1651000"/>
                </a:lnTo>
                <a:lnTo>
                  <a:pt x="437261" y="1663700"/>
                </a:lnTo>
                <a:lnTo>
                  <a:pt x="450977" y="1663700"/>
                </a:lnTo>
                <a:lnTo>
                  <a:pt x="452501" y="1651000"/>
                </a:lnTo>
                <a:lnTo>
                  <a:pt x="454025" y="1651000"/>
                </a:lnTo>
                <a:lnTo>
                  <a:pt x="454152" y="1663700"/>
                </a:lnTo>
                <a:lnTo>
                  <a:pt x="454787" y="1663700"/>
                </a:lnTo>
                <a:lnTo>
                  <a:pt x="450596" y="1676400"/>
                </a:lnTo>
                <a:lnTo>
                  <a:pt x="454914" y="1676400"/>
                </a:lnTo>
                <a:lnTo>
                  <a:pt x="454787" y="1689100"/>
                </a:lnTo>
                <a:lnTo>
                  <a:pt x="445897" y="1689100"/>
                </a:lnTo>
                <a:lnTo>
                  <a:pt x="447675" y="1701800"/>
                </a:lnTo>
                <a:lnTo>
                  <a:pt x="446151" y="1701800"/>
                </a:lnTo>
                <a:lnTo>
                  <a:pt x="445897" y="1714500"/>
                </a:lnTo>
                <a:lnTo>
                  <a:pt x="448310" y="1714500"/>
                </a:lnTo>
                <a:lnTo>
                  <a:pt x="450723" y="1727200"/>
                </a:lnTo>
                <a:lnTo>
                  <a:pt x="451993" y="1727200"/>
                </a:lnTo>
                <a:lnTo>
                  <a:pt x="451993" y="1739900"/>
                </a:lnTo>
                <a:lnTo>
                  <a:pt x="456311" y="1739900"/>
                </a:lnTo>
                <a:lnTo>
                  <a:pt x="458597" y="1752600"/>
                </a:lnTo>
                <a:lnTo>
                  <a:pt x="464185" y="1752600"/>
                </a:lnTo>
                <a:lnTo>
                  <a:pt x="465201" y="1765300"/>
                </a:lnTo>
                <a:lnTo>
                  <a:pt x="467614" y="1765300"/>
                </a:lnTo>
                <a:lnTo>
                  <a:pt x="467995" y="1778000"/>
                </a:lnTo>
                <a:lnTo>
                  <a:pt x="469265" y="1778000"/>
                </a:lnTo>
                <a:lnTo>
                  <a:pt x="469900" y="1790700"/>
                </a:lnTo>
                <a:lnTo>
                  <a:pt x="470662" y="1790700"/>
                </a:lnTo>
                <a:lnTo>
                  <a:pt x="471043" y="1803400"/>
                </a:lnTo>
                <a:lnTo>
                  <a:pt x="472694" y="1803400"/>
                </a:lnTo>
                <a:lnTo>
                  <a:pt x="474472" y="1816100"/>
                </a:lnTo>
                <a:lnTo>
                  <a:pt x="476123" y="1828800"/>
                </a:lnTo>
                <a:lnTo>
                  <a:pt x="478282" y="1828800"/>
                </a:lnTo>
                <a:lnTo>
                  <a:pt x="480441" y="1841500"/>
                </a:lnTo>
                <a:lnTo>
                  <a:pt x="482727" y="1841500"/>
                </a:lnTo>
                <a:lnTo>
                  <a:pt x="500380" y="1917700"/>
                </a:lnTo>
                <a:lnTo>
                  <a:pt x="504952" y="1917700"/>
                </a:lnTo>
                <a:lnTo>
                  <a:pt x="509270" y="1930400"/>
                </a:lnTo>
                <a:lnTo>
                  <a:pt x="515112" y="1930400"/>
                </a:lnTo>
                <a:lnTo>
                  <a:pt x="517525" y="1943100"/>
                </a:lnTo>
                <a:lnTo>
                  <a:pt x="520065" y="1943100"/>
                </a:lnTo>
                <a:lnTo>
                  <a:pt x="522732" y="1955800"/>
                </a:lnTo>
                <a:lnTo>
                  <a:pt x="530733" y="1955800"/>
                </a:lnTo>
                <a:lnTo>
                  <a:pt x="532130" y="1968500"/>
                </a:lnTo>
                <a:lnTo>
                  <a:pt x="542163" y="1968500"/>
                </a:lnTo>
                <a:lnTo>
                  <a:pt x="542798" y="1981200"/>
                </a:lnTo>
                <a:lnTo>
                  <a:pt x="543814" y="1981200"/>
                </a:lnTo>
                <a:lnTo>
                  <a:pt x="543814" y="1993900"/>
                </a:lnTo>
                <a:lnTo>
                  <a:pt x="550799" y="1993900"/>
                </a:lnTo>
                <a:lnTo>
                  <a:pt x="552069" y="2006600"/>
                </a:lnTo>
                <a:lnTo>
                  <a:pt x="565277" y="2006600"/>
                </a:lnTo>
                <a:lnTo>
                  <a:pt x="563880" y="2019300"/>
                </a:lnTo>
                <a:lnTo>
                  <a:pt x="571119" y="2019300"/>
                </a:lnTo>
                <a:lnTo>
                  <a:pt x="572897" y="2032000"/>
                </a:lnTo>
                <a:lnTo>
                  <a:pt x="581787" y="2032000"/>
                </a:lnTo>
                <a:lnTo>
                  <a:pt x="585216" y="2044700"/>
                </a:lnTo>
                <a:lnTo>
                  <a:pt x="587629" y="2044700"/>
                </a:lnTo>
                <a:lnTo>
                  <a:pt x="587629" y="2057400"/>
                </a:lnTo>
                <a:lnTo>
                  <a:pt x="588645" y="2057400"/>
                </a:lnTo>
                <a:lnTo>
                  <a:pt x="589407" y="2070100"/>
                </a:lnTo>
                <a:lnTo>
                  <a:pt x="592582" y="2070100"/>
                </a:lnTo>
                <a:lnTo>
                  <a:pt x="593852" y="2082800"/>
                </a:lnTo>
                <a:lnTo>
                  <a:pt x="599313" y="2082800"/>
                </a:lnTo>
                <a:lnTo>
                  <a:pt x="601218" y="2095500"/>
                </a:lnTo>
                <a:lnTo>
                  <a:pt x="606044" y="2095500"/>
                </a:lnTo>
                <a:lnTo>
                  <a:pt x="610362" y="2108200"/>
                </a:lnTo>
                <a:lnTo>
                  <a:pt x="614172" y="2108200"/>
                </a:lnTo>
                <a:lnTo>
                  <a:pt x="615569" y="2120900"/>
                </a:lnTo>
                <a:lnTo>
                  <a:pt x="616331" y="2120900"/>
                </a:lnTo>
                <a:lnTo>
                  <a:pt x="617093" y="2133600"/>
                </a:lnTo>
                <a:lnTo>
                  <a:pt x="617982" y="2133600"/>
                </a:lnTo>
                <a:lnTo>
                  <a:pt x="619125" y="2146300"/>
                </a:lnTo>
                <a:lnTo>
                  <a:pt x="620141" y="2146300"/>
                </a:lnTo>
                <a:lnTo>
                  <a:pt x="632968" y="2197100"/>
                </a:lnTo>
                <a:lnTo>
                  <a:pt x="638810" y="2197100"/>
                </a:lnTo>
                <a:lnTo>
                  <a:pt x="642112" y="2209800"/>
                </a:lnTo>
                <a:lnTo>
                  <a:pt x="647700" y="2209800"/>
                </a:lnTo>
                <a:lnTo>
                  <a:pt x="650240" y="2222500"/>
                </a:lnTo>
                <a:lnTo>
                  <a:pt x="654177" y="2222500"/>
                </a:lnTo>
                <a:lnTo>
                  <a:pt x="655066" y="2235200"/>
                </a:lnTo>
                <a:lnTo>
                  <a:pt x="660400" y="2235200"/>
                </a:lnTo>
                <a:lnTo>
                  <a:pt x="662559" y="2247900"/>
                </a:lnTo>
                <a:lnTo>
                  <a:pt x="677418" y="2247900"/>
                </a:lnTo>
                <a:lnTo>
                  <a:pt x="678053" y="2260600"/>
                </a:lnTo>
                <a:lnTo>
                  <a:pt x="685419" y="2260600"/>
                </a:lnTo>
                <a:lnTo>
                  <a:pt x="688467" y="2273300"/>
                </a:lnTo>
                <a:lnTo>
                  <a:pt x="697738" y="2273300"/>
                </a:lnTo>
                <a:lnTo>
                  <a:pt x="700278" y="2286000"/>
                </a:lnTo>
                <a:lnTo>
                  <a:pt x="704342" y="2286000"/>
                </a:lnTo>
                <a:lnTo>
                  <a:pt x="706755" y="2298700"/>
                </a:lnTo>
                <a:lnTo>
                  <a:pt x="712216" y="2298700"/>
                </a:lnTo>
                <a:lnTo>
                  <a:pt x="714629" y="2311400"/>
                </a:lnTo>
                <a:lnTo>
                  <a:pt x="719074" y="2311400"/>
                </a:lnTo>
                <a:lnTo>
                  <a:pt x="719201" y="2324100"/>
                </a:lnTo>
                <a:lnTo>
                  <a:pt x="725424" y="2324100"/>
                </a:lnTo>
                <a:lnTo>
                  <a:pt x="725805" y="2336800"/>
                </a:lnTo>
                <a:lnTo>
                  <a:pt x="730631" y="2336800"/>
                </a:lnTo>
                <a:lnTo>
                  <a:pt x="734314" y="2349500"/>
                </a:lnTo>
                <a:lnTo>
                  <a:pt x="737870" y="2349500"/>
                </a:lnTo>
                <a:lnTo>
                  <a:pt x="740791" y="2362200"/>
                </a:lnTo>
                <a:lnTo>
                  <a:pt x="743077" y="2362200"/>
                </a:lnTo>
                <a:lnTo>
                  <a:pt x="745109" y="2374900"/>
                </a:lnTo>
                <a:lnTo>
                  <a:pt x="747395" y="2374900"/>
                </a:lnTo>
                <a:lnTo>
                  <a:pt x="749427" y="2387600"/>
                </a:lnTo>
                <a:lnTo>
                  <a:pt x="753999" y="2387600"/>
                </a:lnTo>
                <a:lnTo>
                  <a:pt x="756793" y="2400300"/>
                </a:lnTo>
                <a:lnTo>
                  <a:pt x="759587" y="2400300"/>
                </a:lnTo>
                <a:lnTo>
                  <a:pt x="762635" y="2413000"/>
                </a:lnTo>
                <a:lnTo>
                  <a:pt x="768604" y="2413000"/>
                </a:lnTo>
                <a:lnTo>
                  <a:pt x="771652" y="2425700"/>
                </a:lnTo>
                <a:lnTo>
                  <a:pt x="774319" y="2425700"/>
                </a:lnTo>
                <a:lnTo>
                  <a:pt x="776859" y="2438400"/>
                </a:lnTo>
                <a:lnTo>
                  <a:pt x="779653" y="2438400"/>
                </a:lnTo>
                <a:lnTo>
                  <a:pt x="780542" y="2451100"/>
                </a:lnTo>
                <a:lnTo>
                  <a:pt x="774446" y="2451100"/>
                </a:lnTo>
                <a:lnTo>
                  <a:pt x="774446" y="2438400"/>
                </a:lnTo>
                <a:lnTo>
                  <a:pt x="768858" y="2438400"/>
                </a:lnTo>
                <a:lnTo>
                  <a:pt x="769620" y="2451100"/>
                </a:lnTo>
                <a:lnTo>
                  <a:pt x="771652" y="2451100"/>
                </a:lnTo>
                <a:lnTo>
                  <a:pt x="772541" y="2463800"/>
                </a:lnTo>
                <a:lnTo>
                  <a:pt x="775081" y="2463800"/>
                </a:lnTo>
                <a:lnTo>
                  <a:pt x="777113" y="2476500"/>
                </a:lnTo>
                <a:lnTo>
                  <a:pt x="783971" y="2476500"/>
                </a:lnTo>
                <a:lnTo>
                  <a:pt x="784479" y="2489200"/>
                </a:lnTo>
                <a:lnTo>
                  <a:pt x="789559" y="2489200"/>
                </a:lnTo>
                <a:lnTo>
                  <a:pt x="790956" y="2501900"/>
                </a:lnTo>
                <a:lnTo>
                  <a:pt x="795147" y="2501900"/>
                </a:lnTo>
                <a:lnTo>
                  <a:pt x="796798" y="2514600"/>
                </a:lnTo>
                <a:lnTo>
                  <a:pt x="808228" y="2514600"/>
                </a:lnTo>
                <a:lnTo>
                  <a:pt x="812038" y="2527300"/>
                </a:lnTo>
                <a:lnTo>
                  <a:pt x="819658" y="2527300"/>
                </a:lnTo>
                <a:lnTo>
                  <a:pt x="822325" y="2540000"/>
                </a:lnTo>
                <a:lnTo>
                  <a:pt x="832358" y="2540000"/>
                </a:lnTo>
                <a:lnTo>
                  <a:pt x="834517" y="2552700"/>
                </a:lnTo>
                <a:lnTo>
                  <a:pt x="847598" y="2552700"/>
                </a:lnTo>
                <a:lnTo>
                  <a:pt x="850392" y="2565400"/>
                </a:lnTo>
                <a:lnTo>
                  <a:pt x="916305" y="2565400"/>
                </a:lnTo>
                <a:lnTo>
                  <a:pt x="919226" y="2552700"/>
                </a:lnTo>
                <a:lnTo>
                  <a:pt x="932434" y="2552700"/>
                </a:lnTo>
                <a:lnTo>
                  <a:pt x="934847" y="2540000"/>
                </a:lnTo>
                <a:lnTo>
                  <a:pt x="942340" y="2540000"/>
                </a:lnTo>
                <a:lnTo>
                  <a:pt x="943356" y="2527300"/>
                </a:lnTo>
                <a:lnTo>
                  <a:pt x="944753" y="2527300"/>
                </a:lnTo>
                <a:lnTo>
                  <a:pt x="945134" y="2514600"/>
                </a:lnTo>
                <a:lnTo>
                  <a:pt x="945896" y="2514600"/>
                </a:lnTo>
                <a:lnTo>
                  <a:pt x="947166" y="2501900"/>
                </a:lnTo>
                <a:lnTo>
                  <a:pt x="955167" y="2501900"/>
                </a:lnTo>
                <a:lnTo>
                  <a:pt x="959612" y="2489200"/>
                </a:lnTo>
                <a:lnTo>
                  <a:pt x="969391" y="2489200"/>
                </a:lnTo>
                <a:lnTo>
                  <a:pt x="1022223" y="2476500"/>
                </a:lnTo>
                <a:lnTo>
                  <a:pt x="1025525" y="2476500"/>
                </a:lnTo>
                <a:lnTo>
                  <a:pt x="1024128" y="2463800"/>
                </a:lnTo>
                <a:lnTo>
                  <a:pt x="1018286" y="2463800"/>
                </a:lnTo>
                <a:lnTo>
                  <a:pt x="1018413" y="2451100"/>
                </a:lnTo>
                <a:lnTo>
                  <a:pt x="1020064" y="2451100"/>
                </a:lnTo>
                <a:lnTo>
                  <a:pt x="1022477" y="2438400"/>
                </a:lnTo>
                <a:lnTo>
                  <a:pt x="1032764" y="2438400"/>
                </a:lnTo>
                <a:lnTo>
                  <a:pt x="1037717" y="2425700"/>
                </a:lnTo>
                <a:lnTo>
                  <a:pt x="1042543" y="2425700"/>
                </a:lnTo>
                <a:lnTo>
                  <a:pt x="1047242" y="2413000"/>
                </a:lnTo>
                <a:lnTo>
                  <a:pt x="1048004" y="2413000"/>
                </a:lnTo>
                <a:lnTo>
                  <a:pt x="1047750" y="2400300"/>
                </a:lnTo>
                <a:lnTo>
                  <a:pt x="1057021" y="2400300"/>
                </a:lnTo>
                <a:lnTo>
                  <a:pt x="1058799" y="2387600"/>
                </a:lnTo>
                <a:lnTo>
                  <a:pt x="1105408" y="2387600"/>
                </a:lnTo>
                <a:lnTo>
                  <a:pt x="1105408" y="2374900"/>
                </a:lnTo>
                <a:lnTo>
                  <a:pt x="1106043" y="2362200"/>
                </a:lnTo>
                <a:lnTo>
                  <a:pt x="1106424" y="2362200"/>
                </a:lnTo>
                <a:lnTo>
                  <a:pt x="1106424" y="2349500"/>
                </a:lnTo>
                <a:lnTo>
                  <a:pt x="1098042" y="2349500"/>
                </a:lnTo>
                <a:lnTo>
                  <a:pt x="1099820" y="2336800"/>
                </a:lnTo>
                <a:lnTo>
                  <a:pt x="1104646" y="2336800"/>
                </a:lnTo>
                <a:lnTo>
                  <a:pt x="1105027" y="2324100"/>
                </a:lnTo>
                <a:lnTo>
                  <a:pt x="1102106" y="2324100"/>
                </a:lnTo>
                <a:lnTo>
                  <a:pt x="1102233" y="2311400"/>
                </a:lnTo>
                <a:lnTo>
                  <a:pt x="1101852" y="2311400"/>
                </a:lnTo>
                <a:lnTo>
                  <a:pt x="1100455" y="2298700"/>
                </a:lnTo>
                <a:lnTo>
                  <a:pt x="1097661" y="2298700"/>
                </a:lnTo>
                <a:lnTo>
                  <a:pt x="1096772" y="2286000"/>
                </a:lnTo>
                <a:lnTo>
                  <a:pt x="1094613" y="2286000"/>
                </a:lnTo>
                <a:lnTo>
                  <a:pt x="1094994" y="2273300"/>
                </a:lnTo>
                <a:lnTo>
                  <a:pt x="1096645" y="2273300"/>
                </a:lnTo>
                <a:lnTo>
                  <a:pt x="1098804" y="2260600"/>
                </a:lnTo>
                <a:lnTo>
                  <a:pt x="1104265" y="2260600"/>
                </a:lnTo>
                <a:lnTo>
                  <a:pt x="1107313" y="2247900"/>
                </a:lnTo>
                <a:lnTo>
                  <a:pt x="1109853" y="2247900"/>
                </a:lnTo>
                <a:lnTo>
                  <a:pt x="1111885" y="2235200"/>
                </a:lnTo>
                <a:lnTo>
                  <a:pt x="1116457" y="2235200"/>
                </a:lnTo>
                <a:lnTo>
                  <a:pt x="1122299" y="2222500"/>
                </a:lnTo>
                <a:lnTo>
                  <a:pt x="1126744" y="2222500"/>
                </a:lnTo>
                <a:lnTo>
                  <a:pt x="1130935" y="2209800"/>
                </a:lnTo>
                <a:lnTo>
                  <a:pt x="1137158" y="2209800"/>
                </a:lnTo>
                <a:lnTo>
                  <a:pt x="1137412" y="2197100"/>
                </a:lnTo>
                <a:lnTo>
                  <a:pt x="1141476" y="2197100"/>
                </a:lnTo>
                <a:lnTo>
                  <a:pt x="1142619" y="2184400"/>
                </a:lnTo>
                <a:lnTo>
                  <a:pt x="1144270" y="2184400"/>
                </a:lnTo>
                <a:lnTo>
                  <a:pt x="1145032" y="2171700"/>
                </a:lnTo>
                <a:lnTo>
                  <a:pt x="1146048" y="2171700"/>
                </a:lnTo>
                <a:lnTo>
                  <a:pt x="1146302" y="2159000"/>
                </a:lnTo>
                <a:lnTo>
                  <a:pt x="1148715" y="2159000"/>
                </a:lnTo>
                <a:lnTo>
                  <a:pt x="1149223" y="2146300"/>
                </a:lnTo>
                <a:lnTo>
                  <a:pt x="1149731" y="2146300"/>
                </a:lnTo>
                <a:lnTo>
                  <a:pt x="1148842" y="2133600"/>
                </a:lnTo>
                <a:lnTo>
                  <a:pt x="1131570" y="2133600"/>
                </a:lnTo>
                <a:lnTo>
                  <a:pt x="1130427" y="2120900"/>
                </a:lnTo>
                <a:lnTo>
                  <a:pt x="1128776" y="2120900"/>
                </a:lnTo>
                <a:lnTo>
                  <a:pt x="1129792" y="2108200"/>
                </a:lnTo>
                <a:lnTo>
                  <a:pt x="1134745" y="2108200"/>
                </a:lnTo>
                <a:lnTo>
                  <a:pt x="1136777" y="2120900"/>
                </a:lnTo>
                <a:lnTo>
                  <a:pt x="1141095" y="2120900"/>
                </a:lnTo>
                <a:lnTo>
                  <a:pt x="1140460" y="2108200"/>
                </a:lnTo>
                <a:lnTo>
                  <a:pt x="1142238" y="2108200"/>
                </a:lnTo>
                <a:lnTo>
                  <a:pt x="1139825" y="2095500"/>
                </a:lnTo>
                <a:lnTo>
                  <a:pt x="1133602" y="2095500"/>
                </a:lnTo>
                <a:lnTo>
                  <a:pt x="1132205" y="2082800"/>
                </a:lnTo>
                <a:lnTo>
                  <a:pt x="1132840" y="2082800"/>
                </a:lnTo>
                <a:lnTo>
                  <a:pt x="1132205" y="2070100"/>
                </a:lnTo>
                <a:lnTo>
                  <a:pt x="1132586" y="2070100"/>
                </a:lnTo>
                <a:lnTo>
                  <a:pt x="1133221" y="2057400"/>
                </a:lnTo>
                <a:lnTo>
                  <a:pt x="1138682" y="2057400"/>
                </a:lnTo>
                <a:lnTo>
                  <a:pt x="1138682" y="2044700"/>
                </a:lnTo>
                <a:lnTo>
                  <a:pt x="1135380" y="2044700"/>
                </a:lnTo>
                <a:lnTo>
                  <a:pt x="1133348" y="2032000"/>
                </a:lnTo>
                <a:lnTo>
                  <a:pt x="1131570" y="2032000"/>
                </a:lnTo>
                <a:lnTo>
                  <a:pt x="1129792" y="2019300"/>
                </a:lnTo>
                <a:lnTo>
                  <a:pt x="1126998" y="2019300"/>
                </a:lnTo>
                <a:lnTo>
                  <a:pt x="1126109" y="2006600"/>
                </a:lnTo>
                <a:lnTo>
                  <a:pt x="1124966" y="2006600"/>
                </a:lnTo>
                <a:lnTo>
                  <a:pt x="1125347" y="1993900"/>
                </a:lnTo>
                <a:lnTo>
                  <a:pt x="1126363" y="1993900"/>
                </a:lnTo>
                <a:lnTo>
                  <a:pt x="1126744" y="1981200"/>
                </a:lnTo>
                <a:lnTo>
                  <a:pt x="1130427" y="1981200"/>
                </a:lnTo>
                <a:lnTo>
                  <a:pt x="1131824" y="1968500"/>
                </a:lnTo>
                <a:lnTo>
                  <a:pt x="1137412" y="1968500"/>
                </a:lnTo>
                <a:lnTo>
                  <a:pt x="1139063" y="1955800"/>
                </a:lnTo>
                <a:lnTo>
                  <a:pt x="1143508" y="1955800"/>
                </a:lnTo>
                <a:lnTo>
                  <a:pt x="1144270" y="1943100"/>
                </a:lnTo>
                <a:lnTo>
                  <a:pt x="1156081" y="1943100"/>
                </a:lnTo>
                <a:lnTo>
                  <a:pt x="1168781" y="1930400"/>
                </a:lnTo>
                <a:lnTo>
                  <a:pt x="1201293" y="1930400"/>
                </a:lnTo>
                <a:lnTo>
                  <a:pt x="1203071" y="1943100"/>
                </a:lnTo>
                <a:lnTo>
                  <a:pt x="1208151" y="1943100"/>
                </a:lnTo>
                <a:lnTo>
                  <a:pt x="1211326" y="1930400"/>
                </a:lnTo>
                <a:lnTo>
                  <a:pt x="1226820" y="1930400"/>
                </a:lnTo>
                <a:lnTo>
                  <a:pt x="1227836" y="1917700"/>
                </a:lnTo>
                <a:lnTo>
                  <a:pt x="1232408" y="1917700"/>
                </a:lnTo>
                <a:lnTo>
                  <a:pt x="1233678" y="1905000"/>
                </a:lnTo>
                <a:lnTo>
                  <a:pt x="1236472" y="1905000"/>
                </a:lnTo>
                <a:lnTo>
                  <a:pt x="1238123" y="1892300"/>
                </a:lnTo>
                <a:lnTo>
                  <a:pt x="1244092" y="1892300"/>
                </a:lnTo>
                <a:lnTo>
                  <a:pt x="1244727" y="1879600"/>
                </a:lnTo>
                <a:lnTo>
                  <a:pt x="1247140" y="1879600"/>
                </a:lnTo>
                <a:lnTo>
                  <a:pt x="1248918" y="1892300"/>
                </a:lnTo>
                <a:lnTo>
                  <a:pt x="1264793" y="1892300"/>
                </a:lnTo>
                <a:lnTo>
                  <a:pt x="1267841" y="1879600"/>
                </a:lnTo>
                <a:lnTo>
                  <a:pt x="1270635" y="1879600"/>
                </a:lnTo>
                <a:lnTo>
                  <a:pt x="1273048" y="1892300"/>
                </a:lnTo>
                <a:lnTo>
                  <a:pt x="1297178" y="1892300"/>
                </a:lnTo>
                <a:lnTo>
                  <a:pt x="1298575" y="1879600"/>
                </a:lnTo>
                <a:lnTo>
                  <a:pt x="1311910" y="1879600"/>
                </a:lnTo>
                <a:lnTo>
                  <a:pt x="1315720" y="1866900"/>
                </a:lnTo>
                <a:lnTo>
                  <a:pt x="1337945" y="1866900"/>
                </a:lnTo>
                <a:lnTo>
                  <a:pt x="1337945" y="1854200"/>
                </a:lnTo>
                <a:lnTo>
                  <a:pt x="1333373" y="1854200"/>
                </a:lnTo>
                <a:lnTo>
                  <a:pt x="1332992" y="1841500"/>
                </a:lnTo>
                <a:lnTo>
                  <a:pt x="1334135" y="1841500"/>
                </a:lnTo>
                <a:lnTo>
                  <a:pt x="1338961" y="1828800"/>
                </a:lnTo>
                <a:lnTo>
                  <a:pt x="1347851" y="1828800"/>
                </a:lnTo>
                <a:lnTo>
                  <a:pt x="1350264" y="1816100"/>
                </a:lnTo>
                <a:lnTo>
                  <a:pt x="1408938" y="1790700"/>
                </a:lnTo>
                <a:lnTo>
                  <a:pt x="1420749" y="1790700"/>
                </a:lnTo>
                <a:lnTo>
                  <a:pt x="1423162" y="1778000"/>
                </a:lnTo>
                <a:lnTo>
                  <a:pt x="1434211" y="1778000"/>
                </a:lnTo>
                <a:lnTo>
                  <a:pt x="1438275" y="1765300"/>
                </a:lnTo>
                <a:lnTo>
                  <a:pt x="1446530" y="1765300"/>
                </a:lnTo>
                <a:lnTo>
                  <a:pt x="1449324" y="1752600"/>
                </a:lnTo>
                <a:lnTo>
                  <a:pt x="1454785" y="1752600"/>
                </a:lnTo>
                <a:lnTo>
                  <a:pt x="1462405" y="1739900"/>
                </a:lnTo>
                <a:lnTo>
                  <a:pt x="1468755" y="1739900"/>
                </a:lnTo>
                <a:lnTo>
                  <a:pt x="1512189" y="1727200"/>
                </a:lnTo>
                <a:lnTo>
                  <a:pt x="1515237" y="1727200"/>
                </a:lnTo>
                <a:lnTo>
                  <a:pt x="1516380" y="1714500"/>
                </a:lnTo>
                <a:lnTo>
                  <a:pt x="1522476" y="1714500"/>
                </a:lnTo>
                <a:lnTo>
                  <a:pt x="1522857" y="1701800"/>
                </a:lnTo>
                <a:lnTo>
                  <a:pt x="1536573" y="1701800"/>
                </a:lnTo>
                <a:lnTo>
                  <a:pt x="1561592" y="1676400"/>
                </a:lnTo>
                <a:lnTo>
                  <a:pt x="1564640" y="1663700"/>
                </a:lnTo>
                <a:lnTo>
                  <a:pt x="1569720" y="1663700"/>
                </a:lnTo>
                <a:lnTo>
                  <a:pt x="1572133" y="1651000"/>
                </a:lnTo>
                <a:lnTo>
                  <a:pt x="1581531" y="1651000"/>
                </a:lnTo>
                <a:lnTo>
                  <a:pt x="1583563" y="1638300"/>
                </a:lnTo>
                <a:lnTo>
                  <a:pt x="1604391" y="1638300"/>
                </a:lnTo>
                <a:lnTo>
                  <a:pt x="1607439" y="1625600"/>
                </a:lnTo>
                <a:lnTo>
                  <a:pt x="1605407" y="1625600"/>
                </a:lnTo>
                <a:lnTo>
                  <a:pt x="1606296" y="1612900"/>
                </a:lnTo>
                <a:lnTo>
                  <a:pt x="1613916" y="1612900"/>
                </a:lnTo>
                <a:lnTo>
                  <a:pt x="1617853" y="1600200"/>
                </a:lnTo>
                <a:lnTo>
                  <a:pt x="1626489" y="1600200"/>
                </a:lnTo>
                <a:lnTo>
                  <a:pt x="1633347" y="1587500"/>
                </a:lnTo>
                <a:lnTo>
                  <a:pt x="1645031" y="1587500"/>
                </a:lnTo>
                <a:lnTo>
                  <a:pt x="1646047" y="1600200"/>
                </a:lnTo>
                <a:lnTo>
                  <a:pt x="1638427" y="1600200"/>
                </a:lnTo>
                <a:lnTo>
                  <a:pt x="1633982" y="1612900"/>
                </a:lnTo>
                <a:lnTo>
                  <a:pt x="1641475" y="1612900"/>
                </a:lnTo>
                <a:lnTo>
                  <a:pt x="1646809" y="1600200"/>
                </a:lnTo>
                <a:lnTo>
                  <a:pt x="1683766" y="1600200"/>
                </a:lnTo>
                <a:lnTo>
                  <a:pt x="1688592" y="1587500"/>
                </a:lnTo>
                <a:lnTo>
                  <a:pt x="1719580" y="1587500"/>
                </a:lnTo>
                <a:lnTo>
                  <a:pt x="1719199" y="1574800"/>
                </a:lnTo>
                <a:lnTo>
                  <a:pt x="1732026" y="1574800"/>
                </a:lnTo>
                <a:lnTo>
                  <a:pt x="1737106" y="1562100"/>
                </a:lnTo>
                <a:lnTo>
                  <a:pt x="1749679" y="1562100"/>
                </a:lnTo>
                <a:lnTo>
                  <a:pt x="1750187" y="1549400"/>
                </a:lnTo>
                <a:lnTo>
                  <a:pt x="1754124" y="1549400"/>
                </a:lnTo>
                <a:lnTo>
                  <a:pt x="1756791" y="1536700"/>
                </a:lnTo>
                <a:lnTo>
                  <a:pt x="1767967" y="1536700"/>
                </a:lnTo>
                <a:lnTo>
                  <a:pt x="1773047" y="1524000"/>
                </a:lnTo>
                <a:lnTo>
                  <a:pt x="1781048" y="1524000"/>
                </a:lnTo>
                <a:lnTo>
                  <a:pt x="1780921" y="1511300"/>
                </a:lnTo>
                <a:lnTo>
                  <a:pt x="1778508" y="1511300"/>
                </a:lnTo>
                <a:lnTo>
                  <a:pt x="1776603" y="1498600"/>
                </a:lnTo>
                <a:lnTo>
                  <a:pt x="1771396" y="1498600"/>
                </a:lnTo>
                <a:lnTo>
                  <a:pt x="1769872" y="1485900"/>
                </a:lnTo>
                <a:lnTo>
                  <a:pt x="1768983" y="1473200"/>
                </a:lnTo>
                <a:lnTo>
                  <a:pt x="1771650" y="1473200"/>
                </a:lnTo>
                <a:lnTo>
                  <a:pt x="1774190" y="1460500"/>
                </a:lnTo>
                <a:lnTo>
                  <a:pt x="1790319" y="1460500"/>
                </a:lnTo>
                <a:lnTo>
                  <a:pt x="1792986" y="1447800"/>
                </a:lnTo>
                <a:lnTo>
                  <a:pt x="1831467" y="1447800"/>
                </a:lnTo>
                <a:lnTo>
                  <a:pt x="1833880" y="1435100"/>
                </a:lnTo>
                <a:lnTo>
                  <a:pt x="1863471" y="1435100"/>
                </a:lnTo>
                <a:lnTo>
                  <a:pt x="1867662" y="1422400"/>
                </a:lnTo>
                <a:lnTo>
                  <a:pt x="1872361" y="1422400"/>
                </a:lnTo>
                <a:lnTo>
                  <a:pt x="1886585" y="1409700"/>
                </a:lnTo>
                <a:lnTo>
                  <a:pt x="1893062" y="1409700"/>
                </a:lnTo>
                <a:lnTo>
                  <a:pt x="1895221" y="1422400"/>
                </a:lnTo>
                <a:lnTo>
                  <a:pt x="1900047" y="1422400"/>
                </a:lnTo>
                <a:lnTo>
                  <a:pt x="1900809" y="1435100"/>
                </a:lnTo>
                <a:lnTo>
                  <a:pt x="1942846" y="1435100"/>
                </a:lnTo>
                <a:lnTo>
                  <a:pt x="1945640" y="1447800"/>
                </a:lnTo>
                <a:lnTo>
                  <a:pt x="1954149" y="1447800"/>
                </a:lnTo>
                <a:lnTo>
                  <a:pt x="1954530" y="1435100"/>
                </a:lnTo>
                <a:lnTo>
                  <a:pt x="1985518" y="1435100"/>
                </a:lnTo>
                <a:lnTo>
                  <a:pt x="1976374" y="1422400"/>
                </a:lnTo>
                <a:lnTo>
                  <a:pt x="1975993" y="1422400"/>
                </a:lnTo>
                <a:lnTo>
                  <a:pt x="1975612" y="1409700"/>
                </a:lnTo>
                <a:lnTo>
                  <a:pt x="1979803" y="1409700"/>
                </a:lnTo>
                <a:lnTo>
                  <a:pt x="1979041" y="1397000"/>
                </a:lnTo>
                <a:lnTo>
                  <a:pt x="1979676" y="1397000"/>
                </a:lnTo>
                <a:lnTo>
                  <a:pt x="1978660" y="1384300"/>
                </a:lnTo>
                <a:lnTo>
                  <a:pt x="1974342" y="1384300"/>
                </a:lnTo>
                <a:lnTo>
                  <a:pt x="1971802" y="1371600"/>
                </a:lnTo>
                <a:lnTo>
                  <a:pt x="1969770" y="1371600"/>
                </a:lnTo>
                <a:lnTo>
                  <a:pt x="1967357" y="1358900"/>
                </a:lnTo>
                <a:lnTo>
                  <a:pt x="1965706" y="1358900"/>
                </a:lnTo>
                <a:lnTo>
                  <a:pt x="1966595" y="1346200"/>
                </a:lnTo>
                <a:lnTo>
                  <a:pt x="1968754" y="1346200"/>
                </a:lnTo>
                <a:lnTo>
                  <a:pt x="1968627" y="1333500"/>
                </a:lnTo>
                <a:lnTo>
                  <a:pt x="1965960" y="1333500"/>
                </a:lnTo>
                <a:lnTo>
                  <a:pt x="1964944" y="1320800"/>
                </a:lnTo>
                <a:lnTo>
                  <a:pt x="1961515" y="1320800"/>
                </a:lnTo>
                <a:lnTo>
                  <a:pt x="1963293" y="1308100"/>
                </a:lnTo>
                <a:lnTo>
                  <a:pt x="1966976" y="1308100"/>
                </a:lnTo>
                <a:lnTo>
                  <a:pt x="1966341" y="1295400"/>
                </a:lnTo>
                <a:lnTo>
                  <a:pt x="1946910" y="1295400"/>
                </a:lnTo>
                <a:lnTo>
                  <a:pt x="1948307" y="1282700"/>
                </a:lnTo>
                <a:lnTo>
                  <a:pt x="1948688" y="1282700"/>
                </a:lnTo>
                <a:lnTo>
                  <a:pt x="1947672" y="1270000"/>
                </a:lnTo>
                <a:lnTo>
                  <a:pt x="1933956" y="1270000"/>
                </a:lnTo>
                <a:lnTo>
                  <a:pt x="1933194" y="1257300"/>
                </a:lnTo>
                <a:lnTo>
                  <a:pt x="1931416" y="1257300"/>
                </a:lnTo>
                <a:lnTo>
                  <a:pt x="1931035" y="1244600"/>
                </a:lnTo>
                <a:lnTo>
                  <a:pt x="1946275" y="1244600"/>
                </a:lnTo>
                <a:lnTo>
                  <a:pt x="1947037" y="1231900"/>
                </a:lnTo>
                <a:lnTo>
                  <a:pt x="1946275" y="1219200"/>
                </a:lnTo>
                <a:lnTo>
                  <a:pt x="1946021" y="1219200"/>
                </a:lnTo>
                <a:lnTo>
                  <a:pt x="1945640" y="1206500"/>
                </a:lnTo>
                <a:lnTo>
                  <a:pt x="1914779" y="1206500"/>
                </a:lnTo>
                <a:lnTo>
                  <a:pt x="1913890" y="1193800"/>
                </a:lnTo>
                <a:lnTo>
                  <a:pt x="1899285" y="1193800"/>
                </a:lnTo>
                <a:lnTo>
                  <a:pt x="1893824" y="1181100"/>
                </a:lnTo>
                <a:lnTo>
                  <a:pt x="1884172" y="1181100"/>
                </a:lnTo>
                <a:lnTo>
                  <a:pt x="1883029" y="1168400"/>
                </a:lnTo>
                <a:lnTo>
                  <a:pt x="1882013" y="1168400"/>
                </a:lnTo>
                <a:lnTo>
                  <a:pt x="1889379" y="1155700"/>
                </a:lnTo>
                <a:lnTo>
                  <a:pt x="1910080" y="1155700"/>
                </a:lnTo>
                <a:lnTo>
                  <a:pt x="1912493" y="1143000"/>
                </a:lnTo>
                <a:lnTo>
                  <a:pt x="1920113" y="1143000"/>
                </a:lnTo>
                <a:lnTo>
                  <a:pt x="1920367" y="1130300"/>
                </a:lnTo>
                <a:lnTo>
                  <a:pt x="1964563" y="1130300"/>
                </a:lnTo>
                <a:lnTo>
                  <a:pt x="1967230" y="1117600"/>
                </a:lnTo>
                <a:lnTo>
                  <a:pt x="1958340" y="1117600"/>
                </a:lnTo>
                <a:lnTo>
                  <a:pt x="1957959" y="1104900"/>
                </a:lnTo>
                <a:lnTo>
                  <a:pt x="1938782" y="1104900"/>
                </a:lnTo>
                <a:lnTo>
                  <a:pt x="1936369" y="1092200"/>
                </a:lnTo>
                <a:lnTo>
                  <a:pt x="1919986" y="1092200"/>
                </a:lnTo>
                <a:lnTo>
                  <a:pt x="1918335" y="1079500"/>
                </a:lnTo>
                <a:lnTo>
                  <a:pt x="1890395" y="1079500"/>
                </a:lnTo>
                <a:lnTo>
                  <a:pt x="1888998" y="1066800"/>
                </a:lnTo>
                <a:lnTo>
                  <a:pt x="1885823" y="1066800"/>
                </a:lnTo>
                <a:lnTo>
                  <a:pt x="1887855" y="1054100"/>
                </a:lnTo>
                <a:lnTo>
                  <a:pt x="1894840" y="1054100"/>
                </a:lnTo>
                <a:lnTo>
                  <a:pt x="1895475" y="1041400"/>
                </a:lnTo>
                <a:lnTo>
                  <a:pt x="1907032" y="1041400"/>
                </a:lnTo>
                <a:lnTo>
                  <a:pt x="1912874" y="1028700"/>
                </a:lnTo>
                <a:lnTo>
                  <a:pt x="1922780" y="1028700"/>
                </a:lnTo>
                <a:lnTo>
                  <a:pt x="1922907" y="1016000"/>
                </a:lnTo>
                <a:lnTo>
                  <a:pt x="1913890" y="1016000"/>
                </a:lnTo>
                <a:lnTo>
                  <a:pt x="1914906" y="1003300"/>
                </a:lnTo>
                <a:lnTo>
                  <a:pt x="1923161" y="1003300"/>
                </a:lnTo>
                <a:lnTo>
                  <a:pt x="1925574" y="1016000"/>
                </a:lnTo>
                <a:lnTo>
                  <a:pt x="1940687" y="1016000"/>
                </a:lnTo>
                <a:lnTo>
                  <a:pt x="1940814" y="1028700"/>
                </a:lnTo>
                <a:lnTo>
                  <a:pt x="1972437" y="1028700"/>
                </a:lnTo>
                <a:lnTo>
                  <a:pt x="1968754" y="1016000"/>
                </a:lnTo>
                <a:lnTo>
                  <a:pt x="1979168" y="1016000"/>
                </a:lnTo>
                <a:lnTo>
                  <a:pt x="1978787" y="1028700"/>
                </a:lnTo>
                <a:lnTo>
                  <a:pt x="1981581" y="1028700"/>
                </a:lnTo>
                <a:lnTo>
                  <a:pt x="1983613" y="1041400"/>
                </a:lnTo>
                <a:lnTo>
                  <a:pt x="1995932" y="1041400"/>
                </a:lnTo>
                <a:lnTo>
                  <a:pt x="1999361" y="1054100"/>
                </a:lnTo>
                <a:lnTo>
                  <a:pt x="2028698" y="1054100"/>
                </a:lnTo>
                <a:lnTo>
                  <a:pt x="2029841" y="1041400"/>
                </a:lnTo>
                <a:lnTo>
                  <a:pt x="2039493" y="1041400"/>
                </a:lnTo>
                <a:lnTo>
                  <a:pt x="2040763" y="1054100"/>
                </a:lnTo>
                <a:lnTo>
                  <a:pt x="2051558" y="1054100"/>
                </a:lnTo>
                <a:lnTo>
                  <a:pt x="2052320" y="1066800"/>
                </a:lnTo>
                <a:lnTo>
                  <a:pt x="2051177" y="1066800"/>
                </a:lnTo>
                <a:lnTo>
                  <a:pt x="2050923" y="1079500"/>
                </a:lnTo>
                <a:lnTo>
                  <a:pt x="2051939" y="1092200"/>
                </a:lnTo>
                <a:lnTo>
                  <a:pt x="2051177" y="1092200"/>
                </a:lnTo>
                <a:lnTo>
                  <a:pt x="2050542" y="1104900"/>
                </a:lnTo>
                <a:lnTo>
                  <a:pt x="2046097" y="1104900"/>
                </a:lnTo>
                <a:lnTo>
                  <a:pt x="2046732" y="1117600"/>
                </a:lnTo>
                <a:lnTo>
                  <a:pt x="2074926" y="1117600"/>
                </a:lnTo>
                <a:lnTo>
                  <a:pt x="2078101" y="1130300"/>
                </a:lnTo>
                <a:lnTo>
                  <a:pt x="2281301" y="1130300"/>
                </a:lnTo>
                <a:lnTo>
                  <a:pt x="2286127" y="1143000"/>
                </a:lnTo>
                <a:lnTo>
                  <a:pt x="2300732" y="1143000"/>
                </a:lnTo>
                <a:lnTo>
                  <a:pt x="2301113" y="1155700"/>
                </a:lnTo>
                <a:lnTo>
                  <a:pt x="2280920" y="1155700"/>
                </a:lnTo>
                <a:lnTo>
                  <a:pt x="2281047" y="1168400"/>
                </a:lnTo>
                <a:lnTo>
                  <a:pt x="2279396" y="1168400"/>
                </a:lnTo>
                <a:lnTo>
                  <a:pt x="2278253" y="1181100"/>
                </a:lnTo>
                <a:lnTo>
                  <a:pt x="2271395" y="1181100"/>
                </a:lnTo>
                <a:lnTo>
                  <a:pt x="2270633" y="1193800"/>
                </a:lnTo>
                <a:lnTo>
                  <a:pt x="2268855" y="1193800"/>
                </a:lnTo>
                <a:lnTo>
                  <a:pt x="2267966" y="1206500"/>
                </a:lnTo>
                <a:lnTo>
                  <a:pt x="2265045" y="1193800"/>
                </a:lnTo>
                <a:lnTo>
                  <a:pt x="2256409" y="1193800"/>
                </a:lnTo>
                <a:lnTo>
                  <a:pt x="2256790" y="1206500"/>
                </a:lnTo>
                <a:lnTo>
                  <a:pt x="2249678" y="1206500"/>
                </a:lnTo>
                <a:lnTo>
                  <a:pt x="2248535" y="1219200"/>
                </a:lnTo>
                <a:lnTo>
                  <a:pt x="2240661" y="1219200"/>
                </a:lnTo>
                <a:lnTo>
                  <a:pt x="2239886" y="1206500"/>
                </a:lnTo>
                <a:lnTo>
                  <a:pt x="2235454" y="1206500"/>
                </a:lnTo>
                <a:lnTo>
                  <a:pt x="2235708" y="1219200"/>
                </a:lnTo>
                <a:lnTo>
                  <a:pt x="2219960" y="1219200"/>
                </a:lnTo>
                <a:lnTo>
                  <a:pt x="2218944" y="1231900"/>
                </a:lnTo>
                <a:lnTo>
                  <a:pt x="2212086" y="1231900"/>
                </a:lnTo>
                <a:lnTo>
                  <a:pt x="2207514" y="1219200"/>
                </a:lnTo>
                <a:lnTo>
                  <a:pt x="2198611" y="1219200"/>
                </a:lnTo>
                <a:lnTo>
                  <a:pt x="2198878" y="1231900"/>
                </a:lnTo>
                <a:lnTo>
                  <a:pt x="2185670" y="1231900"/>
                </a:lnTo>
                <a:lnTo>
                  <a:pt x="2185416" y="1244600"/>
                </a:lnTo>
                <a:lnTo>
                  <a:pt x="2185670" y="1244600"/>
                </a:lnTo>
                <a:lnTo>
                  <a:pt x="2185035" y="1257300"/>
                </a:lnTo>
                <a:lnTo>
                  <a:pt x="2176018" y="1257300"/>
                </a:lnTo>
                <a:lnTo>
                  <a:pt x="2176145" y="1270000"/>
                </a:lnTo>
                <a:lnTo>
                  <a:pt x="2183003" y="1270000"/>
                </a:lnTo>
                <a:lnTo>
                  <a:pt x="2184654" y="1282700"/>
                </a:lnTo>
                <a:lnTo>
                  <a:pt x="2188464" y="1282700"/>
                </a:lnTo>
                <a:lnTo>
                  <a:pt x="2188591" y="1295400"/>
                </a:lnTo>
                <a:lnTo>
                  <a:pt x="2190483" y="1295400"/>
                </a:lnTo>
                <a:lnTo>
                  <a:pt x="2191258" y="1308100"/>
                </a:lnTo>
                <a:lnTo>
                  <a:pt x="2194814" y="1308100"/>
                </a:lnTo>
                <a:lnTo>
                  <a:pt x="2195436" y="1320800"/>
                </a:lnTo>
                <a:lnTo>
                  <a:pt x="2197862" y="1320800"/>
                </a:lnTo>
                <a:lnTo>
                  <a:pt x="2198611" y="1308100"/>
                </a:lnTo>
                <a:lnTo>
                  <a:pt x="2199259" y="1308100"/>
                </a:lnTo>
                <a:lnTo>
                  <a:pt x="2199259" y="1295400"/>
                </a:lnTo>
                <a:lnTo>
                  <a:pt x="2202688" y="1295400"/>
                </a:lnTo>
                <a:lnTo>
                  <a:pt x="2205863" y="1308100"/>
                </a:lnTo>
                <a:lnTo>
                  <a:pt x="2210562" y="1308100"/>
                </a:lnTo>
                <a:lnTo>
                  <a:pt x="2211578" y="1320800"/>
                </a:lnTo>
                <a:lnTo>
                  <a:pt x="2235835" y="1320800"/>
                </a:lnTo>
                <a:lnTo>
                  <a:pt x="2236584" y="1308100"/>
                </a:lnTo>
                <a:lnTo>
                  <a:pt x="2238502" y="1308100"/>
                </a:lnTo>
                <a:lnTo>
                  <a:pt x="2238629" y="1295400"/>
                </a:lnTo>
                <a:lnTo>
                  <a:pt x="2242312" y="1295400"/>
                </a:lnTo>
                <a:lnTo>
                  <a:pt x="2244712" y="1282700"/>
                </a:lnTo>
                <a:lnTo>
                  <a:pt x="2253742" y="1282700"/>
                </a:lnTo>
                <a:lnTo>
                  <a:pt x="2253742" y="1270000"/>
                </a:lnTo>
                <a:lnTo>
                  <a:pt x="2252091" y="1270000"/>
                </a:lnTo>
                <a:lnTo>
                  <a:pt x="2252345" y="1257300"/>
                </a:lnTo>
                <a:lnTo>
                  <a:pt x="2259711" y="1257300"/>
                </a:lnTo>
                <a:lnTo>
                  <a:pt x="2260346" y="1270000"/>
                </a:lnTo>
                <a:lnTo>
                  <a:pt x="2264791" y="1270000"/>
                </a:lnTo>
                <a:lnTo>
                  <a:pt x="2265807" y="1257300"/>
                </a:lnTo>
                <a:lnTo>
                  <a:pt x="2283079" y="1257300"/>
                </a:lnTo>
                <a:lnTo>
                  <a:pt x="2282825" y="1270000"/>
                </a:lnTo>
                <a:lnTo>
                  <a:pt x="2284222" y="1270000"/>
                </a:lnTo>
                <a:lnTo>
                  <a:pt x="2284857" y="1282700"/>
                </a:lnTo>
                <a:lnTo>
                  <a:pt x="2289937" y="1282700"/>
                </a:lnTo>
                <a:lnTo>
                  <a:pt x="2289937" y="1295400"/>
                </a:lnTo>
                <a:lnTo>
                  <a:pt x="2288159" y="1295400"/>
                </a:lnTo>
                <a:lnTo>
                  <a:pt x="2287524" y="1308100"/>
                </a:lnTo>
                <a:lnTo>
                  <a:pt x="2288667" y="1308100"/>
                </a:lnTo>
                <a:lnTo>
                  <a:pt x="2289556" y="1320800"/>
                </a:lnTo>
                <a:lnTo>
                  <a:pt x="2293747" y="1320800"/>
                </a:lnTo>
                <a:lnTo>
                  <a:pt x="2294890" y="1333500"/>
                </a:lnTo>
                <a:lnTo>
                  <a:pt x="2302002" y="1333500"/>
                </a:lnTo>
                <a:lnTo>
                  <a:pt x="2302129" y="1346200"/>
                </a:lnTo>
                <a:lnTo>
                  <a:pt x="2304034" y="1346200"/>
                </a:lnTo>
                <a:lnTo>
                  <a:pt x="2304923" y="1358900"/>
                </a:lnTo>
                <a:lnTo>
                  <a:pt x="2313432" y="1384300"/>
                </a:lnTo>
                <a:lnTo>
                  <a:pt x="2314829" y="1409700"/>
                </a:lnTo>
                <a:lnTo>
                  <a:pt x="2322703" y="1409700"/>
                </a:lnTo>
                <a:lnTo>
                  <a:pt x="2324227" y="1397000"/>
                </a:lnTo>
                <a:lnTo>
                  <a:pt x="2333371" y="1397000"/>
                </a:lnTo>
                <a:lnTo>
                  <a:pt x="2337308" y="1409700"/>
                </a:lnTo>
                <a:lnTo>
                  <a:pt x="2352040" y="1409700"/>
                </a:lnTo>
                <a:lnTo>
                  <a:pt x="2353818" y="1397000"/>
                </a:lnTo>
                <a:lnTo>
                  <a:pt x="2362835" y="1397000"/>
                </a:lnTo>
                <a:lnTo>
                  <a:pt x="2364867" y="1384300"/>
                </a:lnTo>
                <a:lnTo>
                  <a:pt x="2371725" y="1384300"/>
                </a:lnTo>
                <a:lnTo>
                  <a:pt x="2371725" y="1371600"/>
                </a:lnTo>
                <a:lnTo>
                  <a:pt x="2367661" y="1371600"/>
                </a:lnTo>
                <a:lnTo>
                  <a:pt x="2366010" y="1358900"/>
                </a:lnTo>
                <a:lnTo>
                  <a:pt x="2362835" y="1358900"/>
                </a:lnTo>
                <a:lnTo>
                  <a:pt x="2362835" y="1346200"/>
                </a:lnTo>
                <a:lnTo>
                  <a:pt x="2363216" y="1346200"/>
                </a:lnTo>
                <a:lnTo>
                  <a:pt x="2364486" y="1333500"/>
                </a:lnTo>
                <a:lnTo>
                  <a:pt x="2366264" y="1333500"/>
                </a:lnTo>
                <a:lnTo>
                  <a:pt x="2365629" y="1320800"/>
                </a:lnTo>
                <a:lnTo>
                  <a:pt x="2385314" y="1320800"/>
                </a:lnTo>
                <a:lnTo>
                  <a:pt x="2386203" y="1308100"/>
                </a:lnTo>
                <a:lnTo>
                  <a:pt x="2387219" y="1308100"/>
                </a:lnTo>
                <a:lnTo>
                  <a:pt x="2387219" y="1295400"/>
                </a:lnTo>
                <a:lnTo>
                  <a:pt x="2387981" y="1295400"/>
                </a:lnTo>
                <a:lnTo>
                  <a:pt x="2390140" y="1282700"/>
                </a:lnTo>
                <a:lnTo>
                  <a:pt x="2391791" y="1282700"/>
                </a:lnTo>
                <a:lnTo>
                  <a:pt x="2393061" y="1270000"/>
                </a:lnTo>
                <a:lnTo>
                  <a:pt x="2393950" y="1270000"/>
                </a:lnTo>
                <a:lnTo>
                  <a:pt x="2394204" y="1257300"/>
                </a:lnTo>
                <a:lnTo>
                  <a:pt x="2392807" y="1257300"/>
                </a:lnTo>
                <a:lnTo>
                  <a:pt x="2387727" y="1244600"/>
                </a:lnTo>
                <a:lnTo>
                  <a:pt x="2386711" y="1231900"/>
                </a:lnTo>
                <a:lnTo>
                  <a:pt x="2387600" y="1231900"/>
                </a:lnTo>
                <a:lnTo>
                  <a:pt x="2388235" y="1219200"/>
                </a:lnTo>
                <a:lnTo>
                  <a:pt x="2389124" y="1219200"/>
                </a:lnTo>
                <a:lnTo>
                  <a:pt x="2389759" y="1231900"/>
                </a:lnTo>
                <a:lnTo>
                  <a:pt x="2429383" y="1231900"/>
                </a:lnTo>
                <a:lnTo>
                  <a:pt x="2431034" y="1244600"/>
                </a:lnTo>
                <a:lnTo>
                  <a:pt x="2433447" y="1244600"/>
                </a:lnTo>
                <a:lnTo>
                  <a:pt x="2434209" y="1231900"/>
                </a:lnTo>
                <a:lnTo>
                  <a:pt x="2443226" y="1231900"/>
                </a:lnTo>
                <a:lnTo>
                  <a:pt x="2444496" y="1244600"/>
                </a:lnTo>
                <a:lnTo>
                  <a:pt x="2466340" y="1244600"/>
                </a:lnTo>
                <a:lnTo>
                  <a:pt x="2468118" y="1231900"/>
                </a:lnTo>
                <a:lnTo>
                  <a:pt x="2469515" y="1231900"/>
                </a:lnTo>
                <a:lnTo>
                  <a:pt x="2470912" y="1219200"/>
                </a:lnTo>
                <a:lnTo>
                  <a:pt x="2475738" y="1219200"/>
                </a:lnTo>
                <a:lnTo>
                  <a:pt x="2480183" y="1206500"/>
                </a:lnTo>
                <a:lnTo>
                  <a:pt x="2482215" y="1193800"/>
                </a:lnTo>
                <a:lnTo>
                  <a:pt x="2487041" y="1193800"/>
                </a:lnTo>
                <a:lnTo>
                  <a:pt x="2495296" y="1181100"/>
                </a:lnTo>
                <a:lnTo>
                  <a:pt x="2499487" y="1181100"/>
                </a:lnTo>
                <a:lnTo>
                  <a:pt x="2503678" y="1168400"/>
                </a:lnTo>
                <a:lnTo>
                  <a:pt x="2507361" y="1168400"/>
                </a:lnTo>
                <a:lnTo>
                  <a:pt x="2510917" y="1155700"/>
                </a:lnTo>
                <a:lnTo>
                  <a:pt x="2514981" y="1155700"/>
                </a:lnTo>
                <a:lnTo>
                  <a:pt x="2515743" y="1143000"/>
                </a:lnTo>
                <a:lnTo>
                  <a:pt x="2518029" y="1143000"/>
                </a:lnTo>
                <a:lnTo>
                  <a:pt x="2517775" y="1130300"/>
                </a:lnTo>
                <a:lnTo>
                  <a:pt x="2503170" y="1130300"/>
                </a:lnTo>
                <a:lnTo>
                  <a:pt x="2502154" y="1117600"/>
                </a:lnTo>
                <a:lnTo>
                  <a:pt x="2506599" y="1117600"/>
                </a:lnTo>
                <a:lnTo>
                  <a:pt x="2508758" y="1104900"/>
                </a:lnTo>
                <a:lnTo>
                  <a:pt x="2524887" y="1104900"/>
                </a:lnTo>
                <a:lnTo>
                  <a:pt x="2526665" y="1092200"/>
                </a:lnTo>
                <a:lnTo>
                  <a:pt x="2536317" y="1092200"/>
                </a:lnTo>
                <a:lnTo>
                  <a:pt x="2541905" y="1079500"/>
                </a:lnTo>
                <a:lnTo>
                  <a:pt x="2547747" y="1079500"/>
                </a:lnTo>
                <a:lnTo>
                  <a:pt x="2547112" y="1066800"/>
                </a:lnTo>
                <a:lnTo>
                  <a:pt x="2545588" y="1066800"/>
                </a:lnTo>
                <a:lnTo>
                  <a:pt x="2550160" y="1054100"/>
                </a:lnTo>
                <a:lnTo>
                  <a:pt x="2555113" y="1054100"/>
                </a:lnTo>
                <a:lnTo>
                  <a:pt x="2554605" y="1041400"/>
                </a:lnTo>
                <a:lnTo>
                  <a:pt x="2552700" y="1041400"/>
                </a:lnTo>
                <a:lnTo>
                  <a:pt x="2552700" y="1028700"/>
                </a:lnTo>
                <a:lnTo>
                  <a:pt x="2549144" y="1028700"/>
                </a:lnTo>
                <a:lnTo>
                  <a:pt x="2548890" y="1016000"/>
                </a:lnTo>
                <a:lnTo>
                  <a:pt x="2550795" y="1016000"/>
                </a:lnTo>
                <a:lnTo>
                  <a:pt x="2553589" y="1003300"/>
                </a:lnTo>
                <a:lnTo>
                  <a:pt x="2557780" y="1003300"/>
                </a:lnTo>
                <a:lnTo>
                  <a:pt x="2558796" y="990600"/>
                </a:lnTo>
                <a:lnTo>
                  <a:pt x="2578100" y="990600"/>
                </a:lnTo>
                <a:lnTo>
                  <a:pt x="2599563" y="977900"/>
                </a:lnTo>
                <a:lnTo>
                  <a:pt x="2610866" y="977900"/>
                </a:lnTo>
                <a:lnTo>
                  <a:pt x="2613279" y="965200"/>
                </a:lnTo>
                <a:lnTo>
                  <a:pt x="2630551" y="965200"/>
                </a:lnTo>
                <a:lnTo>
                  <a:pt x="2633980" y="952500"/>
                </a:lnTo>
                <a:lnTo>
                  <a:pt x="2645156" y="952500"/>
                </a:lnTo>
                <a:lnTo>
                  <a:pt x="2648204" y="939800"/>
                </a:lnTo>
                <a:lnTo>
                  <a:pt x="2717927" y="939800"/>
                </a:lnTo>
                <a:lnTo>
                  <a:pt x="2718943" y="952500"/>
                </a:lnTo>
                <a:lnTo>
                  <a:pt x="2746629" y="952500"/>
                </a:lnTo>
                <a:lnTo>
                  <a:pt x="2723007" y="927100"/>
                </a:lnTo>
                <a:lnTo>
                  <a:pt x="2721610" y="914400"/>
                </a:lnTo>
                <a:lnTo>
                  <a:pt x="2723515" y="914400"/>
                </a:lnTo>
                <a:lnTo>
                  <a:pt x="2726182" y="901700"/>
                </a:lnTo>
                <a:lnTo>
                  <a:pt x="2740914" y="901700"/>
                </a:lnTo>
                <a:lnTo>
                  <a:pt x="2742311" y="889000"/>
                </a:lnTo>
                <a:lnTo>
                  <a:pt x="2766822" y="889000"/>
                </a:lnTo>
                <a:lnTo>
                  <a:pt x="2767584" y="876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 cap="flat" cmpd="sng">
            <a:solidFill>
              <a:srgbClr val="E878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913943">
              <a:buClr>
                <a:srgbClr val="000000"/>
              </a:buClr>
              <a:buSzPts val="2400"/>
            </a:pPr>
            <a:endParaRPr sz="2399" kern="0" dirty="0">
              <a:solidFill>
                <a:srgbClr val="000000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  <a:sym typeface="Poppins"/>
            </a:endParaRPr>
          </a:p>
        </p:txBody>
      </p:sp>
      <p:cxnSp>
        <p:nvCxnSpPr>
          <p:cNvPr id="12" name="Google Shape;638;g2b17bdb078a_0_74">
            <a:extLst>
              <a:ext uri="{FF2B5EF4-FFF2-40B4-BE49-F238E27FC236}">
                <a16:creationId xmlns:a16="http://schemas.microsoft.com/office/drawing/2014/main" id="{5FDA47EA-32F8-1F95-1E7B-1B9898D828DD}"/>
              </a:ext>
            </a:extLst>
          </p:cNvPr>
          <p:cNvCxnSpPr>
            <a:cxnSpLocks/>
          </p:cNvCxnSpPr>
          <p:nvPr/>
        </p:nvCxnSpPr>
        <p:spPr>
          <a:xfrm flipV="1">
            <a:off x="1588957" y="1727310"/>
            <a:ext cx="1542304" cy="2423154"/>
          </a:xfrm>
          <a:prstGeom prst="straightConnector1">
            <a:avLst/>
          </a:prstGeom>
          <a:noFill/>
          <a:ln w="19050" cap="flat" cmpd="sng">
            <a:solidFill>
              <a:srgbClr val="ED7D31"/>
            </a:solidFill>
            <a:prstDash val="dash"/>
            <a:round/>
            <a:headEnd type="stealth" w="med" len="med"/>
            <a:tailEnd type="none" w="sm" len="sm"/>
          </a:ln>
        </p:spPr>
      </p:cxnSp>
      <p:sp>
        <p:nvSpPr>
          <p:cNvPr id="13" name="Google Shape;640;g2b17bdb078a_0_74">
            <a:extLst>
              <a:ext uri="{FF2B5EF4-FFF2-40B4-BE49-F238E27FC236}">
                <a16:creationId xmlns:a16="http://schemas.microsoft.com/office/drawing/2014/main" id="{BCC99218-C6E7-F353-02EB-1AB24700A330}"/>
              </a:ext>
            </a:extLst>
          </p:cNvPr>
          <p:cNvSpPr txBox="1"/>
          <p:nvPr/>
        </p:nvSpPr>
        <p:spPr>
          <a:xfrm>
            <a:off x="357571" y="1364045"/>
            <a:ext cx="4978907" cy="36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7" tIns="45676" rIns="91377" bIns="45676" anchor="t" anchorCtr="0">
            <a:spAutoFit/>
          </a:bodyPr>
          <a:lstStyle/>
          <a:p>
            <a:pPr marL="16924" marR="6769" algn="ctr" defTabSz="913943">
              <a:buClr>
                <a:srgbClr val="000000"/>
              </a:buClr>
              <a:buSzPts val="1600"/>
            </a:pPr>
            <a:r>
              <a:rPr lang="en-GB" b="1" kern="0" dirty="0">
                <a:solidFill>
                  <a:srgbClr val="ED7D31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  <a:sym typeface="Poppins"/>
              </a:rPr>
              <a:t>India's 1st Operational Smart City &amp; IFSC</a:t>
            </a:r>
            <a:endParaRPr b="1" kern="0" dirty="0">
              <a:solidFill>
                <a:srgbClr val="ED7D31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  <a:sym typeface="Poppins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82A72232-E8B8-109A-5C07-0E7E2F42E1DA}"/>
              </a:ext>
            </a:extLst>
          </p:cNvPr>
          <p:cNvSpPr/>
          <p:nvPr/>
        </p:nvSpPr>
        <p:spPr>
          <a:xfrm>
            <a:off x="1539253" y="3924691"/>
            <a:ext cx="207945" cy="235817"/>
          </a:xfrm>
          <a:prstGeom prst="star5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80C0D9-BC6F-98EE-65AA-F1A62F7C0CCA}"/>
              </a:ext>
            </a:extLst>
          </p:cNvPr>
          <p:cNvSpPr/>
          <p:nvPr/>
        </p:nvSpPr>
        <p:spPr>
          <a:xfrm>
            <a:off x="6143119" y="3645761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Greenfield Smart city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78866C-280E-1F03-07CF-DB5F0D964DC9}"/>
              </a:ext>
            </a:extLst>
          </p:cNvPr>
          <p:cNvSpPr/>
          <p:nvPr/>
        </p:nvSpPr>
        <p:spPr>
          <a:xfrm rot="16200000">
            <a:off x="5992050" y="3902320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3530CB-112F-0927-0295-0287E458F4D0}"/>
              </a:ext>
            </a:extLst>
          </p:cNvPr>
          <p:cNvSpPr/>
          <p:nvPr/>
        </p:nvSpPr>
        <p:spPr>
          <a:xfrm>
            <a:off x="6143118" y="4411177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Land parcel size: 886 acres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C14F05-F420-D991-5D64-E127D1EA7828}"/>
              </a:ext>
            </a:extLst>
          </p:cNvPr>
          <p:cNvSpPr/>
          <p:nvPr/>
        </p:nvSpPr>
        <p:spPr>
          <a:xfrm rot="16200000">
            <a:off x="5992049" y="4667736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CB4EBF-9F26-1DF8-D984-4F03D70CA907}"/>
              </a:ext>
            </a:extLst>
          </p:cNvPr>
          <p:cNvSpPr/>
          <p:nvPr/>
        </p:nvSpPr>
        <p:spPr>
          <a:xfrm>
            <a:off x="6147204" y="2649671"/>
            <a:ext cx="5619586" cy="918576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b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GIFT City is divided into two zones: </a:t>
            </a:r>
          </a:p>
          <a:p>
            <a:pPr marL="803275" lvl="1" indent="-342900">
              <a:buAutoNum type="alphaLcPeriod"/>
            </a:pPr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Special Economic Zone (</a:t>
            </a:r>
            <a:r>
              <a:rPr lang="en-IN" b="1" dirty="0">
                <a:solidFill>
                  <a:schemeClr val="accent2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IFSC Zone</a:t>
            </a:r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)</a:t>
            </a:r>
          </a:p>
          <a:p>
            <a:pPr marL="803275" lvl="1" indent="-342900">
              <a:buAutoNum type="alphaLcPeriod"/>
            </a:pPr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Domestic Tariff Area (Domestic area)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B40E5E-948F-7C0D-6159-204AA387E40D}"/>
              </a:ext>
            </a:extLst>
          </p:cNvPr>
          <p:cNvSpPr/>
          <p:nvPr/>
        </p:nvSpPr>
        <p:spPr>
          <a:xfrm rot="16200000">
            <a:off x="5831072" y="3071013"/>
            <a:ext cx="917434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7E7239-55FD-5811-8408-FFB16A421E52}"/>
              </a:ext>
            </a:extLst>
          </p:cNvPr>
          <p:cNvSpPr/>
          <p:nvPr/>
        </p:nvSpPr>
        <p:spPr>
          <a:xfrm>
            <a:off x="6133067" y="5142120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Social Infra – Hotels, Hospitals, Schools, etc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1F500C-FBD3-CE26-0DE1-3305F68D237D}"/>
              </a:ext>
            </a:extLst>
          </p:cNvPr>
          <p:cNvSpPr/>
          <p:nvPr/>
        </p:nvSpPr>
        <p:spPr>
          <a:xfrm rot="16200000">
            <a:off x="5981998" y="5398679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0EB903-0985-68C3-59E2-D5E07D36747A}"/>
              </a:ext>
            </a:extLst>
          </p:cNvPr>
          <p:cNvSpPr/>
          <p:nvPr/>
        </p:nvSpPr>
        <p:spPr>
          <a:xfrm>
            <a:off x="6133066" y="5809331"/>
            <a:ext cx="5619586" cy="588038"/>
          </a:xfrm>
          <a:prstGeom prst="rect">
            <a:avLst/>
          </a:prstGeom>
          <a:noFill/>
          <a:ln w="6350">
            <a:solidFill>
              <a:srgbClr val="00338C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en-IN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‘Walk to work concept’ – Residential &amp; Riverside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9A8A45-F47D-8E40-7B1D-1F3E0161EDE0}"/>
              </a:ext>
            </a:extLst>
          </p:cNvPr>
          <p:cNvSpPr/>
          <p:nvPr/>
        </p:nvSpPr>
        <p:spPr>
          <a:xfrm rot="16200000">
            <a:off x="5981997" y="6065890"/>
            <a:ext cx="587307" cy="76351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b="1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2A83EF-733A-3A05-8695-0045252A6F07}"/>
              </a:ext>
            </a:extLst>
          </p:cNvPr>
          <p:cNvSpPr/>
          <p:nvPr/>
        </p:nvSpPr>
        <p:spPr>
          <a:xfrm>
            <a:off x="6133067" y="1435618"/>
            <a:ext cx="5619586" cy="86849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BF6365-FF26-A418-2B28-2DB95C07AB32}"/>
              </a:ext>
            </a:extLst>
          </p:cNvPr>
          <p:cNvCxnSpPr>
            <a:cxnSpLocks/>
          </p:cNvCxnSpPr>
          <p:nvPr/>
        </p:nvCxnSpPr>
        <p:spPr>
          <a:xfrm flipV="1">
            <a:off x="7966519" y="1435618"/>
            <a:ext cx="0" cy="868494"/>
          </a:xfrm>
          <a:prstGeom prst="line">
            <a:avLst/>
          </a:prstGeom>
          <a:ln w="19050">
            <a:solidFill>
              <a:srgbClr val="003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6DE01C-0239-72C7-124F-816810A5DC50}"/>
              </a:ext>
            </a:extLst>
          </p:cNvPr>
          <p:cNvCxnSpPr>
            <a:cxnSpLocks/>
          </p:cNvCxnSpPr>
          <p:nvPr/>
        </p:nvCxnSpPr>
        <p:spPr>
          <a:xfrm flipV="1">
            <a:off x="9782960" y="1435618"/>
            <a:ext cx="0" cy="868494"/>
          </a:xfrm>
          <a:prstGeom prst="line">
            <a:avLst/>
          </a:prstGeom>
          <a:ln w="19050">
            <a:solidFill>
              <a:srgbClr val="003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A2D7818-CBDC-BDAF-F9E3-54F7181F665F}"/>
              </a:ext>
            </a:extLst>
          </p:cNvPr>
          <p:cNvGrpSpPr/>
          <p:nvPr/>
        </p:nvGrpSpPr>
        <p:grpSpPr>
          <a:xfrm>
            <a:off x="5936588" y="1493246"/>
            <a:ext cx="2316184" cy="777971"/>
            <a:chOff x="4953608" y="1310366"/>
            <a:chExt cx="2316184" cy="777971"/>
          </a:xfrm>
        </p:grpSpPr>
        <p:sp>
          <p:nvSpPr>
            <p:cNvPr id="34" name="object 5">
              <a:extLst>
                <a:ext uri="{FF2B5EF4-FFF2-40B4-BE49-F238E27FC236}">
                  <a16:creationId xmlns:a16="http://schemas.microsoft.com/office/drawing/2014/main" id="{99337802-AF84-0EC8-BBD2-AC6E607E637D}"/>
                </a:ext>
              </a:extLst>
            </p:cNvPr>
            <p:cNvSpPr txBox="1"/>
            <p:nvPr/>
          </p:nvSpPr>
          <p:spPr>
            <a:xfrm>
              <a:off x="4953608" y="1632443"/>
              <a:ext cx="2263728" cy="45589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Total development </a:t>
              </a:r>
            </a:p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rights allotted </a:t>
              </a:r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DFC1B8CD-144A-5B82-9344-A7F9688B0300}"/>
                </a:ext>
              </a:extLst>
            </p:cNvPr>
            <p:cNvSpPr txBox="1"/>
            <p:nvPr/>
          </p:nvSpPr>
          <p:spPr>
            <a:xfrm>
              <a:off x="5006064" y="1310366"/>
              <a:ext cx="2263728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pc="-5" dirty="0">
                  <a:solidFill>
                    <a:srgbClr val="00338C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29 Mn Sq ft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EFA0B2-4FAE-E7CE-7458-BA264FD3A1CD}"/>
              </a:ext>
            </a:extLst>
          </p:cNvPr>
          <p:cNvGrpSpPr/>
          <p:nvPr/>
        </p:nvGrpSpPr>
        <p:grpSpPr>
          <a:xfrm>
            <a:off x="7675065" y="1493246"/>
            <a:ext cx="2354656" cy="802022"/>
            <a:chOff x="7271071" y="1310366"/>
            <a:chExt cx="2354656" cy="802022"/>
          </a:xfrm>
        </p:grpSpPr>
        <p:sp>
          <p:nvSpPr>
            <p:cNvPr id="37" name="object 5">
              <a:extLst>
                <a:ext uri="{FF2B5EF4-FFF2-40B4-BE49-F238E27FC236}">
                  <a16:creationId xmlns:a16="http://schemas.microsoft.com/office/drawing/2014/main" id="{3AE23EBA-511C-79D6-7B6F-DC987243F23C}"/>
                </a:ext>
              </a:extLst>
            </p:cNvPr>
            <p:cNvSpPr txBox="1"/>
            <p:nvPr/>
          </p:nvSpPr>
          <p:spPr>
            <a:xfrm>
              <a:off x="7361999" y="1669318"/>
              <a:ext cx="2263728" cy="44307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Number of Under Construction Building</a:t>
              </a:r>
            </a:p>
          </p:txBody>
        </p:sp>
        <p:sp>
          <p:nvSpPr>
            <p:cNvPr id="38" name="object 5">
              <a:extLst>
                <a:ext uri="{FF2B5EF4-FFF2-40B4-BE49-F238E27FC236}">
                  <a16:creationId xmlns:a16="http://schemas.microsoft.com/office/drawing/2014/main" id="{E0768576-3F33-D190-3321-408BD9648536}"/>
                </a:ext>
              </a:extLst>
            </p:cNvPr>
            <p:cNvSpPr txBox="1"/>
            <p:nvPr/>
          </p:nvSpPr>
          <p:spPr>
            <a:xfrm>
              <a:off x="7271071" y="1310366"/>
              <a:ext cx="2263728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pc="-5" dirty="0">
                  <a:solidFill>
                    <a:srgbClr val="00338C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38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A6A0AC-B212-5FCD-9ED9-F6CFA103E226}"/>
              </a:ext>
            </a:extLst>
          </p:cNvPr>
          <p:cNvGrpSpPr/>
          <p:nvPr/>
        </p:nvGrpSpPr>
        <p:grpSpPr>
          <a:xfrm>
            <a:off x="9581555" y="1493246"/>
            <a:ext cx="2358145" cy="802022"/>
            <a:chOff x="9764435" y="1310366"/>
            <a:chExt cx="2358145" cy="802022"/>
          </a:xfrm>
        </p:grpSpPr>
        <p:sp>
          <p:nvSpPr>
            <p:cNvPr id="40" name="object 5">
              <a:extLst>
                <a:ext uri="{FF2B5EF4-FFF2-40B4-BE49-F238E27FC236}">
                  <a16:creationId xmlns:a16="http://schemas.microsoft.com/office/drawing/2014/main" id="{928DEAB3-2C7C-4D37-1973-5054831D2A65}"/>
                </a:ext>
              </a:extLst>
            </p:cNvPr>
            <p:cNvSpPr txBox="1"/>
            <p:nvPr/>
          </p:nvSpPr>
          <p:spPr>
            <a:xfrm>
              <a:off x="9764435" y="1669318"/>
              <a:ext cx="2358145" cy="44307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GB" sz="1400" spc="-5" dirty="0">
                  <a:solidFill>
                    <a:srgbClr val="00338C"/>
                  </a:solidFill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Number of Operational Buildings</a:t>
              </a:r>
            </a:p>
          </p:txBody>
        </p:sp>
        <p:sp>
          <p:nvSpPr>
            <p:cNvPr id="41" name="object 5">
              <a:extLst>
                <a:ext uri="{FF2B5EF4-FFF2-40B4-BE49-F238E27FC236}">
                  <a16:creationId xmlns:a16="http://schemas.microsoft.com/office/drawing/2014/main" id="{976FE8F0-1853-05EB-6CD8-B646D121DE0F}"/>
                </a:ext>
              </a:extLst>
            </p:cNvPr>
            <p:cNvSpPr txBox="1"/>
            <p:nvPr/>
          </p:nvSpPr>
          <p:spPr>
            <a:xfrm>
              <a:off x="9810141" y="1310366"/>
              <a:ext cx="2263728" cy="289182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5"/>
                </a:spcBef>
              </a:pPr>
              <a:r>
                <a:rPr lang="en-US" spc="-5" dirty="0">
                  <a:solidFill>
                    <a:srgbClr val="00338C"/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24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79B14-F5CB-A08E-8C6E-BA4B478B7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0AAD0FB-D092-D810-B5F5-854555DFE996}"/>
              </a:ext>
            </a:extLst>
          </p:cNvPr>
          <p:cNvGrpSpPr/>
          <p:nvPr/>
        </p:nvGrpSpPr>
        <p:grpSpPr>
          <a:xfrm>
            <a:off x="0" y="-12732"/>
            <a:ext cx="12192000" cy="1009692"/>
            <a:chOff x="0" y="-12732"/>
            <a:chExt cx="12192000" cy="10096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70464BC-0B53-1A31-5364-B46067449BE9}"/>
                </a:ext>
              </a:extLst>
            </p:cNvPr>
            <p:cNvSpPr/>
            <p:nvPr/>
          </p:nvSpPr>
          <p:spPr>
            <a:xfrm>
              <a:off x="0" y="-11958"/>
              <a:ext cx="12120007" cy="933361"/>
            </a:xfrm>
            <a:prstGeom prst="rect">
              <a:avLst/>
            </a:prstGeom>
            <a:solidFill>
              <a:srgbClr val="003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                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DB64AF-932B-EEC0-223E-2DF0CA6E3E5C}"/>
                </a:ext>
              </a:extLst>
            </p:cNvPr>
            <p:cNvSpPr/>
            <p:nvPr/>
          </p:nvSpPr>
          <p:spPr>
            <a:xfrm rot="5400000">
              <a:off x="11689324" y="417952"/>
              <a:ext cx="933359" cy="7199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4" pitchFamily="34" charset="0"/>
                  <a:ea typeface="Lato" panose="020F0502020204030204" pitchFamily="34" charset="0"/>
                  <a:cs typeface="Lato" panose="020F0502020204030204" pitchFamily="34" charset="0"/>
                </a:rPr>
                <a:t> </a:t>
              </a: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D01281-92BE-040B-135F-3E93F08DDD75}"/>
                </a:ext>
              </a:extLst>
            </p:cNvPr>
            <p:cNvSpPr/>
            <p:nvPr/>
          </p:nvSpPr>
          <p:spPr>
            <a:xfrm>
              <a:off x="0" y="912964"/>
              <a:ext cx="3774030" cy="839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8D428FD2-8B9F-19D0-E638-AB97A0485245}"/>
              </a:ext>
            </a:extLst>
          </p:cNvPr>
          <p:cNvSpPr txBox="1">
            <a:spLocks/>
          </p:cNvSpPr>
          <p:nvPr/>
        </p:nvSpPr>
        <p:spPr>
          <a:xfrm>
            <a:off x="71993" y="12371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Jurisdictional Comparison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51A593D-854C-A9FC-1BC8-0FFEFFA5D1E9}"/>
              </a:ext>
            </a:extLst>
          </p:cNvPr>
          <p:cNvGraphicFramePr>
            <a:graphicFrameLocks noGrp="1"/>
          </p:cNvGraphicFramePr>
          <p:nvPr/>
        </p:nvGraphicFramePr>
        <p:xfrm>
          <a:off x="2638269" y="1112838"/>
          <a:ext cx="8529402" cy="564673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843134">
                  <a:extLst>
                    <a:ext uri="{9D8B030D-6E8A-4147-A177-3AD203B41FA5}">
                      <a16:colId xmlns:a16="http://schemas.microsoft.com/office/drawing/2014/main" val="1417818028"/>
                    </a:ext>
                  </a:extLst>
                </a:gridCol>
                <a:gridCol w="2843134">
                  <a:extLst>
                    <a:ext uri="{9D8B030D-6E8A-4147-A177-3AD203B41FA5}">
                      <a16:colId xmlns:a16="http://schemas.microsoft.com/office/drawing/2014/main" val="3991958900"/>
                    </a:ext>
                  </a:extLst>
                </a:gridCol>
                <a:gridCol w="2843134">
                  <a:extLst>
                    <a:ext uri="{9D8B030D-6E8A-4147-A177-3AD203B41FA5}">
                      <a16:colId xmlns:a16="http://schemas.microsoft.com/office/drawing/2014/main" val="3609456803"/>
                    </a:ext>
                  </a:extLst>
                </a:gridCol>
              </a:tblGrid>
              <a:tr h="95792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Foreign jurisdiction 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(rest of the world)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GIFT IFSC 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(India)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IN" sz="2000" b="1" dirty="0">
                          <a:solidFill>
                            <a:schemeClr val="bg1"/>
                          </a:solidFill>
                          <a:latin typeface="Lato Black" panose="020F0502020204030203" pitchFamily="34" charset="0"/>
                          <a:ea typeface="Lato Black" panose="020F0502020204030203" pitchFamily="34" charset="0"/>
                          <a:cs typeface="Lato Black" panose="020F0502020204030203" pitchFamily="34" charset="0"/>
                        </a:rPr>
                        <a:t>Domestic Tariff Area (India)</a:t>
                      </a:r>
                    </a:p>
                  </a:txBody>
                  <a:tcPr anchor="ctr">
                    <a:solidFill>
                      <a:srgbClr val="0033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171536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 Non-Resident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 Non-Resident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Onshore Resident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5772790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Respective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Int’l Currency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15 Currencies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(INR Not Permitted)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INR </a:t>
                      </a:r>
                    </a:p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denominated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553984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Offshore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Tax Holiday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(Tax Resident)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Taxes as applicable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02674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Resident’s Jurisdiction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Indian Jurisdiction </a:t>
                      </a:r>
                      <a:r>
                        <a:rPr lang="en-IN" sz="2000" b="1" i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with carveouts under various Laws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Indian Jurisdiction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341070"/>
                  </a:ext>
                </a:extLst>
              </a:tr>
              <a:tr h="920742"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Different for different jurisdictions</a:t>
                      </a:r>
                      <a:endParaRPr lang="en-IN" sz="2000" b="0" dirty="0">
                        <a:solidFill>
                          <a:srgbClr val="00338C"/>
                        </a:solidFill>
                        <a:latin typeface="Lato" panose="020F0502020204030204" pitchFamily="34" charset="0"/>
                        <a:ea typeface="Lato" panose="020F0502020204030204" pitchFamily="34" charset="0"/>
                        <a:cs typeface="Lato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IFSCA – 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Unified Regulator</a:t>
                      </a:r>
                      <a:endParaRPr lang="en-IN" sz="2000" b="1" dirty="0">
                        <a:solidFill>
                          <a:srgbClr val="00338C"/>
                        </a:solidFill>
                        <a:latin typeface="Lato" panose="020F0502020204030204" pitchFamily="34" charset="0"/>
                        <a:ea typeface="Lato" panose="020F0502020204030204" pitchFamily="34" charset="0"/>
                        <a:cs typeface="Lato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338C"/>
                          </a:solidFill>
                          <a:latin typeface="Lato" panose="020F0502020204030204" pitchFamily="34" charset="0"/>
                          <a:ea typeface="Lato" panose="020F0502020204030204" pitchFamily="34" charset="0"/>
                          <a:cs typeface="Lato" panose="020F0502020204030204" pitchFamily="34" charset="0"/>
                        </a:rPr>
                        <a:t>RBI, SEBI, IRDAI, PFRDA</a:t>
                      </a:r>
                      <a:endParaRPr lang="en-IN" sz="2000" b="0" dirty="0">
                        <a:solidFill>
                          <a:srgbClr val="00338C"/>
                        </a:solidFill>
                        <a:latin typeface="Lato" panose="020F0502020204030204" pitchFamily="34" charset="0"/>
                        <a:ea typeface="Lato" panose="020F0502020204030204" pitchFamily="34" charset="0"/>
                        <a:cs typeface="Lato" panose="020F050202020403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140134"/>
                  </a:ext>
                </a:extLst>
              </a:tr>
            </a:tbl>
          </a:graphicData>
        </a:graphic>
      </p:graphicFrame>
      <p:sp>
        <p:nvSpPr>
          <p:cNvPr id="3" name="Arrow: Pentagon 2">
            <a:extLst>
              <a:ext uri="{FF2B5EF4-FFF2-40B4-BE49-F238E27FC236}">
                <a16:creationId xmlns:a16="http://schemas.microsoft.com/office/drawing/2014/main" id="{CB7C8194-56DC-4D6B-79A1-32EB7DFD2DBA}"/>
              </a:ext>
            </a:extLst>
          </p:cNvPr>
          <p:cNvSpPr/>
          <p:nvPr/>
        </p:nvSpPr>
        <p:spPr>
          <a:xfrm>
            <a:off x="610581" y="2291079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FEMA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FCB0CC1B-020B-8CBA-374D-F7D093008D9C}"/>
              </a:ext>
            </a:extLst>
          </p:cNvPr>
          <p:cNvSpPr/>
          <p:nvPr/>
        </p:nvSpPr>
        <p:spPr>
          <a:xfrm>
            <a:off x="610581" y="3205627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Currency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BF7FF997-0A92-8C1F-ACEE-2832CE10558B}"/>
              </a:ext>
            </a:extLst>
          </p:cNvPr>
          <p:cNvSpPr/>
          <p:nvPr/>
        </p:nvSpPr>
        <p:spPr>
          <a:xfrm>
            <a:off x="610581" y="4111291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Tax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7A923020-EBB2-B5C0-D37C-7DDAAFB0FE64}"/>
              </a:ext>
            </a:extLst>
          </p:cNvPr>
          <p:cNvSpPr/>
          <p:nvPr/>
        </p:nvSpPr>
        <p:spPr>
          <a:xfrm>
            <a:off x="610581" y="5060415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Law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644A124A-E336-0786-02C7-9C2349AFF6CC}"/>
              </a:ext>
            </a:extLst>
          </p:cNvPr>
          <p:cNvSpPr/>
          <p:nvPr/>
        </p:nvSpPr>
        <p:spPr>
          <a:xfrm>
            <a:off x="610581" y="1356945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Jurisdiction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313D4A83-EE8B-A30B-610E-3665C4B463FE}"/>
              </a:ext>
            </a:extLst>
          </p:cNvPr>
          <p:cNvSpPr/>
          <p:nvPr/>
        </p:nvSpPr>
        <p:spPr>
          <a:xfrm>
            <a:off x="613081" y="6007293"/>
            <a:ext cx="1753340" cy="475981"/>
          </a:xfrm>
          <a:prstGeom prst="homePlat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Regulators</a:t>
            </a:r>
          </a:p>
        </p:txBody>
      </p:sp>
    </p:spTree>
    <p:extLst>
      <p:ext uri="{BB962C8B-B14F-4D97-AF65-F5344CB8AC3E}">
        <p14:creationId xmlns:p14="http://schemas.microsoft.com/office/powerpoint/2010/main" val="29643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18AA57-173A-2305-515C-C03F22D51511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6E0814-66B4-FE68-8741-130E2E5E5215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IFSC: Business Activities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16EFD8-EEED-357D-7835-472E2B93CF4F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60FD26-7386-87D0-F3F3-80D7A7CBA7FE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5" name="Flowchart: Alternate Process 41">
            <a:extLst>
              <a:ext uri="{FF2B5EF4-FFF2-40B4-BE49-F238E27FC236}">
                <a16:creationId xmlns:a16="http://schemas.microsoft.com/office/drawing/2014/main" id="{82136A80-B6AB-9B30-5DAD-243F443578C6}"/>
              </a:ext>
            </a:extLst>
          </p:cNvPr>
          <p:cNvSpPr/>
          <p:nvPr/>
        </p:nvSpPr>
        <p:spPr>
          <a:xfrm>
            <a:off x="393912" y="1720595"/>
            <a:ext cx="3473238" cy="206610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US" sz="1700" noProof="1">
                <a:solidFill>
                  <a:srgbClr val="00338C"/>
                </a:solidFill>
                <a:latin typeface="Lato" panose="020F0502020204030203" pitchFamily="34" charset="0"/>
              </a:rPr>
              <a:t>l</a:t>
            </a: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ndian Banks (18)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Foreign Banks (17)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Administrative Office (2)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Rep. Offices</a:t>
            </a:r>
          </a:p>
        </p:txBody>
      </p:sp>
      <p:sp>
        <p:nvSpPr>
          <p:cNvPr id="9" name="Flowchart: Alternate Process 41">
            <a:extLst>
              <a:ext uri="{FF2B5EF4-FFF2-40B4-BE49-F238E27FC236}">
                <a16:creationId xmlns:a16="http://schemas.microsoft.com/office/drawing/2014/main" id="{7294E2E3-EAC0-BD14-6E09-F491457B0B2F}"/>
              </a:ext>
            </a:extLst>
          </p:cNvPr>
          <p:cNvSpPr/>
          <p:nvPr/>
        </p:nvSpPr>
        <p:spPr>
          <a:xfrm>
            <a:off x="393912" y="1282987"/>
            <a:ext cx="3473238" cy="43760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Banking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0" name="Flowchart: Alternate Process 41">
            <a:extLst>
              <a:ext uri="{FF2B5EF4-FFF2-40B4-BE49-F238E27FC236}">
                <a16:creationId xmlns:a16="http://schemas.microsoft.com/office/drawing/2014/main" id="{0F7E221D-6DE2-761A-0C6D-D730B6CBBD2D}"/>
              </a:ext>
            </a:extLst>
          </p:cNvPr>
          <p:cNvSpPr/>
          <p:nvPr/>
        </p:nvSpPr>
        <p:spPr>
          <a:xfrm>
            <a:off x="4359381" y="1720595"/>
            <a:ext cx="3473238" cy="206610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Stock Exchanges (2)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Clearing Corporation (2)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International Depository (1)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Broker Dealers (89)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Investment Bankers (6)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Custodians (5)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Depository Participants (10)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Clearing members (23)</a:t>
            </a:r>
          </a:p>
        </p:txBody>
      </p:sp>
      <p:sp>
        <p:nvSpPr>
          <p:cNvPr id="11" name="Flowchart: Alternate Process 41">
            <a:extLst>
              <a:ext uri="{FF2B5EF4-FFF2-40B4-BE49-F238E27FC236}">
                <a16:creationId xmlns:a16="http://schemas.microsoft.com/office/drawing/2014/main" id="{02A9F0CB-C9D0-82CC-8F30-5B0347975DAA}"/>
              </a:ext>
            </a:extLst>
          </p:cNvPr>
          <p:cNvSpPr/>
          <p:nvPr/>
        </p:nvSpPr>
        <p:spPr>
          <a:xfrm>
            <a:off x="4359381" y="1282987"/>
            <a:ext cx="3473238" cy="437608"/>
          </a:xfrm>
          <a:prstGeom prst="rect">
            <a:avLst/>
          </a:prstGeom>
          <a:solidFill>
            <a:srgbClr val="00338C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Capital Market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2" name="Flowchart: Alternate Process 41">
            <a:extLst>
              <a:ext uri="{FF2B5EF4-FFF2-40B4-BE49-F238E27FC236}">
                <a16:creationId xmlns:a16="http://schemas.microsoft.com/office/drawing/2014/main" id="{66CDA403-26CF-44AA-A611-0247DC1EFABA}"/>
              </a:ext>
            </a:extLst>
          </p:cNvPr>
          <p:cNvSpPr/>
          <p:nvPr/>
        </p:nvSpPr>
        <p:spPr>
          <a:xfrm>
            <a:off x="8169639" y="1720595"/>
            <a:ext cx="3628449" cy="206610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Fund Management Entities (182)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Alternate Investment Funds (290)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Investment Advisers (4)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Portfolio Managers (19)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Distributors (15)</a:t>
            </a:r>
          </a:p>
        </p:txBody>
      </p:sp>
      <p:sp>
        <p:nvSpPr>
          <p:cNvPr id="13" name="Flowchart: Alternate Process 41">
            <a:extLst>
              <a:ext uri="{FF2B5EF4-FFF2-40B4-BE49-F238E27FC236}">
                <a16:creationId xmlns:a16="http://schemas.microsoft.com/office/drawing/2014/main" id="{4B5F6161-CF0A-7373-5218-F6FC4ACD8B93}"/>
              </a:ext>
            </a:extLst>
          </p:cNvPr>
          <p:cNvSpPr/>
          <p:nvPr/>
        </p:nvSpPr>
        <p:spPr>
          <a:xfrm>
            <a:off x="8169639" y="1282987"/>
            <a:ext cx="3628449" cy="43760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Asset management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4" name="Flowchart: Alternate Process 41">
            <a:extLst>
              <a:ext uri="{FF2B5EF4-FFF2-40B4-BE49-F238E27FC236}">
                <a16:creationId xmlns:a16="http://schemas.microsoft.com/office/drawing/2014/main" id="{29F6A048-8D28-2A83-6583-13A1448B0B68}"/>
              </a:ext>
            </a:extLst>
          </p:cNvPr>
          <p:cNvSpPr/>
          <p:nvPr/>
        </p:nvSpPr>
        <p:spPr>
          <a:xfrm>
            <a:off x="393912" y="4547615"/>
            <a:ext cx="3473238" cy="183206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Indian &amp; Foreign Insurer (13)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Indian &amp; Foreign Reinsurer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Insurance Intermediaries (29)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Insurance Web-Aggregators</a:t>
            </a:r>
          </a:p>
        </p:txBody>
      </p:sp>
      <p:sp>
        <p:nvSpPr>
          <p:cNvPr id="15" name="Flowchart: Alternate Process 41">
            <a:extLst>
              <a:ext uri="{FF2B5EF4-FFF2-40B4-BE49-F238E27FC236}">
                <a16:creationId xmlns:a16="http://schemas.microsoft.com/office/drawing/2014/main" id="{C86B090D-3A41-A441-079F-B87A6CAD533F}"/>
              </a:ext>
            </a:extLst>
          </p:cNvPr>
          <p:cNvSpPr/>
          <p:nvPr/>
        </p:nvSpPr>
        <p:spPr>
          <a:xfrm>
            <a:off x="393912" y="4110007"/>
            <a:ext cx="3473238" cy="437608"/>
          </a:xfrm>
          <a:prstGeom prst="rect">
            <a:avLst/>
          </a:prstGeom>
          <a:solidFill>
            <a:srgbClr val="00338C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Insurance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6" name="Flowchart: Alternate Process 41">
            <a:extLst>
              <a:ext uri="{FF2B5EF4-FFF2-40B4-BE49-F238E27FC236}">
                <a16:creationId xmlns:a16="http://schemas.microsoft.com/office/drawing/2014/main" id="{8F50787D-A6E7-77F2-BBD6-5EF69DC72C4A}"/>
              </a:ext>
            </a:extLst>
          </p:cNvPr>
          <p:cNvSpPr/>
          <p:nvPr/>
        </p:nvSpPr>
        <p:spPr>
          <a:xfrm>
            <a:off x="4359381" y="4547615"/>
            <a:ext cx="3585406" cy="183206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International Bullion Exchange  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Finance Companies (6)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Treasury Centre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ITFS Platform (4)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Aircraft Leasing &amp; Financing (33)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Ship Leasing &amp; Financing (25)</a:t>
            </a:r>
          </a:p>
        </p:txBody>
      </p:sp>
      <p:sp>
        <p:nvSpPr>
          <p:cNvPr id="27" name="Flowchart: Alternate Process 41">
            <a:extLst>
              <a:ext uri="{FF2B5EF4-FFF2-40B4-BE49-F238E27FC236}">
                <a16:creationId xmlns:a16="http://schemas.microsoft.com/office/drawing/2014/main" id="{12CAC3A1-CD14-2BF7-E1D6-2ABB553D7621}"/>
              </a:ext>
            </a:extLst>
          </p:cNvPr>
          <p:cNvSpPr/>
          <p:nvPr/>
        </p:nvSpPr>
        <p:spPr>
          <a:xfrm>
            <a:off x="4359381" y="4110007"/>
            <a:ext cx="3585406" cy="437608"/>
          </a:xfrm>
          <a:prstGeom prst="rect">
            <a:avLst/>
          </a:prstGeom>
          <a:solidFill>
            <a:srgbClr val="ED7D31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Niche Institutions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8" name="Flowchart: Alternate Process 41">
            <a:extLst>
              <a:ext uri="{FF2B5EF4-FFF2-40B4-BE49-F238E27FC236}">
                <a16:creationId xmlns:a16="http://schemas.microsoft.com/office/drawing/2014/main" id="{01188AC7-D5F4-97AD-E3F3-30B15CC09DE9}"/>
              </a:ext>
            </a:extLst>
          </p:cNvPr>
          <p:cNvSpPr/>
          <p:nvPr/>
        </p:nvSpPr>
        <p:spPr>
          <a:xfrm>
            <a:off x="8169639" y="4547615"/>
            <a:ext cx="3628449" cy="1832068"/>
          </a:xfrm>
          <a:prstGeom prst="rect">
            <a:avLst/>
          </a:prstGeom>
          <a:noFill/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Foreign Universities (4) 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TechFin Firms (20)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Global in-House Centres (3)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Ancillary Service Providers (83)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Payment Service Providers (5)</a:t>
            </a:r>
          </a:p>
          <a:p>
            <a:pPr marL="285750" indent="-285750">
              <a:lnSpc>
                <a:spcPts val="1300"/>
              </a:lnSpc>
              <a:spcAft>
                <a:spcPts val="450"/>
              </a:spcAft>
              <a:buFont typeface="Wingdings" panose="05000000000000000000" pitchFamily="2" charset="2"/>
              <a:buChar char="Ø"/>
            </a:pPr>
            <a:r>
              <a:rPr lang="en-GB" sz="1700" noProof="1">
                <a:solidFill>
                  <a:srgbClr val="00338C"/>
                </a:solidFill>
                <a:latin typeface="Lato" panose="020F0502020204030203" pitchFamily="34" charset="0"/>
              </a:rPr>
              <a:t>BATF Service Provider (3)</a:t>
            </a:r>
          </a:p>
        </p:txBody>
      </p:sp>
      <p:sp>
        <p:nvSpPr>
          <p:cNvPr id="29" name="Flowchart: Alternate Process 41">
            <a:extLst>
              <a:ext uri="{FF2B5EF4-FFF2-40B4-BE49-F238E27FC236}">
                <a16:creationId xmlns:a16="http://schemas.microsoft.com/office/drawing/2014/main" id="{ECA0939E-87A2-51CD-4FBD-FC366FEF36BF}"/>
              </a:ext>
            </a:extLst>
          </p:cNvPr>
          <p:cNvSpPr/>
          <p:nvPr/>
        </p:nvSpPr>
        <p:spPr>
          <a:xfrm>
            <a:off x="8169639" y="4110007"/>
            <a:ext cx="3628449" cy="437608"/>
          </a:xfrm>
          <a:prstGeom prst="rect">
            <a:avLst/>
          </a:prstGeom>
          <a:solidFill>
            <a:srgbClr val="00338C"/>
          </a:solidFill>
          <a:ln w="12700" cap="flat" cmpd="sng" algn="ctr">
            <a:solidFill>
              <a:srgbClr val="00338C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40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300"/>
              </a:lnSpc>
              <a:spcAft>
                <a:spcPts val="450"/>
              </a:spcAft>
            </a:pPr>
            <a:r>
              <a:rPr lang="en-IN" b="1" noProof="1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Emerging businesses</a:t>
            </a:r>
            <a:endParaRPr lang="en-GB" b="1" noProof="1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15884-197A-9573-5DAA-FC879B3E3144}"/>
              </a:ext>
            </a:extLst>
          </p:cNvPr>
          <p:cNvSpPr txBox="1"/>
          <p:nvPr/>
        </p:nvSpPr>
        <p:spPr>
          <a:xfrm>
            <a:off x="5990088" y="6519446"/>
            <a:ext cx="5808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338C"/>
                </a:solidFill>
                <a:latin typeface="Lato" panose="020F0502020204030204" pitchFamily="34" charset="0"/>
                <a:ea typeface="Lato" panose="020F0502020204030204" pitchFamily="34" charset="0"/>
                <a:cs typeface="Lato" panose="020F0502020204030204" pitchFamily="34" charset="0"/>
              </a:rPr>
              <a:t>Figures in brackets are the number of entities authorized by IFSCA</a:t>
            </a:r>
            <a:endParaRPr lang="en-IN" sz="1600" i="1" dirty="0">
              <a:solidFill>
                <a:srgbClr val="00338C"/>
              </a:solidFill>
              <a:latin typeface="Lato" panose="020F0502020204030204" pitchFamily="34" charset="0"/>
              <a:ea typeface="Lato" panose="020F0502020204030204" pitchFamily="34" charset="0"/>
              <a:cs typeface="Lat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64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2C16E1-84C9-43A9-4CB8-4E81828EC79C}"/>
              </a:ext>
            </a:extLst>
          </p:cNvPr>
          <p:cNvSpPr/>
          <p:nvPr/>
        </p:nvSpPr>
        <p:spPr>
          <a:xfrm>
            <a:off x="317770" y="1397516"/>
            <a:ext cx="11556460" cy="492440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IN" sz="1600" b="1">
              <a:solidFill>
                <a:schemeClr val="tx1">
                  <a:lumMod val="95000"/>
                  <a:lumOff val="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F4B1764-B5FD-67FD-66F9-F8AB4566955F}"/>
              </a:ext>
            </a:extLst>
          </p:cNvPr>
          <p:cNvSpPr/>
          <p:nvPr/>
        </p:nvSpPr>
        <p:spPr>
          <a:xfrm>
            <a:off x="319180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Banking Regulations 2020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B52CEE7-6F79-DAF1-A621-9E5BC31EAAEC}"/>
              </a:ext>
            </a:extLst>
          </p:cNvPr>
          <p:cNvSpPr/>
          <p:nvPr/>
        </p:nvSpPr>
        <p:spPr>
          <a:xfrm>
            <a:off x="2274411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Bullion Market Regulations, 2025</a:t>
            </a:r>
            <a:endParaRPr lang="en-US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48DAE79-DB8A-D8AF-2339-FB5F585BC21A}"/>
              </a:ext>
            </a:extLst>
          </p:cNvPr>
          <p:cNvSpPr/>
          <p:nvPr/>
        </p:nvSpPr>
        <p:spPr>
          <a:xfrm>
            <a:off x="4229642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Global In-House Regulations 2020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FF3D3B-DBEB-F793-3181-DA5F3B6F3DA4}"/>
              </a:ext>
            </a:extLst>
          </p:cNvPr>
          <p:cNvSpPr/>
          <p:nvPr/>
        </p:nvSpPr>
        <p:spPr>
          <a:xfrm>
            <a:off x="6184873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FinTech Entity Framework 2022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8B21AD-2AB7-98F6-BC3C-63E00187CCF7}"/>
              </a:ext>
            </a:extLst>
          </p:cNvPr>
          <p:cNvSpPr/>
          <p:nvPr/>
        </p:nvSpPr>
        <p:spPr>
          <a:xfrm>
            <a:off x="8140104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Listing Regulations, 2024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FFE2C2D-E954-2696-70E2-8D8D53E9D83F}"/>
              </a:ext>
            </a:extLst>
          </p:cNvPr>
          <p:cNvSpPr/>
          <p:nvPr/>
        </p:nvSpPr>
        <p:spPr>
          <a:xfrm>
            <a:off x="10095336" y="148291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Finance Company Regulations, 2021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8B31322-36D7-D160-7B6A-5DE0F4F13598}"/>
              </a:ext>
            </a:extLst>
          </p:cNvPr>
          <p:cNvSpPr/>
          <p:nvPr/>
        </p:nvSpPr>
        <p:spPr>
          <a:xfrm>
            <a:off x="319180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Market Infrastructure Institutions Regulations 2021</a:t>
            </a:r>
            <a:endParaRPr lang="en-US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F9618C6-1F4E-985C-6720-C35AD728CE7D}"/>
              </a:ext>
            </a:extLst>
          </p:cNvPr>
          <p:cNvSpPr/>
          <p:nvPr/>
        </p:nvSpPr>
        <p:spPr>
          <a:xfrm>
            <a:off x="2274411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Aircraft Lease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16E5DF5-7149-D029-1430-C35C60AD2E23}"/>
              </a:ext>
            </a:extLst>
          </p:cNvPr>
          <p:cNvSpPr/>
          <p:nvPr/>
        </p:nvSpPr>
        <p:spPr>
          <a:xfrm>
            <a:off x="4229642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Payment and Settlement System Regulations, 2024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155B66E-ABFA-7F76-512B-157F899FB1C0}"/>
              </a:ext>
            </a:extLst>
          </p:cNvPr>
          <p:cNvSpPr/>
          <p:nvPr/>
        </p:nvSpPr>
        <p:spPr>
          <a:xfrm>
            <a:off x="6184873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Book-keeping, Accounting, Taxation Regulations, 2024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366CC38-82B7-0232-0A71-BE55DD9D28CD}"/>
              </a:ext>
            </a:extLst>
          </p:cNvPr>
          <p:cNvSpPr/>
          <p:nvPr/>
        </p:nvSpPr>
        <p:spPr>
          <a:xfrm>
            <a:off x="8140104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00338C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711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Fund Management Regulations, 2025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E47FFB8-2AEE-9BC0-402D-B3B6C68B72A6}"/>
              </a:ext>
            </a:extLst>
          </p:cNvPr>
          <p:cNvSpPr/>
          <p:nvPr/>
        </p:nvSpPr>
        <p:spPr>
          <a:xfrm>
            <a:off x="10095336" y="2749478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711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Capital Market Intermediaries Regulations, 2025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9774E5-558F-AE45-7156-DD0164050883}"/>
              </a:ext>
            </a:extLst>
          </p:cNvPr>
          <p:cNvSpPr/>
          <p:nvPr/>
        </p:nvSpPr>
        <p:spPr>
          <a:xfrm>
            <a:off x="319180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00338C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711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Registration of Insurance Business Regulations 2021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6929CD2-96F1-E979-4CF4-024DBF20BB64}"/>
              </a:ext>
            </a:extLst>
          </p:cNvPr>
          <p:cNvSpPr/>
          <p:nvPr/>
        </p:nvSpPr>
        <p:spPr>
          <a:xfrm>
            <a:off x="2274411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7112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Insurance Intermediary Regulations 2021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820CEAA-1D18-00F5-18CE-67835811C4DE}"/>
              </a:ext>
            </a:extLst>
          </p:cNvPr>
          <p:cNvSpPr/>
          <p:nvPr/>
        </p:nvSpPr>
        <p:spPr>
          <a:xfrm>
            <a:off x="4229642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setting up ITFS 2021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2A5E6F2-60A9-C205-010C-A5B704D61216}"/>
              </a:ext>
            </a:extLst>
          </p:cNvPr>
          <p:cNvSpPr/>
          <p:nvPr/>
        </p:nvSpPr>
        <p:spPr>
          <a:xfrm>
            <a:off x="6184874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Ship Lease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4253244-854E-2D7F-7C99-46C0E99590F5}"/>
              </a:ext>
            </a:extLst>
          </p:cNvPr>
          <p:cNvSpPr/>
          <p:nvPr/>
        </p:nvSpPr>
        <p:spPr>
          <a:xfrm>
            <a:off x="8140105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Foreign University Regulations 2022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CFFEE6C-5499-4A68-3CA1-1E68C5989D88}"/>
              </a:ext>
            </a:extLst>
          </p:cNvPr>
          <p:cNvSpPr/>
          <p:nvPr/>
        </p:nvSpPr>
        <p:spPr>
          <a:xfrm>
            <a:off x="10095336" y="4016037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 algn="ctr">
            <a:solidFill>
              <a:srgbClr val="ED7D31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KYC Registration Agency Regulations, 2025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3CF99F7-F1F5-C706-1A7C-9F87E8ABA311}"/>
              </a:ext>
            </a:extLst>
          </p:cNvPr>
          <p:cNvSpPr/>
          <p:nvPr/>
        </p:nvSpPr>
        <p:spPr>
          <a:xfrm>
            <a:off x="319180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Insurance Products and Pricing Regulations 2022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7572B7A-41DB-7503-5439-9C178165EFE9}"/>
              </a:ext>
            </a:extLst>
          </p:cNvPr>
          <p:cNvSpPr/>
          <p:nvPr/>
        </p:nvSpPr>
        <p:spPr>
          <a:xfrm>
            <a:off x="2274411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 err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TechFin</a:t>
            </a: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Ancillary Services Regulations, 2025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368F7D9-42BA-D4B3-40CC-BAB1AEAE8DF1}"/>
              </a:ext>
            </a:extLst>
          </p:cNvPr>
          <p:cNvSpPr/>
          <p:nvPr/>
        </p:nvSpPr>
        <p:spPr>
          <a:xfrm>
            <a:off x="4229642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Registration of Factors Regulations 2024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EEA8CB6-D789-DDCA-D02B-62429B8D1F2F}"/>
              </a:ext>
            </a:extLst>
          </p:cNvPr>
          <p:cNvSpPr/>
          <p:nvPr/>
        </p:nvSpPr>
        <p:spPr>
          <a:xfrm>
            <a:off x="6184873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3340" tIns="53340" rIns="53340" bIns="53340" numCol="1" spcCol="1270" rtlCol="0" anchor="ctr" anchorCtr="0">
            <a:noAutofit/>
          </a:bodyPr>
          <a:lstStyle/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IN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Payment Services Regulations, 2024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FFD0228-A7FE-77B5-279F-F2BCA30ADEEE}"/>
              </a:ext>
            </a:extLst>
          </p:cNvPr>
          <p:cNvSpPr/>
          <p:nvPr/>
        </p:nvSpPr>
        <p:spPr>
          <a:xfrm>
            <a:off x="8140104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003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Framework for Global Administrative Office 2022</a:t>
            </a:r>
            <a:endParaRPr lang="en-IN" sz="1600" b="1" kern="12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FE94BEE-1D35-FFF3-D5BF-87D76B61D2B4}"/>
              </a:ext>
            </a:extLst>
          </p:cNvPr>
          <p:cNvSpPr/>
          <p:nvPr/>
        </p:nvSpPr>
        <p:spPr>
          <a:xfrm>
            <a:off x="10095336" y="5269126"/>
            <a:ext cx="1777482" cy="1066489"/>
          </a:xfrm>
          <a:custGeom>
            <a:avLst/>
            <a:gdLst>
              <a:gd name="connsiteX0" fmla="*/ 0 w 1777482"/>
              <a:gd name="connsiteY0" fmla="*/ 0 h 1066489"/>
              <a:gd name="connsiteX1" fmla="*/ 1777482 w 1777482"/>
              <a:gd name="connsiteY1" fmla="*/ 0 h 1066489"/>
              <a:gd name="connsiteX2" fmla="*/ 1777482 w 1777482"/>
              <a:gd name="connsiteY2" fmla="*/ 1066489 h 1066489"/>
              <a:gd name="connsiteX3" fmla="*/ 0 w 1777482"/>
              <a:gd name="connsiteY3" fmla="*/ 1066489 h 1066489"/>
              <a:gd name="connsiteX4" fmla="*/ 0 w 1777482"/>
              <a:gd name="connsiteY4" fmla="*/ 0 h 1066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482" h="1066489">
                <a:moveTo>
                  <a:pt x="0" y="0"/>
                </a:moveTo>
                <a:lnTo>
                  <a:pt x="1777482" y="0"/>
                </a:lnTo>
                <a:lnTo>
                  <a:pt x="1777482" y="1066489"/>
                </a:lnTo>
                <a:lnTo>
                  <a:pt x="0" y="1066489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ctr" defTabSz="914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kern="12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Re-Insurance Regulations 2023</a:t>
            </a:r>
            <a:endParaRPr lang="en-IN" sz="1600" b="1" kern="120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5A0A4F-F1BB-5524-CCB0-9612039A699C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A481763-B16A-DE08-B0B8-975B142918A7}"/>
              </a:ext>
            </a:extLst>
          </p:cNvPr>
          <p:cNvSpPr txBox="1">
            <a:spLocks/>
          </p:cNvSpPr>
          <p:nvPr/>
        </p:nvSpPr>
        <p:spPr>
          <a:xfrm>
            <a:off x="71992" y="183674"/>
            <a:ext cx="696888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IN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Regulatory Architecture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iennale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Regulations Benchmarked with Global Best Practices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9ACCA0-A541-C152-A8D2-5D3F7B997979}"/>
              </a:ext>
            </a:extLst>
          </p:cNvPr>
          <p:cNvSpPr/>
          <p:nvPr/>
        </p:nvSpPr>
        <p:spPr>
          <a:xfrm rot="5400000">
            <a:off x="11675148" y="438110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1A97B8-E039-3590-03B9-529BC6A32315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5081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97BA950-201A-42A6-A989-F299C76A39C3}"/>
              </a:ext>
            </a:extLst>
          </p:cNvPr>
          <p:cNvSpPr txBox="1"/>
          <p:nvPr/>
        </p:nvSpPr>
        <p:spPr>
          <a:xfrm>
            <a:off x="433148" y="5643109"/>
            <a:ext cx="6159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*MAT provisions not applicable for companies opting for concessional tax rate under Sec. 115 BA of Income Tax Act, 1961</a:t>
            </a:r>
          </a:p>
          <a:p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**CTT- Commodity Transaction Tax, STT- Securities Transaction Tax, GST- Goods and Service Tax</a:t>
            </a:r>
          </a:p>
        </p:txBody>
      </p:sp>
      <p:pic>
        <p:nvPicPr>
          <p:cNvPr id="3" name="Picture 2" descr="A flag on a pole in front of a city&#10;&#10;Description automatically generated with low confidence">
            <a:extLst>
              <a:ext uri="{FF2B5EF4-FFF2-40B4-BE49-F238E27FC236}">
                <a16:creationId xmlns:a16="http://schemas.microsoft.com/office/drawing/2014/main" id="{D7BC9532-B8BA-40DF-9273-7797726A7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4548" y="1196641"/>
            <a:ext cx="4626541" cy="53507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15EBD-24B0-2E13-07BC-4CE963E56A01}"/>
              </a:ext>
            </a:extLst>
          </p:cNvPr>
          <p:cNvSpPr/>
          <p:nvPr/>
        </p:nvSpPr>
        <p:spPr>
          <a:xfrm>
            <a:off x="301558" y="1200261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EA851-322A-900A-C36B-CE62F9742306}"/>
              </a:ext>
            </a:extLst>
          </p:cNvPr>
          <p:cNvSpPr txBox="1"/>
          <p:nvPr/>
        </p:nvSpPr>
        <p:spPr>
          <a:xfrm>
            <a:off x="1300565" y="1147080"/>
            <a:ext cx="4974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Tax Holiday on Business Income for 10 out of 15 years</a:t>
            </a:r>
            <a:endParaRPr lang="en-IN" dirty="0">
              <a:solidFill>
                <a:srgbClr val="00338C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E44A3F-3424-51C5-71E8-96DAE352641A}"/>
              </a:ext>
            </a:extLst>
          </p:cNvPr>
          <p:cNvSpPr/>
          <p:nvPr/>
        </p:nvSpPr>
        <p:spPr>
          <a:xfrm>
            <a:off x="301558" y="1921735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5797B8-2935-DAEA-89B2-576BA353765D}"/>
              </a:ext>
            </a:extLst>
          </p:cNvPr>
          <p:cNvSpPr txBox="1"/>
          <p:nvPr/>
        </p:nvSpPr>
        <p:spPr>
          <a:xfrm>
            <a:off x="1300565" y="2003388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Minimum Alternate Tax* @ 9%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1E165D-F0E7-8BA9-3A74-B3F325508E2C}"/>
              </a:ext>
            </a:extLst>
          </p:cNvPr>
          <p:cNvSpPr/>
          <p:nvPr/>
        </p:nvSpPr>
        <p:spPr>
          <a:xfrm>
            <a:off x="302902" y="2643209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56D1DA-BE3C-B779-7988-B7ED80411D2B}"/>
              </a:ext>
            </a:extLst>
          </p:cNvPr>
          <p:cNvSpPr txBox="1"/>
          <p:nvPr/>
        </p:nvSpPr>
        <p:spPr>
          <a:xfrm>
            <a:off x="1302876" y="2770045"/>
            <a:ext cx="391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No CTT**/STT**/GST**/Stamp Duty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829041-4F03-DC6A-3382-C164FB5B02F5}"/>
              </a:ext>
            </a:extLst>
          </p:cNvPr>
          <p:cNvSpPr/>
          <p:nvPr/>
        </p:nvSpPr>
        <p:spPr>
          <a:xfrm>
            <a:off x="301557" y="3364683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60CEF5-64C4-6354-0565-03B05F9C31A5}"/>
              </a:ext>
            </a:extLst>
          </p:cNvPr>
          <p:cNvSpPr txBox="1"/>
          <p:nvPr/>
        </p:nvSpPr>
        <p:spPr>
          <a:xfrm>
            <a:off x="1334790" y="3301084"/>
            <a:ext cx="5228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Reduced Withholding Tax of 9% on interest paid on Debt Instruments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FB4098-984D-85E9-081C-D3ACFBE7D9BA}"/>
              </a:ext>
            </a:extLst>
          </p:cNvPr>
          <p:cNvSpPr/>
          <p:nvPr/>
        </p:nvSpPr>
        <p:spPr>
          <a:xfrm>
            <a:off x="301557" y="4086157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E35EF2-DA76-51D6-B555-4A35155A38B9}"/>
              </a:ext>
            </a:extLst>
          </p:cNvPr>
          <p:cNvSpPr txBox="1"/>
          <p:nvPr/>
        </p:nvSpPr>
        <p:spPr>
          <a:xfrm>
            <a:off x="1334790" y="4182954"/>
            <a:ext cx="52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Competitive Tax Regime for Funds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0F3D3D-D970-4183-A9EA-DC20B69B2715}"/>
              </a:ext>
            </a:extLst>
          </p:cNvPr>
          <p:cNvSpPr/>
          <p:nvPr/>
        </p:nvSpPr>
        <p:spPr>
          <a:xfrm>
            <a:off x="301557" y="4807630"/>
            <a:ext cx="6441811" cy="555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7DE31C-85BB-2F93-DFCB-F8D990DEF9FF}"/>
              </a:ext>
            </a:extLst>
          </p:cNvPr>
          <p:cNvSpPr txBox="1"/>
          <p:nvPr/>
        </p:nvSpPr>
        <p:spPr>
          <a:xfrm>
            <a:off x="1334790" y="4915091"/>
            <a:ext cx="591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30871"/>
              </a:buClr>
              <a:buSzPts val="1100"/>
            </a:pP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Incentives under Gujarat IT/</a:t>
            </a:r>
            <a:r>
              <a:rPr lang="en-US" dirty="0" err="1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ITeS</a:t>
            </a:r>
            <a:r>
              <a:rPr lang="en-US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Roboto"/>
              </a:rPr>
              <a:t> Policy (2022-27)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E6C549-F657-A4D2-98AF-544392972088}"/>
              </a:ext>
            </a:extLst>
          </p:cNvPr>
          <p:cNvSpPr/>
          <p:nvPr/>
        </p:nvSpPr>
        <p:spPr>
          <a:xfrm>
            <a:off x="301557" y="5596886"/>
            <a:ext cx="6441811" cy="95054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82351D-7F07-DE72-5E40-6A78F6C97420}"/>
              </a:ext>
            </a:extLst>
          </p:cNvPr>
          <p:cNvGrpSpPr/>
          <p:nvPr/>
        </p:nvGrpSpPr>
        <p:grpSpPr>
          <a:xfrm>
            <a:off x="315132" y="1196641"/>
            <a:ext cx="779205" cy="566728"/>
            <a:chOff x="793158" y="1552895"/>
            <a:chExt cx="760273" cy="689465"/>
          </a:xfrm>
        </p:grpSpPr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8755A97C-5F22-3A07-B2C1-CF43740E4810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solidFill>
                  <a:schemeClr val="bg1"/>
                </a:solidFill>
                <a:latin typeface="Lato" panose="020F0502020204030203" pitchFamily="34" charset="0"/>
              </a:endParaRPr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151030CA-244B-7438-3CD8-D43935F0B740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828E9A-E429-C2C3-D163-C53877F912EC}"/>
              </a:ext>
            </a:extLst>
          </p:cNvPr>
          <p:cNvGrpSpPr/>
          <p:nvPr/>
        </p:nvGrpSpPr>
        <p:grpSpPr>
          <a:xfrm>
            <a:off x="309045" y="1914548"/>
            <a:ext cx="779205" cy="566728"/>
            <a:chOff x="793158" y="1552895"/>
            <a:chExt cx="760273" cy="689465"/>
          </a:xfrm>
        </p:grpSpPr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88BF941A-1F97-0521-2103-FD57DC0346AE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26BFFF74-9E9D-E6B3-003D-523D522A95C4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76D40A-F23E-CF34-2991-2767BA7C7ED9}"/>
              </a:ext>
            </a:extLst>
          </p:cNvPr>
          <p:cNvGrpSpPr/>
          <p:nvPr/>
        </p:nvGrpSpPr>
        <p:grpSpPr>
          <a:xfrm>
            <a:off x="310739" y="2644350"/>
            <a:ext cx="779205" cy="566728"/>
            <a:chOff x="793158" y="1552895"/>
            <a:chExt cx="760273" cy="689465"/>
          </a:xfrm>
        </p:grpSpPr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652C33E1-5AB9-BC34-C9DC-A2623FD1B494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 dirty="0">
                <a:latin typeface="Lato" panose="020F0502020204030203" pitchFamily="34" charset="0"/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77D2CB29-DBEE-6BA0-8CD6-9BEC3822DAD7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2AC080-BA82-84DE-3C48-85EBBD834F63}"/>
              </a:ext>
            </a:extLst>
          </p:cNvPr>
          <p:cNvGrpSpPr/>
          <p:nvPr/>
        </p:nvGrpSpPr>
        <p:grpSpPr>
          <a:xfrm>
            <a:off x="304652" y="3362257"/>
            <a:ext cx="779205" cy="566728"/>
            <a:chOff x="793158" y="1552895"/>
            <a:chExt cx="760273" cy="689465"/>
          </a:xfrm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1E043F01-5981-DAF5-2553-1409B0CE2BF2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1C84AFBD-3B17-7CC0-1AFE-49E7B7CA18F7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7EF101-6E70-0DE9-C2BD-F37CEEB2B79C}"/>
              </a:ext>
            </a:extLst>
          </p:cNvPr>
          <p:cNvGrpSpPr/>
          <p:nvPr/>
        </p:nvGrpSpPr>
        <p:grpSpPr>
          <a:xfrm>
            <a:off x="306346" y="4072603"/>
            <a:ext cx="779205" cy="566728"/>
            <a:chOff x="793158" y="1552895"/>
            <a:chExt cx="760273" cy="689465"/>
          </a:xfrm>
        </p:grpSpPr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D64F4AAA-51AD-19EA-00F1-3572D869F397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ED7D31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78549039-AD15-E951-9FCD-6E95688C4110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BD50AD-1115-4B28-E02A-EE33BE1B0561}"/>
              </a:ext>
            </a:extLst>
          </p:cNvPr>
          <p:cNvGrpSpPr/>
          <p:nvPr/>
        </p:nvGrpSpPr>
        <p:grpSpPr>
          <a:xfrm>
            <a:off x="300259" y="4790510"/>
            <a:ext cx="779205" cy="566728"/>
            <a:chOff x="793158" y="1552895"/>
            <a:chExt cx="760273" cy="689465"/>
          </a:xfrm>
        </p:grpSpPr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88DD7588-5193-BF34-DD8A-8667B9C65174}"/>
                </a:ext>
              </a:extLst>
            </p:cNvPr>
            <p:cNvSpPr/>
            <p:nvPr/>
          </p:nvSpPr>
          <p:spPr>
            <a:xfrm>
              <a:off x="982105" y="1552895"/>
              <a:ext cx="571326" cy="689465"/>
            </a:xfrm>
            <a:prstGeom prst="rect">
              <a:avLst/>
            </a:prstGeom>
            <a:solidFill>
              <a:srgbClr val="00338C"/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388C5ABB-1033-7EE4-7981-5A98B03FAF09}"/>
                </a:ext>
              </a:extLst>
            </p:cNvPr>
            <p:cNvSpPr/>
            <p:nvPr/>
          </p:nvSpPr>
          <p:spPr>
            <a:xfrm>
              <a:off x="793158" y="1552895"/>
              <a:ext cx="192803" cy="6894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28575" tIns="28575" rIns="28575" bIns="28575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250">
                <a:latin typeface="Lato" panose="020F0502020204030203" pitchFamily="34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0E2C855D-2BAB-F306-9BE6-27A32D7EE7CB}"/>
              </a:ext>
            </a:extLst>
          </p:cNvPr>
          <p:cNvSpPr txBox="1"/>
          <p:nvPr/>
        </p:nvSpPr>
        <p:spPr>
          <a:xfrm>
            <a:off x="611827" y="1977507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7C6DD2-1175-2444-4A02-E99AE52CB4B7}"/>
              </a:ext>
            </a:extLst>
          </p:cNvPr>
          <p:cNvSpPr txBox="1"/>
          <p:nvPr/>
        </p:nvSpPr>
        <p:spPr>
          <a:xfrm>
            <a:off x="615033" y="1254038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A42432-2133-0BB6-C53A-A6A05DB02DFD}"/>
              </a:ext>
            </a:extLst>
          </p:cNvPr>
          <p:cNvSpPr txBox="1"/>
          <p:nvPr/>
        </p:nvSpPr>
        <p:spPr>
          <a:xfrm>
            <a:off x="611827" y="2699745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E691644-F868-6336-4DF5-01D1E3019073}"/>
              </a:ext>
            </a:extLst>
          </p:cNvPr>
          <p:cNvSpPr txBox="1"/>
          <p:nvPr/>
        </p:nvSpPr>
        <p:spPr>
          <a:xfrm>
            <a:off x="614927" y="4116912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</a:t>
            </a:r>
            <a:endParaRPr lang="en-IN" sz="2400" b="1" spc="185" dirty="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D0CBE7-12AC-AEBD-2600-FEFD6C2036CA}"/>
              </a:ext>
            </a:extLst>
          </p:cNvPr>
          <p:cNvSpPr txBox="1"/>
          <p:nvPr/>
        </p:nvSpPr>
        <p:spPr>
          <a:xfrm>
            <a:off x="618133" y="3393443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787AA5E-FF34-95AF-A101-F4585219198F}"/>
              </a:ext>
            </a:extLst>
          </p:cNvPr>
          <p:cNvSpPr txBox="1"/>
          <p:nvPr/>
        </p:nvSpPr>
        <p:spPr>
          <a:xfrm>
            <a:off x="614927" y="4839150"/>
            <a:ext cx="386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185" dirty="0">
                <a:solidFill>
                  <a:srgbClr val="FFFFFF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</a:t>
            </a:r>
            <a:endParaRPr lang="en-IN" sz="2400" b="1" spc="185" dirty="0">
              <a:solidFill>
                <a:srgbClr val="FFFFFF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14BA20-802C-3D70-1761-8B2CC4E78961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B010E8-5480-6618-3841-60FEE8640676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Competitive tax regime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DB8104-D252-8E98-BF29-9A3FAAFB8ACC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0CC658-114E-2AA6-313C-59BE008DAE30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EDDDAEF3-B739-48AF-9666-AED0DBEFDBD4}"/>
              </a:ext>
            </a:extLst>
          </p:cNvPr>
          <p:cNvSpPr txBox="1"/>
          <p:nvPr/>
        </p:nvSpPr>
        <p:spPr>
          <a:xfrm>
            <a:off x="9333901" y="2059551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endParaRPr lang="en-US" sz="1400" b="1">
              <a:solidFill>
                <a:srgbClr val="00338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BEE3C-F9DF-F5CD-499A-47CD7CBD67A2}"/>
              </a:ext>
            </a:extLst>
          </p:cNvPr>
          <p:cNvSpPr txBox="1"/>
          <p:nvPr/>
        </p:nvSpPr>
        <p:spPr>
          <a:xfrm>
            <a:off x="1783804" y="1559831"/>
            <a:ext cx="1083630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1000 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324BE-07C0-7681-A82E-12B3C442FAE7}"/>
              </a:ext>
            </a:extLst>
          </p:cNvPr>
          <p:cNvSpPr txBox="1"/>
          <p:nvPr/>
        </p:nvSpPr>
        <p:spPr>
          <a:xfrm>
            <a:off x="876729" y="2059551"/>
            <a:ext cx="278437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Registrations granted by IFSCA August 2025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900DCD-2BF0-81FE-718A-241B88821DDA}"/>
              </a:ext>
            </a:extLst>
          </p:cNvPr>
          <p:cNvSpPr/>
          <p:nvPr/>
        </p:nvSpPr>
        <p:spPr>
          <a:xfrm>
            <a:off x="724624" y="1442240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220C56-CF69-4803-B251-52F3278F39F2}"/>
              </a:ext>
            </a:extLst>
          </p:cNvPr>
          <p:cNvSpPr txBox="1"/>
          <p:nvPr/>
        </p:nvSpPr>
        <p:spPr>
          <a:xfrm>
            <a:off x="5436935" y="1559831"/>
            <a:ext cx="1189428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$ 82 Bn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334E4E1-A52D-43A1-B522-E9D1CCE40227}"/>
              </a:ext>
            </a:extLst>
          </p:cNvPr>
          <p:cNvSpPr txBox="1"/>
          <p:nvPr/>
        </p:nvSpPr>
        <p:spPr>
          <a:xfrm>
            <a:off x="4781495" y="2059551"/>
            <a:ext cx="2738107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Monthly turnover on IFSC International Stock Exchanges </a:t>
            </a:r>
            <a:r>
              <a:rPr lang="en-US" sz="140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July </a:t>
            </a: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E0DF240-63E0-BE0E-311A-3E05BD6C91A9}"/>
              </a:ext>
            </a:extLst>
          </p:cNvPr>
          <p:cNvSpPr/>
          <p:nvPr/>
        </p:nvSpPr>
        <p:spPr>
          <a:xfrm>
            <a:off x="4627646" y="1442240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194DC5B-499A-4218-BDDE-D3D35C860E0E}"/>
              </a:ext>
            </a:extLst>
          </p:cNvPr>
          <p:cNvSpPr txBox="1"/>
          <p:nvPr/>
        </p:nvSpPr>
        <p:spPr>
          <a:xfrm>
            <a:off x="9320673" y="1538714"/>
            <a:ext cx="2686467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$ 94 Bn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AA3A4E8-4FC2-464F-99BA-FCC943B178CE}"/>
              </a:ext>
            </a:extLst>
          </p:cNvPr>
          <p:cNvSpPr txBox="1"/>
          <p:nvPr/>
        </p:nvSpPr>
        <p:spPr>
          <a:xfrm>
            <a:off x="8552226" y="2203434"/>
            <a:ext cx="305937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Banking Asset Size in June 2025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B877017-C98C-3BD8-FAC8-638FFA45CB9D}"/>
              </a:ext>
            </a:extLst>
          </p:cNvPr>
          <p:cNvSpPr/>
          <p:nvPr/>
        </p:nvSpPr>
        <p:spPr>
          <a:xfrm>
            <a:off x="8530668" y="1442240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FECFB48-5FCB-10D6-9287-A4F4A928F2AC}"/>
              </a:ext>
            </a:extLst>
          </p:cNvPr>
          <p:cNvSpPr/>
          <p:nvPr/>
        </p:nvSpPr>
        <p:spPr>
          <a:xfrm>
            <a:off x="764115" y="315033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FFE024D-041A-4285-9A3C-CAC6B53BD7E1}"/>
              </a:ext>
            </a:extLst>
          </p:cNvPr>
          <p:cNvSpPr txBox="1"/>
          <p:nvPr/>
        </p:nvSpPr>
        <p:spPr>
          <a:xfrm>
            <a:off x="1783804" y="3262247"/>
            <a:ext cx="601127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186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1C0F03CF-BABA-4DEE-9C4A-37B104F219F9}"/>
              </a:ext>
            </a:extLst>
          </p:cNvPr>
          <p:cNvSpPr txBox="1"/>
          <p:nvPr/>
        </p:nvSpPr>
        <p:spPr>
          <a:xfrm>
            <a:off x="890806" y="3799106"/>
            <a:ext cx="2906468" cy="723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Number of Funds Management Entities registered till July 2025</a:t>
            </a:r>
          </a:p>
          <a:p>
            <a:pPr>
              <a:spcAft>
                <a:spcPts val="600"/>
              </a:spcAft>
              <a:buSzPct val="100000"/>
            </a:pPr>
            <a:endParaRPr lang="en-US" sz="1400" dirty="0">
              <a:solidFill>
                <a:srgbClr val="00338C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448885-08F7-970E-5C1D-7DC12F2310A4}"/>
              </a:ext>
            </a:extLst>
          </p:cNvPr>
          <p:cNvSpPr txBox="1"/>
          <p:nvPr/>
        </p:nvSpPr>
        <p:spPr>
          <a:xfrm>
            <a:off x="5434270" y="3262247"/>
            <a:ext cx="1471557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$ 65 + Bn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D4F91F-3303-7E9D-BA93-F973CF5434D6}"/>
              </a:ext>
            </a:extLst>
          </p:cNvPr>
          <p:cNvSpPr txBox="1"/>
          <p:nvPr/>
        </p:nvSpPr>
        <p:spPr>
          <a:xfrm>
            <a:off x="4793026" y="3861662"/>
            <a:ext cx="2726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Debt Listing on IFSC Exchanges till July 2025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86C90C08-182E-4265-FE47-54B162BC12C8}"/>
              </a:ext>
            </a:extLst>
          </p:cNvPr>
          <p:cNvSpPr/>
          <p:nvPr/>
        </p:nvSpPr>
        <p:spPr>
          <a:xfrm>
            <a:off x="4615253" y="315033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6F8788B-0B12-AA57-A5FE-D1AFD86C840E}"/>
              </a:ext>
            </a:extLst>
          </p:cNvPr>
          <p:cNvSpPr/>
          <p:nvPr/>
        </p:nvSpPr>
        <p:spPr>
          <a:xfrm>
            <a:off x="8541580" y="315033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DF4CAAB-96AF-4432-8D9B-8AFFAF522AC2}"/>
              </a:ext>
            </a:extLst>
          </p:cNvPr>
          <p:cNvSpPr txBox="1"/>
          <p:nvPr/>
        </p:nvSpPr>
        <p:spPr>
          <a:xfrm>
            <a:off x="9220485" y="3262247"/>
            <a:ext cx="1671933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$ 1365  Bn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00AAF0D-DF4D-4E07-8FBD-40FFCA052D74}"/>
              </a:ext>
            </a:extLst>
          </p:cNvPr>
          <p:cNvSpPr txBox="1"/>
          <p:nvPr/>
        </p:nvSpPr>
        <p:spPr>
          <a:xfrm>
            <a:off x="8679131" y="3861662"/>
            <a:ext cx="281440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Cumulative Banking transactions till June 2025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5C5EE36C-29C7-E0AA-0128-34FB88D2C7C9}"/>
              </a:ext>
            </a:extLst>
          </p:cNvPr>
          <p:cNvSpPr/>
          <p:nvPr/>
        </p:nvSpPr>
        <p:spPr>
          <a:xfrm>
            <a:off x="4627645" y="492750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F37F864-B323-4424-84F7-EA7C2EA0AD24}"/>
              </a:ext>
            </a:extLst>
          </p:cNvPr>
          <p:cNvSpPr txBox="1"/>
          <p:nvPr/>
        </p:nvSpPr>
        <p:spPr>
          <a:xfrm>
            <a:off x="5434270" y="5017800"/>
            <a:ext cx="1553310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$ 71 Bn +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E00B420-66DA-4C3A-A4A9-89F701F41191}"/>
              </a:ext>
            </a:extLst>
          </p:cNvPr>
          <p:cNvSpPr txBox="1"/>
          <p:nvPr/>
        </p:nvSpPr>
        <p:spPr>
          <a:xfrm>
            <a:off x="4824722" y="5511323"/>
            <a:ext cx="269487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targeted corpus of  Alternative Investment Funds till July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B9160-174E-B9E7-EB4D-E1CBD40543DF}"/>
              </a:ext>
            </a:extLst>
          </p:cNvPr>
          <p:cNvSpPr txBox="1"/>
          <p:nvPr/>
        </p:nvSpPr>
        <p:spPr>
          <a:xfrm>
            <a:off x="1783804" y="5128858"/>
            <a:ext cx="965008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250 +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4B2E3-E13F-94CD-FEC3-20E68E63EF7E}"/>
              </a:ext>
            </a:extLst>
          </p:cNvPr>
          <p:cNvSpPr txBox="1"/>
          <p:nvPr/>
        </p:nvSpPr>
        <p:spPr>
          <a:xfrm>
            <a:off x="876729" y="5681373"/>
            <a:ext cx="28502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Aviation Assets leased from IFSC till July 2025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05B269B-E9EB-8FB5-5348-158E89C15117}"/>
              </a:ext>
            </a:extLst>
          </p:cNvPr>
          <p:cNvSpPr/>
          <p:nvPr/>
        </p:nvSpPr>
        <p:spPr>
          <a:xfrm>
            <a:off x="765302" y="492750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F242DE0-25DC-45F6-BFA1-7B9FDDB6CB2C}"/>
              </a:ext>
            </a:extLst>
          </p:cNvPr>
          <p:cNvSpPr txBox="1"/>
          <p:nvPr/>
        </p:nvSpPr>
        <p:spPr>
          <a:xfrm>
            <a:off x="9388639" y="5058875"/>
            <a:ext cx="1189428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2700" b="1" dirty="0">
                <a:solidFill>
                  <a:srgbClr val="00338C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$ 27 Bn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4B1197F-2B28-4E30-A722-E2367BD7B0DF}"/>
              </a:ext>
            </a:extLst>
          </p:cNvPr>
          <p:cNvSpPr txBox="1"/>
          <p:nvPr/>
        </p:nvSpPr>
        <p:spPr>
          <a:xfrm>
            <a:off x="8649450" y="5681372"/>
            <a:ext cx="305937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600"/>
              </a:spcAft>
              <a:buSzPct val="100000"/>
            </a:pPr>
            <a:r>
              <a:rPr lang="en-US" sz="1400" dirty="0">
                <a:solidFill>
                  <a:srgbClr val="00338C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Derivative Transactions booked by banks in June 2025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1D558126-C3E9-F7DB-D0C7-E1670035D202}"/>
              </a:ext>
            </a:extLst>
          </p:cNvPr>
          <p:cNvSpPr/>
          <p:nvPr/>
        </p:nvSpPr>
        <p:spPr>
          <a:xfrm>
            <a:off x="8552226" y="4927509"/>
            <a:ext cx="2962865" cy="1303476"/>
          </a:xfrm>
          <a:prstGeom prst="rect">
            <a:avLst/>
          </a:prstGeom>
          <a:noFill/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srgbClr val="00338C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CAA03C92-6423-C56A-1A93-C3111DC08115}"/>
              </a:ext>
            </a:extLst>
          </p:cNvPr>
          <p:cNvSpPr/>
          <p:nvPr/>
        </p:nvSpPr>
        <p:spPr>
          <a:xfrm>
            <a:off x="481859" y="127394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27" name="Grupo 9">
            <a:extLst>
              <a:ext uri="{FF2B5EF4-FFF2-40B4-BE49-F238E27FC236}">
                <a16:creationId xmlns:a16="http://schemas.microsoft.com/office/drawing/2014/main" id="{71497353-67E4-302C-9BFB-1015F9D92AD1}"/>
              </a:ext>
            </a:extLst>
          </p:cNvPr>
          <p:cNvGrpSpPr/>
          <p:nvPr/>
        </p:nvGrpSpPr>
        <p:grpSpPr>
          <a:xfrm>
            <a:off x="628343" y="1373787"/>
            <a:ext cx="411466" cy="485235"/>
            <a:chOff x="998065" y="5463700"/>
            <a:chExt cx="461919" cy="544734"/>
          </a:xfrm>
          <a:solidFill>
            <a:srgbClr val="FFFFFF"/>
          </a:solidFill>
        </p:grpSpPr>
        <p:sp>
          <p:nvSpPr>
            <p:cNvPr id="128" name="Forma libre 50">
              <a:extLst>
                <a:ext uri="{FF2B5EF4-FFF2-40B4-BE49-F238E27FC236}">
                  <a16:creationId xmlns:a16="http://schemas.microsoft.com/office/drawing/2014/main" id="{16268C93-EFC2-334B-36FF-262433B3EE41}"/>
                </a:ext>
              </a:extLst>
            </p:cNvPr>
            <p:cNvSpPr/>
            <p:nvPr/>
          </p:nvSpPr>
          <p:spPr>
            <a:xfrm>
              <a:off x="998065" y="5839124"/>
              <a:ext cx="110419" cy="165628"/>
            </a:xfrm>
            <a:custGeom>
              <a:avLst/>
              <a:gdLst>
                <a:gd name="connsiteX0" fmla="*/ 57674 w 63494"/>
                <a:gd name="connsiteY0" fmla="*/ 0 h 95241"/>
                <a:gd name="connsiteX1" fmla="*/ 6349 w 63494"/>
                <a:gd name="connsiteY1" fmla="*/ 0 h 95241"/>
                <a:gd name="connsiteX2" fmla="*/ 0 w 63494"/>
                <a:gd name="connsiteY2" fmla="*/ 6349 h 95241"/>
                <a:gd name="connsiteX3" fmla="*/ 0 w 63494"/>
                <a:gd name="connsiteY3" fmla="*/ 91538 h 95241"/>
                <a:gd name="connsiteX4" fmla="*/ 6349 w 63494"/>
                <a:gd name="connsiteY4" fmla="*/ 97887 h 95241"/>
                <a:gd name="connsiteX5" fmla="*/ 57674 w 63494"/>
                <a:gd name="connsiteY5" fmla="*/ 97887 h 95241"/>
                <a:gd name="connsiteX6" fmla="*/ 64023 w 63494"/>
                <a:gd name="connsiteY6" fmla="*/ 91538 h 95241"/>
                <a:gd name="connsiteX7" fmla="*/ 64023 w 63494"/>
                <a:gd name="connsiteY7" fmla="*/ 6349 h 95241"/>
                <a:gd name="connsiteX8" fmla="*/ 57674 w 63494"/>
                <a:gd name="connsiteY8" fmla="*/ 0 h 95241"/>
                <a:gd name="connsiteX9" fmla="*/ 51325 w 63494"/>
                <a:gd name="connsiteY9" fmla="*/ 85188 h 95241"/>
                <a:gd name="connsiteX10" fmla="*/ 12699 w 63494"/>
                <a:gd name="connsiteY10" fmla="*/ 85188 h 95241"/>
                <a:gd name="connsiteX11" fmla="*/ 12699 w 63494"/>
                <a:gd name="connsiteY11" fmla="*/ 12699 h 95241"/>
                <a:gd name="connsiteX12" fmla="*/ 51325 w 63494"/>
                <a:gd name="connsiteY12" fmla="*/ 12699 h 95241"/>
                <a:gd name="connsiteX13" fmla="*/ 51325 w 63494"/>
                <a:gd name="connsiteY13" fmla="*/ 85188 h 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95241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91538"/>
                  </a:lnTo>
                  <a:cubicBezTo>
                    <a:pt x="0" y="95241"/>
                    <a:pt x="2646" y="97887"/>
                    <a:pt x="6349" y="97887"/>
                  </a:cubicBezTo>
                  <a:lnTo>
                    <a:pt x="57674" y="97887"/>
                  </a:lnTo>
                  <a:cubicBezTo>
                    <a:pt x="61378" y="97887"/>
                    <a:pt x="64023" y="95241"/>
                    <a:pt x="64023" y="91538"/>
                  </a:cubicBezTo>
                  <a:lnTo>
                    <a:pt x="64023" y="6349"/>
                  </a:lnTo>
                  <a:cubicBezTo>
                    <a:pt x="64553" y="2646"/>
                    <a:pt x="61378" y="0"/>
                    <a:pt x="57674" y="0"/>
                  </a:cubicBezTo>
                  <a:close/>
                  <a:moveTo>
                    <a:pt x="51325" y="85188"/>
                  </a:moveTo>
                  <a:lnTo>
                    <a:pt x="12699" y="85188"/>
                  </a:lnTo>
                  <a:lnTo>
                    <a:pt x="12699" y="12699"/>
                  </a:lnTo>
                  <a:lnTo>
                    <a:pt x="51325" y="12699"/>
                  </a:lnTo>
                  <a:lnTo>
                    <a:pt x="51325" y="8518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29" name="Forma libre 51">
              <a:extLst>
                <a:ext uri="{FF2B5EF4-FFF2-40B4-BE49-F238E27FC236}">
                  <a16:creationId xmlns:a16="http://schemas.microsoft.com/office/drawing/2014/main" id="{831F72B8-F899-5A56-9666-ECFB6800BF1B}"/>
                </a:ext>
              </a:extLst>
            </p:cNvPr>
            <p:cNvSpPr/>
            <p:nvPr/>
          </p:nvSpPr>
          <p:spPr>
            <a:xfrm>
              <a:off x="1147131" y="5778393"/>
              <a:ext cx="110419" cy="230041"/>
            </a:xfrm>
            <a:custGeom>
              <a:avLst/>
              <a:gdLst>
                <a:gd name="connsiteX0" fmla="*/ 57674 w 63494"/>
                <a:gd name="connsiteY0" fmla="*/ 0 h 132279"/>
                <a:gd name="connsiteX1" fmla="*/ 6349 w 63494"/>
                <a:gd name="connsiteY1" fmla="*/ 0 h 132279"/>
                <a:gd name="connsiteX2" fmla="*/ 0 w 63494"/>
                <a:gd name="connsiteY2" fmla="*/ 6349 h 132279"/>
                <a:gd name="connsiteX3" fmla="*/ 0 w 63494"/>
                <a:gd name="connsiteY3" fmla="*/ 126460 h 132279"/>
                <a:gd name="connsiteX4" fmla="*/ 6349 w 63494"/>
                <a:gd name="connsiteY4" fmla="*/ 132809 h 132279"/>
                <a:gd name="connsiteX5" fmla="*/ 57674 w 63494"/>
                <a:gd name="connsiteY5" fmla="*/ 132809 h 132279"/>
                <a:gd name="connsiteX6" fmla="*/ 64023 w 63494"/>
                <a:gd name="connsiteY6" fmla="*/ 126460 h 132279"/>
                <a:gd name="connsiteX7" fmla="*/ 64023 w 63494"/>
                <a:gd name="connsiteY7" fmla="*/ 6349 h 132279"/>
                <a:gd name="connsiteX8" fmla="*/ 57674 w 63494"/>
                <a:gd name="connsiteY8" fmla="*/ 0 h 132279"/>
                <a:gd name="connsiteX9" fmla="*/ 51325 w 63494"/>
                <a:gd name="connsiteY9" fmla="*/ 120110 h 132279"/>
                <a:gd name="connsiteX10" fmla="*/ 12699 w 63494"/>
                <a:gd name="connsiteY10" fmla="*/ 120110 h 132279"/>
                <a:gd name="connsiteX11" fmla="*/ 12699 w 63494"/>
                <a:gd name="connsiteY11" fmla="*/ 13228 h 132279"/>
                <a:gd name="connsiteX12" fmla="*/ 51325 w 63494"/>
                <a:gd name="connsiteY12" fmla="*/ 13228 h 132279"/>
                <a:gd name="connsiteX13" fmla="*/ 51325 w 63494"/>
                <a:gd name="connsiteY13" fmla="*/ 120110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132279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26460"/>
                  </a:lnTo>
                  <a:cubicBezTo>
                    <a:pt x="0" y="130163"/>
                    <a:pt x="2646" y="132809"/>
                    <a:pt x="6349" y="132809"/>
                  </a:cubicBezTo>
                  <a:lnTo>
                    <a:pt x="57674" y="132809"/>
                  </a:lnTo>
                  <a:cubicBezTo>
                    <a:pt x="61378" y="132809"/>
                    <a:pt x="64023" y="130163"/>
                    <a:pt x="64023" y="126460"/>
                  </a:cubicBezTo>
                  <a:lnTo>
                    <a:pt x="64023" y="6349"/>
                  </a:lnTo>
                  <a:cubicBezTo>
                    <a:pt x="64023" y="3175"/>
                    <a:pt x="61378" y="0"/>
                    <a:pt x="57674" y="0"/>
                  </a:cubicBezTo>
                  <a:close/>
                  <a:moveTo>
                    <a:pt x="51325" y="120110"/>
                  </a:moveTo>
                  <a:lnTo>
                    <a:pt x="12699" y="120110"/>
                  </a:lnTo>
                  <a:lnTo>
                    <a:pt x="12699" y="13228"/>
                  </a:lnTo>
                  <a:lnTo>
                    <a:pt x="51325" y="13228"/>
                  </a:lnTo>
                  <a:lnTo>
                    <a:pt x="51325" y="12011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30" name="Forma libre 52">
              <a:extLst>
                <a:ext uri="{FF2B5EF4-FFF2-40B4-BE49-F238E27FC236}">
                  <a16:creationId xmlns:a16="http://schemas.microsoft.com/office/drawing/2014/main" id="{7FA703EF-BEF2-AC26-154E-9AFB86EE7090}"/>
                </a:ext>
              </a:extLst>
            </p:cNvPr>
            <p:cNvSpPr/>
            <p:nvPr/>
          </p:nvSpPr>
          <p:spPr>
            <a:xfrm>
              <a:off x="1296198" y="5719504"/>
              <a:ext cx="110419" cy="285250"/>
            </a:xfrm>
            <a:custGeom>
              <a:avLst/>
              <a:gdLst>
                <a:gd name="connsiteX0" fmla="*/ 57674 w 63494"/>
                <a:gd name="connsiteY0" fmla="*/ 0 h 164026"/>
                <a:gd name="connsiteX1" fmla="*/ 6349 w 63494"/>
                <a:gd name="connsiteY1" fmla="*/ 0 h 164026"/>
                <a:gd name="connsiteX2" fmla="*/ 0 w 63494"/>
                <a:gd name="connsiteY2" fmla="*/ 6349 h 164026"/>
                <a:gd name="connsiteX3" fmla="*/ 0 w 63494"/>
                <a:gd name="connsiteY3" fmla="*/ 160852 h 164026"/>
                <a:gd name="connsiteX4" fmla="*/ 6349 w 63494"/>
                <a:gd name="connsiteY4" fmla="*/ 167201 h 164026"/>
                <a:gd name="connsiteX5" fmla="*/ 57674 w 63494"/>
                <a:gd name="connsiteY5" fmla="*/ 167201 h 164026"/>
                <a:gd name="connsiteX6" fmla="*/ 64023 w 63494"/>
                <a:gd name="connsiteY6" fmla="*/ 160852 h 164026"/>
                <a:gd name="connsiteX7" fmla="*/ 64023 w 63494"/>
                <a:gd name="connsiteY7" fmla="*/ 6349 h 164026"/>
                <a:gd name="connsiteX8" fmla="*/ 57674 w 63494"/>
                <a:gd name="connsiteY8" fmla="*/ 0 h 164026"/>
                <a:gd name="connsiteX9" fmla="*/ 51325 w 63494"/>
                <a:gd name="connsiteY9" fmla="*/ 153974 h 164026"/>
                <a:gd name="connsiteX10" fmla="*/ 12699 w 63494"/>
                <a:gd name="connsiteY10" fmla="*/ 153974 h 164026"/>
                <a:gd name="connsiteX11" fmla="*/ 12699 w 63494"/>
                <a:gd name="connsiteY11" fmla="*/ 12699 h 164026"/>
                <a:gd name="connsiteX12" fmla="*/ 51325 w 63494"/>
                <a:gd name="connsiteY12" fmla="*/ 12699 h 164026"/>
                <a:gd name="connsiteX13" fmla="*/ 51325 w 63494"/>
                <a:gd name="connsiteY13" fmla="*/ 153974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494" h="164026">
                  <a:moveTo>
                    <a:pt x="57674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60852"/>
                  </a:lnTo>
                  <a:cubicBezTo>
                    <a:pt x="0" y="164556"/>
                    <a:pt x="2646" y="167201"/>
                    <a:pt x="6349" y="167201"/>
                  </a:cubicBezTo>
                  <a:lnTo>
                    <a:pt x="57674" y="167201"/>
                  </a:lnTo>
                  <a:cubicBezTo>
                    <a:pt x="61378" y="167201"/>
                    <a:pt x="64023" y="164556"/>
                    <a:pt x="64023" y="160852"/>
                  </a:cubicBezTo>
                  <a:lnTo>
                    <a:pt x="64023" y="6349"/>
                  </a:lnTo>
                  <a:cubicBezTo>
                    <a:pt x="64553" y="2646"/>
                    <a:pt x="61378" y="0"/>
                    <a:pt x="57674" y="0"/>
                  </a:cubicBezTo>
                  <a:close/>
                  <a:moveTo>
                    <a:pt x="51325" y="153974"/>
                  </a:moveTo>
                  <a:lnTo>
                    <a:pt x="12699" y="153974"/>
                  </a:lnTo>
                  <a:lnTo>
                    <a:pt x="12699" y="12699"/>
                  </a:lnTo>
                  <a:lnTo>
                    <a:pt x="51325" y="12699"/>
                  </a:lnTo>
                  <a:lnTo>
                    <a:pt x="51325" y="153974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31" name="Forma libre 53">
              <a:extLst>
                <a:ext uri="{FF2B5EF4-FFF2-40B4-BE49-F238E27FC236}">
                  <a16:creationId xmlns:a16="http://schemas.microsoft.com/office/drawing/2014/main" id="{84F17264-F0D1-262B-3936-707B007C7558}"/>
                </a:ext>
              </a:extLst>
            </p:cNvPr>
            <p:cNvSpPr/>
            <p:nvPr/>
          </p:nvSpPr>
          <p:spPr>
            <a:xfrm>
              <a:off x="1340364" y="5463700"/>
              <a:ext cx="119620" cy="239242"/>
            </a:xfrm>
            <a:custGeom>
              <a:avLst/>
              <a:gdLst>
                <a:gd name="connsiteX0" fmla="*/ 71431 w 68785"/>
                <a:gd name="connsiteY0" fmla="*/ 54500 h 137570"/>
                <a:gd name="connsiteX1" fmla="*/ 57145 w 68785"/>
                <a:gd name="connsiteY1" fmla="*/ 32276 h 137570"/>
                <a:gd name="connsiteX2" fmla="*/ 71431 w 68785"/>
                <a:gd name="connsiteY2" fmla="*/ 9524 h 137570"/>
                <a:gd name="connsiteX3" fmla="*/ 71431 w 68785"/>
                <a:gd name="connsiteY3" fmla="*/ 3175 h 137570"/>
                <a:gd name="connsiteX4" fmla="*/ 65611 w 68785"/>
                <a:gd name="connsiteY4" fmla="*/ 0 h 137570"/>
                <a:gd name="connsiteX5" fmla="*/ 6349 w 68785"/>
                <a:gd name="connsiteY5" fmla="*/ 0 h 137570"/>
                <a:gd name="connsiteX6" fmla="*/ 0 w 68785"/>
                <a:gd name="connsiteY6" fmla="*/ 6349 h 137570"/>
                <a:gd name="connsiteX7" fmla="*/ 0 w 68785"/>
                <a:gd name="connsiteY7" fmla="*/ 58203 h 137570"/>
                <a:gd name="connsiteX8" fmla="*/ 0 w 68785"/>
                <a:gd name="connsiteY8" fmla="*/ 134925 h 137570"/>
                <a:gd name="connsiteX9" fmla="*/ 6349 w 68785"/>
                <a:gd name="connsiteY9" fmla="*/ 141275 h 137570"/>
                <a:gd name="connsiteX10" fmla="*/ 12699 w 68785"/>
                <a:gd name="connsiteY10" fmla="*/ 134925 h 137570"/>
                <a:gd name="connsiteX11" fmla="*/ 12699 w 68785"/>
                <a:gd name="connsiteY11" fmla="*/ 64553 h 137570"/>
                <a:gd name="connsiteX12" fmla="*/ 65611 w 68785"/>
                <a:gd name="connsiteY12" fmla="*/ 64553 h 137570"/>
                <a:gd name="connsiteX13" fmla="*/ 71431 w 68785"/>
                <a:gd name="connsiteY13" fmla="*/ 61378 h 137570"/>
                <a:gd name="connsiteX14" fmla="*/ 71431 w 68785"/>
                <a:gd name="connsiteY14" fmla="*/ 54500 h 137570"/>
                <a:gd name="connsiteX15" fmla="*/ 43917 w 68785"/>
                <a:gd name="connsiteY15" fmla="*/ 35980 h 137570"/>
                <a:gd name="connsiteX16" fmla="*/ 53970 w 68785"/>
                <a:gd name="connsiteY16" fmla="*/ 51854 h 137570"/>
                <a:gd name="connsiteX17" fmla="*/ 12699 w 68785"/>
                <a:gd name="connsiteY17" fmla="*/ 51854 h 137570"/>
                <a:gd name="connsiteX18" fmla="*/ 12699 w 68785"/>
                <a:gd name="connsiteY18" fmla="*/ 12699 h 137570"/>
                <a:gd name="connsiteX19" fmla="*/ 53970 w 68785"/>
                <a:gd name="connsiteY19" fmla="*/ 12699 h 137570"/>
                <a:gd name="connsiteX20" fmla="*/ 43388 w 68785"/>
                <a:gd name="connsiteY20" fmla="*/ 29102 h 137570"/>
                <a:gd name="connsiteX21" fmla="*/ 43917 w 68785"/>
                <a:gd name="connsiteY21" fmla="*/ 35980 h 137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785" h="137570">
                  <a:moveTo>
                    <a:pt x="71431" y="54500"/>
                  </a:moveTo>
                  <a:lnTo>
                    <a:pt x="57145" y="32276"/>
                  </a:lnTo>
                  <a:lnTo>
                    <a:pt x="71431" y="9524"/>
                  </a:lnTo>
                  <a:cubicBezTo>
                    <a:pt x="72489" y="7408"/>
                    <a:pt x="73018" y="4762"/>
                    <a:pt x="71431" y="3175"/>
                  </a:cubicBezTo>
                  <a:cubicBezTo>
                    <a:pt x="70373" y="1058"/>
                    <a:pt x="68256" y="0"/>
                    <a:pt x="65611" y="0"/>
                  </a:cubicBez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58203"/>
                  </a:lnTo>
                  <a:lnTo>
                    <a:pt x="0" y="134925"/>
                  </a:lnTo>
                  <a:cubicBezTo>
                    <a:pt x="0" y="138629"/>
                    <a:pt x="2646" y="141275"/>
                    <a:pt x="6349" y="141275"/>
                  </a:cubicBezTo>
                  <a:cubicBezTo>
                    <a:pt x="10053" y="141275"/>
                    <a:pt x="12699" y="138629"/>
                    <a:pt x="12699" y="134925"/>
                  </a:cubicBezTo>
                  <a:lnTo>
                    <a:pt x="12699" y="64553"/>
                  </a:lnTo>
                  <a:lnTo>
                    <a:pt x="65611" y="64553"/>
                  </a:lnTo>
                  <a:cubicBezTo>
                    <a:pt x="67727" y="64553"/>
                    <a:pt x="70373" y="63494"/>
                    <a:pt x="71431" y="61378"/>
                  </a:cubicBezTo>
                  <a:cubicBezTo>
                    <a:pt x="72489" y="59261"/>
                    <a:pt x="72489" y="56616"/>
                    <a:pt x="71431" y="54500"/>
                  </a:cubicBezTo>
                  <a:close/>
                  <a:moveTo>
                    <a:pt x="43917" y="35980"/>
                  </a:moveTo>
                  <a:lnTo>
                    <a:pt x="53970" y="51854"/>
                  </a:lnTo>
                  <a:lnTo>
                    <a:pt x="12699" y="51854"/>
                  </a:lnTo>
                  <a:lnTo>
                    <a:pt x="12699" y="12699"/>
                  </a:lnTo>
                  <a:lnTo>
                    <a:pt x="53970" y="12699"/>
                  </a:lnTo>
                  <a:lnTo>
                    <a:pt x="43388" y="29102"/>
                  </a:lnTo>
                  <a:cubicBezTo>
                    <a:pt x="42330" y="31218"/>
                    <a:pt x="42330" y="33864"/>
                    <a:pt x="43917" y="3598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32" name="Oval 131">
            <a:extLst>
              <a:ext uri="{FF2B5EF4-FFF2-40B4-BE49-F238E27FC236}">
                <a16:creationId xmlns:a16="http://schemas.microsoft.com/office/drawing/2014/main" id="{F511907E-4D75-6973-6071-FCBB415778DB}"/>
              </a:ext>
            </a:extLst>
          </p:cNvPr>
          <p:cNvSpPr/>
          <p:nvPr/>
        </p:nvSpPr>
        <p:spPr>
          <a:xfrm>
            <a:off x="481859" y="291401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34" name="Grupo 79">
            <a:extLst>
              <a:ext uri="{FF2B5EF4-FFF2-40B4-BE49-F238E27FC236}">
                <a16:creationId xmlns:a16="http://schemas.microsoft.com/office/drawing/2014/main" id="{56806C94-0396-85D1-15A1-33A5A709D84E}"/>
              </a:ext>
            </a:extLst>
          </p:cNvPr>
          <p:cNvGrpSpPr/>
          <p:nvPr/>
        </p:nvGrpSpPr>
        <p:grpSpPr>
          <a:xfrm>
            <a:off x="652685" y="3042558"/>
            <a:ext cx="335313" cy="434191"/>
            <a:chOff x="3774492" y="17670988"/>
            <a:chExt cx="219056" cy="306888"/>
          </a:xfrm>
          <a:solidFill>
            <a:srgbClr val="FFFFFF"/>
          </a:solidFill>
        </p:grpSpPr>
        <p:sp>
          <p:nvSpPr>
            <p:cNvPr id="135" name="Forma libre 638">
              <a:extLst>
                <a:ext uri="{FF2B5EF4-FFF2-40B4-BE49-F238E27FC236}">
                  <a16:creationId xmlns:a16="http://schemas.microsoft.com/office/drawing/2014/main" id="{A93C8444-F177-131A-16CC-5B6B307FCCDB}"/>
                </a:ext>
              </a:extLst>
            </p:cNvPr>
            <p:cNvSpPr/>
            <p:nvPr/>
          </p:nvSpPr>
          <p:spPr>
            <a:xfrm>
              <a:off x="3866559" y="17670988"/>
              <a:ext cx="126989" cy="227521"/>
            </a:xfrm>
            <a:custGeom>
              <a:avLst/>
              <a:gdLst>
                <a:gd name="connsiteX0" fmla="*/ 0 w 126988"/>
                <a:gd name="connsiteY0" fmla="*/ 156620 h 227521"/>
                <a:gd name="connsiteX1" fmla="*/ 0 w 126988"/>
                <a:gd name="connsiteY1" fmla="*/ 221172 h 227521"/>
                <a:gd name="connsiteX2" fmla="*/ 6349 w 126988"/>
                <a:gd name="connsiteY2" fmla="*/ 227521 h 227521"/>
                <a:gd name="connsiteX3" fmla="*/ 123285 w 126988"/>
                <a:gd name="connsiteY3" fmla="*/ 227521 h 227521"/>
                <a:gd name="connsiteX4" fmla="*/ 129634 w 126988"/>
                <a:gd name="connsiteY4" fmla="*/ 221172 h 227521"/>
                <a:gd name="connsiteX5" fmla="*/ 129634 w 126988"/>
                <a:gd name="connsiteY5" fmla="*/ 156620 h 227521"/>
                <a:gd name="connsiteX6" fmla="*/ 91538 w 126988"/>
                <a:gd name="connsiteY6" fmla="*/ 101591 h 227521"/>
                <a:gd name="connsiteX7" fmla="*/ 110057 w 126988"/>
                <a:gd name="connsiteY7" fmla="*/ 65082 h 227521"/>
                <a:gd name="connsiteX8" fmla="*/ 110057 w 126988"/>
                <a:gd name="connsiteY8" fmla="*/ 45505 h 227521"/>
                <a:gd name="connsiteX9" fmla="*/ 64553 w 126988"/>
                <a:gd name="connsiteY9" fmla="*/ 0 h 227521"/>
                <a:gd name="connsiteX10" fmla="*/ 19048 w 126988"/>
                <a:gd name="connsiteY10" fmla="*/ 45505 h 227521"/>
                <a:gd name="connsiteX11" fmla="*/ 19048 w 126988"/>
                <a:gd name="connsiteY11" fmla="*/ 65082 h 227521"/>
                <a:gd name="connsiteX12" fmla="*/ 37567 w 126988"/>
                <a:gd name="connsiteY12" fmla="*/ 101591 h 227521"/>
                <a:gd name="connsiteX13" fmla="*/ 0 w 126988"/>
                <a:gd name="connsiteY13" fmla="*/ 156620 h 227521"/>
                <a:gd name="connsiteX14" fmla="*/ 32805 w 126988"/>
                <a:gd name="connsiteY14" fmla="*/ 65082 h 227521"/>
                <a:gd name="connsiteX15" fmla="*/ 32805 w 126988"/>
                <a:gd name="connsiteY15" fmla="*/ 45505 h 227521"/>
                <a:gd name="connsiteX16" fmla="*/ 65611 w 126988"/>
                <a:gd name="connsiteY16" fmla="*/ 12700 h 227521"/>
                <a:gd name="connsiteX17" fmla="*/ 98416 w 126988"/>
                <a:gd name="connsiteY17" fmla="*/ 45505 h 227521"/>
                <a:gd name="connsiteX18" fmla="*/ 98416 w 126988"/>
                <a:gd name="connsiteY18" fmla="*/ 65082 h 227521"/>
                <a:gd name="connsiteX19" fmla="*/ 65611 w 126988"/>
                <a:gd name="connsiteY19" fmla="*/ 97887 h 227521"/>
                <a:gd name="connsiteX20" fmla="*/ 32805 w 126988"/>
                <a:gd name="connsiteY20" fmla="*/ 65082 h 227521"/>
                <a:gd name="connsiteX21" fmla="*/ 58732 w 126988"/>
                <a:gd name="connsiteY21" fmla="*/ 111115 h 227521"/>
                <a:gd name="connsiteX22" fmla="*/ 58732 w 126988"/>
                <a:gd name="connsiteY22" fmla="*/ 162969 h 227521"/>
                <a:gd name="connsiteX23" fmla="*/ 65082 w 126988"/>
                <a:gd name="connsiteY23" fmla="*/ 169318 h 227521"/>
                <a:gd name="connsiteX24" fmla="*/ 71431 w 126988"/>
                <a:gd name="connsiteY24" fmla="*/ 162969 h 227521"/>
                <a:gd name="connsiteX25" fmla="*/ 71431 w 126988"/>
                <a:gd name="connsiteY25" fmla="*/ 111115 h 227521"/>
                <a:gd name="connsiteX26" fmla="*/ 116935 w 126988"/>
                <a:gd name="connsiteY26" fmla="*/ 157148 h 227521"/>
                <a:gd name="connsiteX27" fmla="*/ 116935 w 126988"/>
                <a:gd name="connsiteY27" fmla="*/ 215351 h 227521"/>
                <a:gd name="connsiteX28" fmla="*/ 12699 w 126988"/>
                <a:gd name="connsiteY28" fmla="*/ 215351 h 227521"/>
                <a:gd name="connsiteX29" fmla="*/ 12699 w 126988"/>
                <a:gd name="connsiteY29" fmla="*/ 157148 h 227521"/>
                <a:gd name="connsiteX30" fmla="*/ 58732 w 126988"/>
                <a:gd name="connsiteY30" fmla="*/ 111115 h 227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6988" h="227521">
                  <a:moveTo>
                    <a:pt x="0" y="156620"/>
                  </a:moveTo>
                  <a:lnTo>
                    <a:pt x="0" y="221172"/>
                  </a:lnTo>
                  <a:cubicBezTo>
                    <a:pt x="0" y="224876"/>
                    <a:pt x="2646" y="227521"/>
                    <a:pt x="6349" y="227521"/>
                  </a:cubicBezTo>
                  <a:lnTo>
                    <a:pt x="123285" y="227521"/>
                  </a:lnTo>
                  <a:cubicBezTo>
                    <a:pt x="126989" y="227521"/>
                    <a:pt x="129634" y="224876"/>
                    <a:pt x="129634" y="221172"/>
                  </a:cubicBezTo>
                  <a:lnTo>
                    <a:pt x="129634" y="156620"/>
                  </a:lnTo>
                  <a:cubicBezTo>
                    <a:pt x="129634" y="131222"/>
                    <a:pt x="113761" y="110057"/>
                    <a:pt x="91538" y="101591"/>
                  </a:cubicBezTo>
                  <a:cubicBezTo>
                    <a:pt x="102649" y="93125"/>
                    <a:pt x="110057" y="79897"/>
                    <a:pt x="110057" y="65082"/>
                  </a:cubicBezTo>
                  <a:lnTo>
                    <a:pt x="110057" y="45505"/>
                  </a:lnTo>
                  <a:cubicBezTo>
                    <a:pt x="110057" y="20636"/>
                    <a:pt x="89421" y="0"/>
                    <a:pt x="64553" y="0"/>
                  </a:cubicBezTo>
                  <a:cubicBezTo>
                    <a:pt x="39684" y="0"/>
                    <a:pt x="19048" y="20636"/>
                    <a:pt x="19048" y="45505"/>
                  </a:cubicBezTo>
                  <a:lnTo>
                    <a:pt x="19048" y="65082"/>
                  </a:lnTo>
                  <a:cubicBezTo>
                    <a:pt x="19048" y="79897"/>
                    <a:pt x="26456" y="93125"/>
                    <a:pt x="37567" y="101591"/>
                  </a:cubicBezTo>
                  <a:cubicBezTo>
                    <a:pt x="16403" y="110057"/>
                    <a:pt x="0" y="131751"/>
                    <a:pt x="0" y="156620"/>
                  </a:cubicBezTo>
                  <a:close/>
                  <a:moveTo>
                    <a:pt x="32805" y="65082"/>
                  </a:moveTo>
                  <a:lnTo>
                    <a:pt x="32805" y="45505"/>
                  </a:lnTo>
                  <a:cubicBezTo>
                    <a:pt x="32805" y="27514"/>
                    <a:pt x="47621" y="12700"/>
                    <a:pt x="65611" y="12700"/>
                  </a:cubicBezTo>
                  <a:cubicBezTo>
                    <a:pt x="83601" y="12700"/>
                    <a:pt x="98416" y="27514"/>
                    <a:pt x="98416" y="45505"/>
                  </a:cubicBezTo>
                  <a:lnTo>
                    <a:pt x="98416" y="65082"/>
                  </a:lnTo>
                  <a:cubicBezTo>
                    <a:pt x="98416" y="83071"/>
                    <a:pt x="83601" y="97887"/>
                    <a:pt x="65611" y="97887"/>
                  </a:cubicBezTo>
                  <a:cubicBezTo>
                    <a:pt x="47091" y="97887"/>
                    <a:pt x="32805" y="83071"/>
                    <a:pt x="32805" y="65082"/>
                  </a:cubicBezTo>
                  <a:close/>
                  <a:moveTo>
                    <a:pt x="58732" y="111115"/>
                  </a:moveTo>
                  <a:lnTo>
                    <a:pt x="58732" y="162969"/>
                  </a:lnTo>
                  <a:cubicBezTo>
                    <a:pt x="58732" y="166672"/>
                    <a:pt x="61378" y="169318"/>
                    <a:pt x="65082" y="169318"/>
                  </a:cubicBezTo>
                  <a:cubicBezTo>
                    <a:pt x="68785" y="169318"/>
                    <a:pt x="71431" y="166672"/>
                    <a:pt x="71431" y="162969"/>
                  </a:cubicBezTo>
                  <a:lnTo>
                    <a:pt x="71431" y="111115"/>
                  </a:lnTo>
                  <a:cubicBezTo>
                    <a:pt x="96829" y="111115"/>
                    <a:pt x="116935" y="131751"/>
                    <a:pt x="116935" y="157148"/>
                  </a:cubicBezTo>
                  <a:lnTo>
                    <a:pt x="116935" y="215351"/>
                  </a:lnTo>
                  <a:lnTo>
                    <a:pt x="12699" y="215351"/>
                  </a:lnTo>
                  <a:lnTo>
                    <a:pt x="12699" y="157148"/>
                  </a:lnTo>
                  <a:cubicBezTo>
                    <a:pt x="13228" y="131751"/>
                    <a:pt x="33863" y="111115"/>
                    <a:pt x="58732" y="11111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36" name="Forma libre 639">
              <a:extLst>
                <a:ext uri="{FF2B5EF4-FFF2-40B4-BE49-F238E27FC236}">
                  <a16:creationId xmlns:a16="http://schemas.microsoft.com/office/drawing/2014/main" id="{AAA31D2B-6EF3-81E1-98CD-080181317CA2}"/>
                </a:ext>
              </a:extLst>
            </p:cNvPr>
            <p:cNvSpPr/>
            <p:nvPr/>
          </p:nvSpPr>
          <p:spPr>
            <a:xfrm>
              <a:off x="3774492" y="17776811"/>
              <a:ext cx="116406" cy="201065"/>
            </a:xfrm>
            <a:custGeom>
              <a:avLst/>
              <a:gdLst>
                <a:gd name="connsiteX0" fmla="*/ 111644 w 116406"/>
                <a:gd name="connsiteY0" fmla="*/ 135455 h 201065"/>
                <a:gd name="connsiteX1" fmla="*/ 105295 w 116406"/>
                <a:gd name="connsiteY1" fmla="*/ 141804 h 201065"/>
                <a:gd name="connsiteX2" fmla="*/ 105295 w 116406"/>
                <a:gd name="connsiteY2" fmla="*/ 192070 h 201065"/>
                <a:gd name="connsiteX3" fmla="*/ 13228 w 116406"/>
                <a:gd name="connsiteY3" fmla="*/ 192070 h 201065"/>
                <a:gd name="connsiteX4" fmla="*/ 13228 w 116406"/>
                <a:gd name="connsiteY4" fmla="*/ 146037 h 201065"/>
                <a:gd name="connsiteX5" fmla="*/ 52912 w 116406"/>
                <a:gd name="connsiteY5" fmla="*/ 100533 h 201065"/>
                <a:gd name="connsiteX6" fmla="*/ 52912 w 116406"/>
                <a:gd name="connsiteY6" fmla="*/ 146037 h 201065"/>
                <a:gd name="connsiteX7" fmla="*/ 59261 w 116406"/>
                <a:gd name="connsiteY7" fmla="*/ 152387 h 201065"/>
                <a:gd name="connsiteX8" fmla="*/ 65611 w 116406"/>
                <a:gd name="connsiteY8" fmla="*/ 146037 h 201065"/>
                <a:gd name="connsiteX9" fmla="*/ 65611 w 116406"/>
                <a:gd name="connsiteY9" fmla="*/ 101062 h 201065"/>
                <a:gd name="connsiteX10" fmla="*/ 79368 w 116406"/>
                <a:gd name="connsiteY10" fmla="*/ 105295 h 201065"/>
                <a:gd name="connsiteX11" fmla="*/ 87834 w 116406"/>
                <a:gd name="connsiteY11" fmla="*/ 102120 h 201065"/>
                <a:gd name="connsiteX12" fmla="*/ 84659 w 116406"/>
                <a:gd name="connsiteY12" fmla="*/ 93654 h 201065"/>
                <a:gd name="connsiteX13" fmla="*/ 59261 w 116406"/>
                <a:gd name="connsiteY13" fmla="*/ 87834 h 201065"/>
                <a:gd name="connsiteX14" fmla="*/ 59261 w 116406"/>
                <a:gd name="connsiteY14" fmla="*/ 87834 h 201065"/>
                <a:gd name="connsiteX15" fmla="*/ 30689 w 116406"/>
                <a:gd name="connsiteY15" fmla="*/ 59261 h 201065"/>
                <a:gd name="connsiteX16" fmla="*/ 30689 w 116406"/>
                <a:gd name="connsiteY16" fmla="*/ 41801 h 201065"/>
                <a:gd name="connsiteX17" fmla="*/ 59261 w 116406"/>
                <a:gd name="connsiteY17" fmla="*/ 13228 h 201065"/>
                <a:gd name="connsiteX18" fmla="*/ 84130 w 116406"/>
                <a:gd name="connsiteY18" fmla="*/ 24868 h 201065"/>
                <a:gd name="connsiteX19" fmla="*/ 93125 w 116406"/>
                <a:gd name="connsiteY19" fmla="*/ 25928 h 201065"/>
                <a:gd name="connsiteX20" fmla="*/ 94183 w 116406"/>
                <a:gd name="connsiteY20" fmla="*/ 16932 h 201065"/>
                <a:gd name="connsiteX21" fmla="*/ 58732 w 116406"/>
                <a:gd name="connsiteY21" fmla="*/ 0 h 201065"/>
                <a:gd name="connsiteX22" fmla="*/ 17461 w 116406"/>
                <a:gd name="connsiteY22" fmla="*/ 41272 h 201065"/>
                <a:gd name="connsiteX23" fmla="*/ 17461 w 116406"/>
                <a:gd name="connsiteY23" fmla="*/ 58733 h 201065"/>
                <a:gd name="connsiteX24" fmla="*/ 34922 w 116406"/>
                <a:gd name="connsiteY24" fmla="*/ 92596 h 201065"/>
                <a:gd name="connsiteX25" fmla="*/ 0 w 116406"/>
                <a:gd name="connsiteY25" fmla="*/ 146037 h 201065"/>
                <a:gd name="connsiteX26" fmla="*/ 0 w 116406"/>
                <a:gd name="connsiteY26" fmla="*/ 198420 h 201065"/>
                <a:gd name="connsiteX27" fmla="*/ 6349 w 116406"/>
                <a:gd name="connsiteY27" fmla="*/ 204769 h 201065"/>
                <a:gd name="connsiteX28" fmla="*/ 111115 w 116406"/>
                <a:gd name="connsiteY28" fmla="*/ 204769 h 201065"/>
                <a:gd name="connsiteX29" fmla="*/ 117464 w 116406"/>
                <a:gd name="connsiteY29" fmla="*/ 198420 h 201065"/>
                <a:gd name="connsiteX30" fmla="*/ 117464 w 116406"/>
                <a:gd name="connsiteY30" fmla="*/ 141804 h 201065"/>
                <a:gd name="connsiteX31" fmla="*/ 111644 w 116406"/>
                <a:gd name="connsiteY31" fmla="*/ 135455 h 201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6406" h="201065">
                  <a:moveTo>
                    <a:pt x="111644" y="135455"/>
                  </a:moveTo>
                  <a:cubicBezTo>
                    <a:pt x="107940" y="135455"/>
                    <a:pt x="105295" y="138101"/>
                    <a:pt x="105295" y="141804"/>
                  </a:cubicBezTo>
                  <a:lnTo>
                    <a:pt x="105295" y="192070"/>
                  </a:lnTo>
                  <a:lnTo>
                    <a:pt x="13228" y="192070"/>
                  </a:lnTo>
                  <a:lnTo>
                    <a:pt x="13228" y="146037"/>
                  </a:lnTo>
                  <a:cubicBezTo>
                    <a:pt x="13228" y="122755"/>
                    <a:pt x="30689" y="103708"/>
                    <a:pt x="52912" y="100533"/>
                  </a:cubicBezTo>
                  <a:lnTo>
                    <a:pt x="52912" y="146037"/>
                  </a:lnTo>
                  <a:cubicBezTo>
                    <a:pt x="52912" y="149741"/>
                    <a:pt x="55557" y="152387"/>
                    <a:pt x="59261" y="152387"/>
                  </a:cubicBezTo>
                  <a:cubicBezTo>
                    <a:pt x="62965" y="152387"/>
                    <a:pt x="65611" y="149741"/>
                    <a:pt x="65611" y="146037"/>
                  </a:cubicBezTo>
                  <a:lnTo>
                    <a:pt x="65611" y="101062"/>
                  </a:lnTo>
                  <a:cubicBezTo>
                    <a:pt x="69315" y="101591"/>
                    <a:pt x="74077" y="102650"/>
                    <a:pt x="79368" y="105295"/>
                  </a:cubicBezTo>
                  <a:cubicBezTo>
                    <a:pt x="82543" y="106882"/>
                    <a:pt x="86246" y="105295"/>
                    <a:pt x="87834" y="102120"/>
                  </a:cubicBezTo>
                  <a:cubicBezTo>
                    <a:pt x="89421" y="98945"/>
                    <a:pt x="87834" y="95241"/>
                    <a:pt x="84659" y="93654"/>
                  </a:cubicBezTo>
                  <a:cubicBezTo>
                    <a:pt x="71431" y="87834"/>
                    <a:pt x="59790" y="87834"/>
                    <a:pt x="59261" y="87834"/>
                  </a:cubicBezTo>
                  <a:lnTo>
                    <a:pt x="59261" y="87834"/>
                  </a:lnTo>
                  <a:cubicBezTo>
                    <a:pt x="43388" y="87834"/>
                    <a:pt x="30689" y="75135"/>
                    <a:pt x="30689" y="59261"/>
                  </a:cubicBezTo>
                  <a:lnTo>
                    <a:pt x="30689" y="41801"/>
                  </a:lnTo>
                  <a:cubicBezTo>
                    <a:pt x="30689" y="25928"/>
                    <a:pt x="43388" y="13228"/>
                    <a:pt x="59261" y="13228"/>
                  </a:cubicBezTo>
                  <a:cubicBezTo>
                    <a:pt x="59261" y="13228"/>
                    <a:pt x="74606" y="13228"/>
                    <a:pt x="84130" y="24868"/>
                  </a:cubicBezTo>
                  <a:cubicBezTo>
                    <a:pt x="86246" y="27514"/>
                    <a:pt x="90480" y="28044"/>
                    <a:pt x="93125" y="25928"/>
                  </a:cubicBezTo>
                  <a:cubicBezTo>
                    <a:pt x="95771" y="23810"/>
                    <a:pt x="96300" y="19577"/>
                    <a:pt x="94183" y="16932"/>
                  </a:cubicBezTo>
                  <a:cubicBezTo>
                    <a:pt x="80955" y="0"/>
                    <a:pt x="59790" y="0"/>
                    <a:pt x="58732" y="0"/>
                  </a:cubicBezTo>
                  <a:cubicBezTo>
                    <a:pt x="35980" y="0"/>
                    <a:pt x="17461" y="18519"/>
                    <a:pt x="17461" y="41272"/>
                  </a:cubicBezTo>
                  <a:lnTo>
                    <a:pt x="17461" y="58733"/>
                  </a:lnTo>
                  <a:cubicBezTo>
                    <a:pt x="17461" y="72489"/>
                    <a:pt x="24340" y="84659"/>
                    <a:pt x="34922" y="92596"/>
                  </a:cubicBezTo>
                  <a:cubicBezTo>
                    <a:pt x="14286" y="101591"/>
                    <a:pt x="0" y="122227"/>
                    <a:pt x="0" y="146037"/>
                  </a:cubicBezTo>
                  <a:lnTo>
                    <a:pt x="0" y="198420"/>
                  </a:lnTo>
                  <a:cubicBezTo>
                    <a:pt x="0" y="202123"/>
                    <a:pt x="2646" y="204769"/>
                    <a:pt x="6349" y="204769"/>
                  </a:cubicBezTo>
                  <a:lnTo>
                    <a:pt x="111115" y="204769"/>
                  </a:lnTo>
                  <a:cubicBezTo>
                    <a:pt x="114819" y="204769"/>
                    <a:pt x="117464" y="202123"/>
                    <a:pt x="117464" y="198420"/>
                  </a:cubicBezTo>
                  <a:lnTo>
                    <a:pt x="117464" y="141804"/>
                  </a:lnTo>
                  <a:cubicBezTo>
                    <a:pt x="117993" y="138629"/>
                    <a:pt x="115348" y="135455"/>
                    <a:pt x="111644" y="13545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37" name="Oval 136">
            <a:extLst>
              <a:ext uri="{FF2B5EF4-FFF2-40B4-BE49-F238E27FC236}">
                <a16:creationId xmlns:a16="http://schemas.microsoft.com/office/drawing/2014/main" id="{64189269-2C02-0D60-6A64-3B4FEFE0179C}"/>
              </a:ext>
            </a:extLst>
          </p:cNvPr>
          <p:cNvSpPr/>
          <p:nvPr/>
        </p:nvSpPr>
        <p:spPr>
          <a:xfrm>
            <a:off x="457833" y="4741581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138" name="Forma libre 367">
            <a:extLst>
              <a:ext uri="{FF2B5EF4-FFF2-40B4-BE49-F238E27FC236}">
                <a16:creationId xmlns:a16="http://schemas.microsoft.com/office/drawing/2014/main" id="{79F6233B-D1E2-222D-B822-CBB44C9B3986}"/>
              </a:ext>
            </a:extLst>
          </p:cNvPr>
          <p:cNvSpPr/>
          <p:nvPr/>
        </p:nvSpPr>
        <p:spPr>
          <a:xfrm>
            <a:off x="556431" y="4876906"/>
            <a:ext cx="474365" cy="474365"/>
          </a:xfrm>
          <a:custGeom>
            <a:avLst/>
            <a:gdLst>
              <a:gd name="connsiteX0" fmla="*/ 1300318 w 1308209"/>
              <a:gd name="connsiteY0" fmla="*/ 691737 h 1308209"/>
              <a:gd name="connsiteX1" fmla="*/ 1252054 w 1308209"/>
              <a:gd name="connsiteY1" fmla="*/ 661255 h 1308209"/>
              <a:gd name="connsiteX2" fmla="*/ 1252054 w 1308209"/>
              <a:gd name="connsiteY2" fmla="*/ 586319 h 1308209"/>
              <a:gd name="connsiteX3" fmla="*/ 1172037 w 1308209"/>
              <a:gd name="connsiteY3" fmla="*/ 506302 h 1308209"/>
              <a:gd name="connsiteX4" fmla="*/ 1095831 w 1308209"/>
              <a:gd name="connsiteY4" fmla="*/ 563457 h 1308209"/>
              <a:gd name="connsiteX5" fmla="*/ 815138 w 1308209"/>
              <a:gd name="connsiteY5" fmla="*/ 388182 h 1308209"/>
              <a:gd name="connsiteX6" fmla="*/ 815138 w 1308209"/>
              <a:gd name="connsiteY6" fmla="*/ 280223 h 1308209"/>
              <a:gd name="connsiteX7" fmla="*/ 788465 w 1308209"/>
              <a:gd name="connsiteY7" fmla="*/ 249741 h 1308209"/>
              <a:gd name="connsiteX8" fmla="*/ 766874 w 1308209"/>
              <a:gd name="connsiteY8" fmla="*/ 145592 h 1308209"/>
              <a:gd name="connsiteX9" fmla="*/ 679236 w 1308209"/>
              <a:gd name="connsiteY9" fmla="*/ 8421 h 1308209"/>
              <a:gd name="connsiteX10" fmla="*/ 634782 w 1308209"/>
              <a:gd name="connsiteY10" fmla="*/ 9691 h 1308209"/>
              <a:gd name="connsiteX11" fmla="*/ 552226 w 1308209"/>
              <a:gd name="connsiteY11" fmla="*/ 145592 h 1308209"/>
              <a:gd name="connsiteX12" fmla="*/ 528093 w 1308209"/>
              <a:gd name="connsiteY12" fmla="*/ 249741 h 1308209"/>
              <a:gd name="connsiteX13" fmla="*/ 500152 w 1308209"/>
              <a:gd name="connsiteY13" fmla="*/ 280223 h 1308209"/>
              <a:gd name="connsiteX14" fmla="*/ 500152 w 1308209"/>
              <a:gd name="connsiteY14" fmla="*/ 388182 h 1308209"/>
              <a:gd name="connsiteX15" fmla="*/ 218188 w 1308209"/>
              <a:gd name="connsiteY15" fmla="*/ 564727 h 1308209"/>
              <a:gd name="connsiteX16" fmla="*/ 141982 w 1308209"/>
              <a:gd name="connsiteY16" fmla="*/ 507572 h 1308209"/>
              <a:gd name="connsiteX17" fmla="*/ 61965 w 1308209"/>
              <a:gd name="connsiteY17" fmla="*/ 587589 h 1308209"/>
              <a:gd name="connsiteX18" fmla="*/ 61965 w 1308209"/>
              <a:gd name="connsiteY18" fmla="*/ 663795 h 1308209"/>
              <a:gd name="connsiteX19" fmla="*/ 14971 w 1308209"/>
              <a:gd name="connsiteY19" fmla="*/ 693008 h 1308209"/>
              <a:gd name="connsiteX20" fmla="*/ 3540 w 1308209"/>
              <a:gd name="connsiteY20" fmla="*/ 733651 h 1308209"/>
              <a:gd name="connsiteX21" fmla="*/ 65775 w 1308209"/>
              <a:gd name="connsiteY21" fmla="*/ 858121 h 1308209"/>
              <a:gd name="connsiteX22" fmla="*/ 93718 w 1308209"/>
              <a:gd name="connsiteY22" fmla="*/ 875903 h 1308209"/>
              <a:gd name="connsiteX23" fmla="*/ 107689 w 1308209"/>
              <a:gd name="connsiteY23" fmla="*/ 872093 h 1308209"/>
              <a:gd name="connsiteX24" fmla="*/ 225808 w 1308209"/>
              <a:gd name="connsiteY24" fmla="*/ 812398 h 1308209"/>
              <a:gd name="connsiteX25" fmla="*/ 500152 w 1308209"/>
              <a:gd name="connsiteY25" fmla="*/ 816208 h 1308209"/>
              <a:gd name="connsiteX26" fmla="*/ 500152 w 1308209"/>
              <a:gd name="connsiteY26" fmla="*/ 906386 h 1308209"/>
              <a:gd name="connsiteX27" fmla="*/ 503962 w 1308209"/>
              <a:gd name="connsiteY27" fmla="*/ 920357 h 1308209"/>
              <a:gd name="connsiteX28" fmla="*/ 526823 w 1308209"/>
              <a:gd name="connsiteY28" fmla="*/ 967351 h 1308209"/>
              <a:gd name="connsiteX29" fmla="*/ 382031 w 1308209"/>
              <a:gd name="connsiteY29" fmla="*/ 1202320 h 1308209"/>
              <a:gd name="connsiteX30" fmla="*/ 380761 w 1308209"/>
              <a:gd name="connsiteY30" fmla="*/ 1232803 h 1308209"/>
              <a:gd name="connsiteX31" fmla="*/ 412514 w 1308209"/>
              <a:gd name="connsiteY31" fmla="*/ 1295038 h 1308209"/>
              <a:gd name="connsiteX32" fmla="*/ 440456 w 1308209"/>
              <a:gd name="connsiteY32" fmla="*/ 1312820 h 1308209"/>
              <a:gd name="connsiteX33" fmla="*/ 450617 w 1308209"/>
              <a:gd name="connsiteY33" fmla="*/ 1311549 h 1308209"/>
              <a:gd name="connsiteX34" fmla="*/ 633513 w 1308209"/>
              <a:gd name="connsiteY34" fmla="*/ 1250584 h 1308209"/>
              <a:gd name="connsiteX35" fmla="*/ 685587 w 1308209"/>
              <a:gd name="connsiteY35" fmla="*/ 1250584 h 1308209"/>
              <a:gd name="connsiteX36" fmla="*/ 868482 w 1308209"/>
              <a:gd name="connsiteY36" fmla="*/ 1311549 h 1308209"/>
              <a:gd name="connsiteX37" fmla="*/ 878643 w 1308209"/>
              <a:gd name="connsiteY37" fmla="*/ 1312820 h 1308209"/>
              <a:gd name="connsiteX38" fmla="*/ 906585 w 1308209"/>
              <a:gd name="connsiteY38" fmla="*/ 1295038 h 1308209"/>
              <a:gd name="connsiteX39" fmla="*/ 938338 w 1308209"/>
              <a:gd name="connsiteY39" fmla="*/ 1232803 h 1308209"/>
              <a:gd name="connsiteX40" fmla="*/ 937068 w 1308209"/>
              <a:gd name="connsiteY40" fmla="*/ 1202320 h 1308209"/>
              <a:gd name="connsiteX41" fmla="*/ 789736 w 1308209"/>
              <a:gd name="connsiteY41" fmla="*/ 967351 h 1308209"/>
              <a:gd name="connsiteX42" fmla="*/ 812597 w 1308209"/>
              <a:gd name="connsiteY42" fmla="*/ 920357 h 1308209"/>
              <a:gd name="connsiteX43" fmla="*/ 816407 w 1308209"/>
              <a:gd name="connsiteY43" fmla="*/ 906386 h 1308209"/>
              <a:gd name="connsiteX44" fmla="*/ 816407 w 1308209"/>
              <a:gd name="connsiteY44" fmla="*/ 816208 h 1308209"/>
              <a:gd name="connsiteX45" fmla="*/ 1090751 w 1308209"/>
              <a:gd name="connsiteY45" fmla="*/ 812398 h 1308209"/>
              <a:gd name="connsiteX46" fmla="*/ 1208871 w 1308209"/>
              <a:gd name="connsiteY46" fmla="*/ 872093 h 1308209"/>
              <a:gd name="connsiteX47" fmla="*/ 1222841 w 1308209"/>
              <a:gd name="connsiteY47" fmla="*/ 875903 h 1308209"/>
              <a:gd name="connsiteX48" fmla="*/ 1250784 w 1308209"/>
              <a:gd name="connsiteY48" fmla="*/ 858121 h 1308209"/>
              <a:gd name="connsiteX49" fmla="*/ 1313019 w 1308209"/>
              <a:gd name="connsiteY49" fmla="*/ 733651 h 1308209"/>
              <a:gd name="connsiteX50" fmla="*/ 1300318 w 1308209"/>
              <a:gd name="connsiteY50" fmla="*/ 691737 h 1308209"/>
              <a:gd name="connsiteX51" fmla="*/ 1154256 w 1308209"/>
              <a:gd name="connsiteY51" fmla="*/ 586319 h 1308209"/>
              <a:gd name="connsiteX52" fmla="*/ 1172037 w 1308209"/>
              <a:gd name="connsiteY52" fmla="*/ 568537 h 1308209"/>
              <a:gd name="connsiteX53" fmla="*/ 1189819 w 1308209"/>
              <a:gd name="connsiteY53" fmla="*/ 586319 h 1308209"/>
              <a:gd name="connsiteX54" fmla="*/ 1189819 w 1308209"/>
              <a:gd name="connsiteY54" fmla="*/ 621882 h 1308209"/>
              <a:gd name="connsiteX55" fmla="*/ 1154256 w 1308209"/>
              <a:gd name="connsiteY55" fmla="*/ 600290 h 1308209"/>
              <a:gd name="connsiteX56" fmla="*/ 1154256 w 1308209"/>
              <a:gd name="connsiteY56" fmla="*/ 586319 h 1308209"/>
              <a:gd name="connsiteX57" fmla="*/ 564927 w 1308209"/>
              <a:gd name="connsiteY57" fmla="*/ 310706 h 1308209"/>
              <a:gd name="connsiteX58" fmla="*/ 590329 w 1308209"/>
              <a:gd name="connsiteY58" fmla="*/ 281493 h 1308209"/>
              <a:gd name="connsiteX59" fmla="*/ 611921 w 1308209"/>
              <a:gd name="connsiteY59" fmla="*/ 165914 h 1308209"/>
              <a:gd name="connsiteX60" fmla="*/ 658915 w 1308209"/>
              <a:gd name="connsiteY60" fmla="*/ 77006 h 1308209"/>
              <a:gd name="connsiteX61" fmla="*/ 707179 w 1308209"/>
              <a:gd name="connsiteY61" fmla="*/ 165914 h 1308209"/>
              <a:gd name="connsiteX62" fmla="*/ 726230 w 1308209"/>
              <a:gd name="connsiteY62" fmla="*/ 280223 h 1308209"/>
              <a:gd name="connsiteX63" fmla="*/ 735121 w 1308209"/>
              <a:gd name="connsiteY63" fmla="*/ 301815 h 1308209"/>
              <a:gd name="connsiteX64" fmla="*/ 751632 w 1308209"/>
              <a:gd name="connsiteY64" fmla="*/ 310706 h 1308209"/>
              <a:gd name="connsiteX65" fmla="*/ 751632 w 1308209"/>
              <a:gd name="connsiteY65" fmla="*/ 897495 h 1308209"/>
              <a:gd name="connsiteX66" fmla="*/ 691937 w 1308209"/>
              <a:gd name="connsiteY66" fmla="*/ 1015614 h 1308209"/>
              <a:gd name="connsiteX67" fmla="*/ 689397 w 1308209"/>
              <a:gd name="connsiteY67" fmla="*/ 1024505 h 1308209"/>
              <a:gd name="connsiteX68" fmla="*/ 662725 w 1308209"/>
              <a:gd name="connsiteY68" fmla="*/ 1185809 h 1308209"/>
              <a:gd name="connsiteX69" fmla="*/ 653834 w 1308209"/>
              <a:gd name="connsiteY69" fmla="*/ 1185809 h 1308209"/>
              <a:gd name="connsiteX70" fmla="*/ 627162 w 1308209"/>
              <a:gd name="connsiteY70" fmla="*/ 1024505 h 1308209"/>
              <a:gd name="connsiteX71" fmla="*/ 624622 w 1308209"/>
              <a:gd name="connsiteY71" fmla="*/ 1015614 h 1308209"/>
              <a:gd name="connsiteX72" fmla="*/ 564927 w 1308209"/>
              <a:gd name="connsiteY72" fmla="*/ 897495 h 1308209"/>
              <a:gd name="connsiteX73" fmla="*/ 564927 w 1308209"/>
              <a:gd name="connsiteY73" fmla="*/ 310706 h 1308209"/>
              <a:gd name="connsiteX74" fmla="*/ 125470 w 1308209"/>
              <a:gd name="connsiteY74" fmla="*/ 586319 h 1308209"/>
              <a:gd name="connsiteX75" fmla="*/ 143251 w 1308209"/>
              <a:gd name="connsiteY75" fmla="*/ 568537 h 1308209"/>
              <a:gd name="connsiteX76" fmla="*/ 161033 w 1308209"/>
              <a:gd name="connsiteY76" fmla="*/ 586319 h 1308209"/>
              <a:gd name="connsiteX77" fmla="*/ 161033 w 1308209"/>
              <a:gd name="connsiteY77" fmla="*/ 601560 h 1308209"/>
              <a:gd name="connsiteX78" fmla="*/ 125470 w 1308209"/>
              <a:gd name="connsiteY78" fmla="*/ 623152 h 1308209"/>
              <a:gd name="connsiteX79" fmla="*/ 125470 w 1308209"/>
              <a:gd name="connsiteY79" fmla="*/ 586319 h 1308209"/>
              <a:gd name="connsiteX80" fmla="*/ 220728 w 1308209"/>
              <a:gd name="connsiteY80" fmla="*/ 750162 h 1308209"/>
              <a:gd name="connsiteX81" fmla="*/ 206757 w 1308209"/>
              <a:gd name="connsiteY81" fmla="*/ 753973 h 1308209"/>
              <a:gd name="connsiteX82" fmla="*/ 110229 w 1308209"/>
              <a:gd name="connsiteY82" fmla="*/ 802237 h 1308209"/>
              <a:gd name="connsiteX83" fmla="*/ 74666 w 1308209"/>
              <a:gd name="connsiteY83" fmla="*/ 731111 h 1308209"/>
              <a:gd name="connsiteX84" fmla="*/ 502691 w 1308209"/>
              <a:gd name="connsiteY84" fmla="*/ 463118 h 1308209"/>
              <a:gd name="connsiteX85" fmla="*/ 502691 w 1308209"/>
              <a:gd name="connsiteY85" fmla="*/ 755243 h 1308209"/>
              <a:gd name="connsiteX86" fmla="*/ 220728 w 1308209"/>
              <a:gd name="connsiteY86" fmla="*/ 750162 h 1308209"/>
              <a:gd name="connsiteX87" fmla="*/ 444267 w 1308209"/>
              <a:gd name="connsiteY87" fmla="*/ 1220102 h 1308209"/>
              <a:gd name="connsiteX88" fmla="*/ 562386 w 1308209"/>
              <a:gd name="connsiteY88" fmla="*/ 1032126 h 1308209"/>
              <a:gd name="connsiteX89" fmla="*/ 566196 w 1308209"/>
              <a:gd name="connsiteY89" fmla="*/ 1041017 h 1308209"/>
              <a:gd name="connsiteX90" fmla="*/ 592869 w 1308209"/>
              <a:gd name="connsiteY90" fmla="*/ 1197240 h 1308209"/>
              <a:gd name="connsiteX91" fmla="*/ 455698 w 1308209"/>
              <a:gd name="connsiteY91" fmla="*/ 1242964 h 1308209"/>
              <a:gd name="connsiteX92" fmla="*/ 444267 w 1308209"/>
              <a:gd name="connsiteY92" fmla="*/ 1220102 h 1308209"/>
              <a:gd name="connsiteX93" fmla="*/ 872292 w 1308209"/>
              <a:gd name="connsiteY93" fmla="*/ 1220102 h 1308209"/>
              <a:gd name="connsiteX94" fmla="*/ 860861 w 1308209"/>
              <a:gd name="connsiteY94" fmla="*/ 1242964 h 1308209"/>
              <a:gd name="connsiteX95" fmla="*/ 723690 w 1308209"/>
              <a:gd name="connsiteY95" fmla="*/ 1197240 h 1308209"/>
              <a:gd name="connsiteX96" fmla="*/ 750362 w 1308209"/>
              <a:gd name="connsiteY96" fmla="*/ 1041017 h 1308209"/>
              <a:gd name="connsiteX97" fmla="*/ 754173 w 1308209"/>
              <a:gd name="connsiteY97" fmla="*/ 1032126 h 1308209"/>
              <a:gd name="connsiteX98" fmla="*/ 872292 w 1308209"/>
              <a:gd name="connsiteY98" fmla="*/ 1220102 h 1308209"/>
              <a:gd name="connsiteX99" fmla="*/ 1207600 w 1308209"/>
              <a:gd name="connsiteY99" fmla="*/ 800967 h 1308209"/>
              <a:gd name="connsiteX100" fmla="*/ 1111072 w 1308209"/>
              <a:gd name="connsiteY100" fmla="*/ 752703 h 1308209"/>
              <a:gd name="connsiteX101" fmla="*/ 1097101 w 1308209"/>
              <a:gd name="connsiteY101" fmla="*/ 748892 h 1308209"/>
              <a:gd name="connsiteX102" fmla="*/ 816407 w 1308209"/>
              <a:gd name="connsiteY102" fmla="*/ 752703 h 1308209"/>
              <a:gd name="connsiteX103" fmla="*/ 816407 w 1308209"/>
              <a:gd name="connsiteY103" fmla="*/ 460578 h 1308209"/>
              <a:gd name="connsiteX104" fmla="*/ 1244433 w 1308209"/>
              <a:gd name="connsiteY104" fmla="*/ 728571 h 1308209"/>
              <a:gd name="connsiteX105" fmla="*/ 1207600 w 1308209"/>
              <a:gd name="connsiteY105" fmla="*/ 800967 h 1308209"/>
              <a:gd name="connsiteX106" fmla="*/ 595410 w 1308209"/>
              <a:gd name="connsiteY106" fmla="*/ 530434 h 1308209"/>
              <a:gd name="connsiteX107" fmla="*/ 627162 w 1308209"/>
              <a:gd name="connsiteY107" fmla="*/ 498682 h 1308209"/>
              <a:gd name="connsiteX108" fmla="*/ 689397 w 1308209"/>
              <a:gd name="connsiteY108" fmla="*/ 498682 h 1308209"/>
              <a:gd name="connsiteX109" fmla="*/ 721150 w 1308209"/>
              <a:gd name="connsiteY109" fmla="*/ 530434 h 1308209"/>
              <a:gd name="connsiteX110" fmla="*/ 689397 w 1308209"/>
              <a:gd name="connsiteY110" fmla="*/ 562187 h 1308209"/>
              <a:gd name="connsiteX111" fmla="*/ 627162 w 1308209"/>
              <a:gd name="connsiteY111" fmla="*/ 562187 h 1308209"/>
              <a:gd name="connsiteX112" fmla="*/ 595410 w 1308209"/>
              <a:gd name="connsiteY112" fmla="*/ 530434 h 1308209"/>
              <a:gd name="connsiteX113" fmla="*/ 595410 w 1308209"/>
              <a:gd name="connsiteY113" fmla="*/ 654904 h 1308209"/>
              <a:gd name="connsiteX114" fmla="*/ 627162 w 1308209"/>
              <a:gd name="connsiteY114" fmla="*/ 623152 h 1308209"/>
              <a:gd name="connsiteX115" fmla="*/ 689397 w 1308209"/>
              <a:gd name="connsiteY115" fmla="*/ 623152 h 1308209"/>
              <a:gd name="connsiteX116" fmla="*/ 721150 w 1308209"/>
              <a:gd name="connsiteY116" fmla="*/ 654904 h 1308209"/>
              <a:gd name="connsiteX117" fmla="*/ 689397 w 1308209"/>
              <a:gd name="connsiteY117" fmla="*/ 686657 h 1308209"/>
              <a:gd name="connsiteX118" fmla="*/ 627162 w 1308209"/>
              <a:gd name="connsiteY118" fmla="*/ 686657 h 1308209"/>
              <a:gd name="connsiteX119" fmla="*/ 595410 w 1308209"/>
              <a:gd name="connsiteY119" fmla="*/ 654904 h 1308209"/>
              <a:gd name="connsiteX120" fmla="*/ 595410 w 1308209"/>
              <a:gd name="connsiteY120" fmla="*/ 780645 h 1308209"/>
              <a:gd name="connsiteX121" fmla="*/ 627162 w 1308209"/>
              <a:gd name="connsiteY121" fmla="*/ 748892 h 1308209"/>
              <a:gd name="connsiteX122" fmla="*/ 689397 w 1308209"/>
              <a:gd name="connsiteY122" fmla="*/ 748892 h 1308209"/>
              <a:gd name="connsiteX123" fmla="*/ 721150 w 1308209"/>
              <a:gd name="connsiteY123" fmla="*/ 780645 h 1308209"/>
              <a:gd name="connsiteX124" fmla="*/ 689397 w 1308209"/>
              <a:gd name="connsiteY124" fmla="*/ 812398 h 1308209"/>
              <a:gd name="connsiteX125" fmla="*/ 627162 w 1308209"/>
              <a:gd name="connsiteY125" fmla="*/ 812398 h 1308209"/>
              <a:gd name="connsiteX126" fmla="*/ 595410 w 1308209"/>
              <a:gd name="connsiteY126" fmla="*/ 780645 h 1308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308209" h="1308209">
                <a:moveTo>
                  <a:pt x="1300318" y="691737"/>
                </a:moveTo>
                <a:lnTo>
                  <a:pt x="1252054" y="661255"/>
                </a:lnTo>
                <a:lnTo>
                  <a:pt x="1252054" y="586319"/>
                </a:lnTo>
                <a:cubicBezTo>
                  <a:pt x="1252054" y="541865"/>
                  <a:pt x="1216491" y="506302"/>
                  <a:pt x="1172037" y="506302"/>
                </a:cubicBezTo>
                <a:cubicBezTo>
                  <a:pt x="1136474" y="506302"/>
                  <a:pt x="1105991" y="530434"/>
                  <a:pt x="1095831" y="563457"/>
                </a:cubicBezTo>
                <a:lnTo>
                  <a:pt x="815138" y="388182"/>
                </a:lnTo>
                <a:lnTo>
                  <a:pt x="815138" y="280223"/>
                </a:lnTo>
                <a:cubicBezTo>
                  <a:pt x="815138" y="264982"/>
                  <a:pt x="803706" y="252281"/>
                  <a:pt x="788465" y="249741"/>
                </a:cubicBezTo>
                <a:cubicBezTo>
                  <a:pt x="785925" y="214178"/>
                  <a:pt x="779575" y="178615"/>
                  <a:pt x="766874" y="145592"/>
                </a:cubicBezTo>
                <a:cubicBezTo>
                  <a:pt x="742741" y="77006"/>
                  <a:pt x="705908" y="32553"/>
                  <a:pt x="679236" y="8421"/>
                </a:cubicBezTo>
                <a:cubicBezTo>
                  <a:pt x="666535" y="-3010"/>
                  <a:pt x="647484" y="-3010"/>
                  <a:pt x="634782" y="9691"/>
                </a:cubicBezTo>
                <a:cubicBezTo>
                  <a:pt x="599220" y="46524"/>
                  <a:pt x="571277" y="93518"/>
                  <a:pt x="552226" y="145592"/>
                </a:cubicBezTo>
                <a:cubicBezTo>
                  <a:pt x="540794" y="178615"/>
                  <a:pt x="531904" y="214178"/>
                  <a:pt x="528093" y="249741"/>
                </a:cubicBezTo>
                <a:cubicBezTo>
                  <a:pt x="512853" y="251011"/>
                  <a:pt x="500152" y="264982"/>
                  <a:pt x="500152" y="280223"/>
                </a:cubicBezTo>
                <a:lnTo>
                  <a:pt x="500152" y="388182"/>
                </a:lnTo>
                <a:lnTo>
                  <a:pt x="218188" y="564727"/>
                </a:lnTo>
                <a:cubicBezTo>
                  <a:pt x="208027" y="531704"/>
                  <a:pt x="177544" y="507572"/>
                  <a:pt x="141982" y="507572"/>
                </a:cubicBezTo>
                <a:cubicBezTo>
                  <a:pt x="97528" y="507572"/>
                  <a:pt x="61965" y="543135"/>
                  <a:pt x="61965" y="587589"/>
                </a:cubicBezTo>
                <a:lnTo>
                  <a:pt x="61965" y="663795"/>
                </a:lnTo>
                <a:lnTo>
                  <a:pt x="14971" y="693008"/>
                </a:lnTo>
                <a:cubicBezTo>
                  <a:pt x="999" y="701899"/>
                  <a:pt x="-4081" y="719680"/>
                  <a:pt x="3540" y="733651"/>
                </a:cubicBezTo>
                <a:lnTo>
                  <a:pt x="65775" y="858121"/>
                </a:lnTo>
                <a:cubicBezTo>
                  <a:pt x="70855" y="869552"/>
                  <a:pt x="82286" y="875903"/>
                  <a:pt x="93718" y="875903"/>
                </a:cubicBezTo>
                <a:cubicBezTo>
                  <a:pt x="98798" y="875903"/>
                  <a:pt x="102608" y="874633"/>
                  <a:pt x="107689" y="872093"/>
                </a:cubicBezTo>
                <a:lnTo>
                  <a:pt x="225808" y="812398"/>
                </a:lnTo>
                <a:lnTo>
                  <a:pt x="500152" y="816208"/>
                </a:lnTo>
                <a:lnTo>
                  <a:pt x="500152" y="906386"/>
                </a:lnTo>
                <a:cubicBezTo>
                  <a:pt x="500152" y="911466"/>
                  <a:pt x="501421" y="916546"/>
                  <a:pt x="503962" y="920357"/>
                </a:cubicBezTo>
                <a:lnTo>
                  <a:pt x="526823" y="967351"/>
                </a:lnTo>
                <a:lnTo>
                  <a:pt x="382031" y="1202320"/>
                </a:lnTo>
                <a:cubicBezTo>
                  <a:pt x="375681" y="1211211"/>
                  <a:pt x="375681" y="1222642"/>
                  <a:pt x="380761" y="1232803"/>
                </a:cubicBezTo>
                <a:lnTo>
                  <a:pt x="412514" y="1295038"/>
                </a:lnTo>
                <a:cubicBezTo>
                  <a:pt x="417595" y="1306469"/>
                  <a:pt x="429025" y="1312820"/>
                  <a:pt x="440456" y="1312820"/>
                </a:cubicBezTo>
                <a:cubicBezTo>
                  <a:pt x="444267" y="1312820"/>
                  <a:pt x="446807" y="1312820"/>
                  <a:pt x="450617" y="1311549"/>
                </a:cubicBezTo>
                <a:lnTo>
                  <a:pt x="633513" y="1250584"/>
                </a:lnTo>
                <a:lnTo>
                  <a:pt x="685587" y="1250584"/>
                </a:lnTo>
                <a:lnTo>
                  <a:pt x="868482" y="1311549"/>
                </a:lnTo>
                <a:cubicBezTo>
                  <a:pt x="872292" y="1312820"/>
                  <a:pt x="874833" y="1312820"/>
                  <a:pt x="878643" y="1312820"/>
                </a:cubicBezTo>
                <a:cubicBezTo>
                  <a:pt x="890073" y="1312820"/>
                  <a:pt x="901505" y="1306469"/>
                  <a:pt x="906585" y="1295038"/>
                </a:cubicBezTo>
                <a:lnTo>
                  <a:pt x="938338" y="1232803"/>
                </a:lnTo>
                <a:cubicBezTo>
                  <a:pt x="943418" y="1222642"/>
                  <a:pt x="942148" y="1211211"/>
                  <a:pt x="937068" y="1202320"/>
                </a:cubicBezTo>
                <a:lnTo>
                  <a:pt x="789736" y="967351"/>
                </a:lnTo>
                <a:lnTo>
                  <a:pt x="812597" y="920357"/>
                </a:lnTo>
                <a:cubicBezTo>
                  <a:pt x="815138" y="916546"/>
                  <a:pt x="816407" y="911466"/>
                  <a:pt x="816407" y="906386"/>
                </a:cubicBezTo>
                <a:lnTo>
                  <a:pt x="816407" y="816208"/>
                </a:lnTo>
                <a:lnTo>
                  <a:pt x="1090751" y="812398"/>
                </a:lnTo>
                <a:lnTo>
                  <a:pt x="1208871" y="872093"/>
                </a:lnTo>
                <a:cubicBezTo>
                  <a:pt x="1213950" y="874633"/>
                  <a:pt x="1217761" y="875903"/>
                  <a:pt x="1222841" y="875903"/>
                </a:cubicBezTo>
                <a:cubicBezTo>
                  <a:pt x="1234273" y="875903"/>
                  <a:pt x="1245703" y="869552"/>
                  <a:pt x="1250784" y="858121"/>
                </a:cubicBezTo>
                <a:lnTo>
                  <a:pt x="1313019" y="733651"/>
                </a:lnTo>
                <a:cubicBezTo>
                  <a:pt x="1319370" y="718410"/>
                  <a:pt x="1314289" y="700628"/>
                  <a:pt x="1300318" y="691737"/>
                </a:cubicBezTo>
                <a:close/>
                <a:moveTo>
                  <a:pt x="1154256" y="586319"/>
                </a:moveTo>
                <a:cubicBezTo>
                  <a:pt x="1154256" y="576158"/>
                  <a:pt x="1161876" y="568537"/>
                  <a:pt x="1172037" y="568537"/>
                </a:cubicBezTo>
                <a:cubicBezTo>
                  <a:pt x="1182198" y="568537"/>
                  <a:pt x="1189819" y="576158"/>
                  <a:pt x="1189819" y="586319"/>
                </a:cubicBezTo>
                <a:lnTo>
                  <a:pt x="1189819" y="621882"/>
                </a:lnTo>
                <a:lnTo>
                  <a:pt x="1154256" y="600290"/>
                </a:lnTo>
                <a:lnTo>
                  <a:pt x="1154256" y="586319"/>
                </a:lnTo>
                <a:close/>
                <a:moveTo>
                  <a:pt x="564927" y="310706"/>
                </a:moveTo>
                <a:cubicBezTo>
                  <a:pt x="578898" y="308166"/>
                  <a:pt x="589059" y="295465"/>
                  <a:pt x="590329" y="281493"/>
                </a:cubicBezTo>
                <a:cubicBezTo>
                  <a:pt x="591599" y="240850"/>
                  <a:pt x="599220" y="201477"/>
                  <a:pt x="611921" y="165914"/>
                </a:cubicBezTo>
                <a:cubicBezTo>
                  <a:pt x="623351" y="132891"/>
                  <a:pt x="639863" y="103679"/>
                  <a:pt x="658915" y="77006"/>
                </a:cubicBezTo>
                <a:cubicBezTo>
                  <a:pt x="676696" y="98598"/>
                  <a:pt x="694478" y="126540"/>
                  <a:pt x="707179" y="165914"/>
                </a:cubicBezTo>
                <a:cubicBezTo>
                  <a:pt x="719880" y="201477"/>
                  <a:pt x="726230" y="240850"/>
                  <a:pt x="726230" y="280223"/>
                </a:cubicBezTo>
                <a:cubicBezTo>
                  <a:pt x="726230" y="289114"/>
                  <a:pt x="730040" y="296735"/>
                  <a:pt x="735121" y="301815"/>
                </a:cubicBezTo>
                <a:cubicBezTo>
                  <a:pt x="740201" y="306896"/>
                  <a:pt x="745282" y="309436"/>
                  <a:pt x="751632" y="310706"/>
                </a:cubicBezTo>
                <a:lnTo>
                  <a:pt x="751632" y="897495"/>
                </a:lnTo>
                <a:lnTo>
                  <a:pt x="691937" y="1015614"/>
                </a:lnTo>
                <a:cubicBezTo>
                  <a:pt x="690667" y="1018155"/>
                  <a:pt x="689397" y="1021965"/>
                  <a:pt x="689397" y="1024505"/>
                </a:cubicBezTo>
                <a:lnTo>
                  <a:pt x="662725" y="1185809"/>
                </a:lnTo>
                <a:lnTo>
                  <a:pt x="653834" y="1185809"/>
                </a:lnTo>
                <a:lnTo>
                  <a:pt x="627162" y="1024505"/>
                </a:lnTo>
                <a:cubicBezTo>
                  <a:pt x="627162" y="1021965"/>
                  <a:pt x="625892" y="1018155"/>
                  <a:pt x="624622" y="1015614"/>
                </a:cubicBezTo>
                <a:lnTo>
                  <a:pt x="564927" y="897495"/>
                </a:lnTo>
                <a:lnTo>
                  <a:pt x="564927" y="310706"/>
                </a:lnTo>
                <a:close/>
                <a:moveTo>
                  <a:pt x="125470" y="586319"/>
                </a:moveTo>
                <a:cubicBezTo>
                  <a:pt x="125470" y="576158"/>
                  <a:pt x="133091" y="568537"/>
                  <a:pt x="143251" y="568537"/>
                </a:cubicBezTo>
                <a:cubicBezTo>
                  <a:pt x="153412" y="568537"/>
                  <a:pt x="161033" y="576158"/>
                  <a:pt x="161033" y="586319"/>
                </a:cubicBezTo>
                <a:lnTo>
                  <a:pt x="161033" y="601560"/>
                </a:lnTo>
                <a:lnTo>
                  <a:pt x="125470" y="623152"/>
                </a:lnTo>
                <a:lnTo>
                  <a:pt x="125470" y="586319"/>
                </a:lnTo>
                <a:close/>
                <a:moveTo>
                  <a:pt x="220728" y="750162"/>
                </a:moveTo>
                <a:cubicBezTo>
                  <a:pt x="215648" y="750162"/>
                  <a:pt x="210567" y="751433"/>
                  <a:pt x="206757" y="753973"/>
                </a:cubicBezTo>
                <a:lnTo>
                  <a:pt x="110229" y="802237"/>
                </a:lnTo>
                <a:lnTo>
                  <a:pt x="74666" y="731111"/>
                </a:lnTo>
                <a:lnTo>
                  <a:pt x="502691" y="463118"/>
                </a:lnTo>
                <a:lnTo>
                  <a:pt x="502691" y="755243"/>
                </a:lnTo>
                <a:lnTo>
                  <a:pt x="220728" y="750162"/>
                </a:lnTo>
                <a:close/>
                <a:moveTo>
                  <a:pt x="444267" y="1220102"/>
                </a:moveTo>
                <a:lnTo>
                  <a:pt x="562386" y="1032126"/>
                </a:lnTo>
                <a:lnTo>
                  <a:pt x="566196" y="1041017"/>
                </a:lnTo>
                <a:lnTo>
                  <a:pt x="592869" y="1197240"/>
                </a:lnTo>
                <a:lnTo>
                  <a:pt x="455698" y="1242964"/>
                </a:lnTo>
                <a:lnTo>
                  <a:pt x="444267" y="1220102"/>
                </a:lnTo>
                <a:close/>
                <a:moveTo>
                  <a:pt x="872292" y="1220102"/>
                </a:moveTo>
                <a:lnTo>
                  <a:pt x="860861" y="1242964"/>
                </a:lnTo>
                <a:lnTo>
                  <a:pt x="723690" y="1197240"/>
                </a:lnTo>
                <a:lnTo>
                  <a:pt x="750362" y="1041017"/>
                </a:lnTo>
                <a:lnTo>
                  <a:pt x="754173" y="1032126"/>
                </a:lnTo>
                <a:lnTo>
                  <a:pt x="872292" y="1220102"/>
                </a:lnTo>
                <a:close/>
                <a:moveTo>
                  <a:pt x="1207600" y="800967"/>
                </a:moveTo>
                <a:lnTo>
                  <a:pt x="1111072" y="752703"/>
                </a:lnTo>
                <a:cubicBezTo>
                  <a:pt x="1105991" y="750162"/>
                  <a:pt x="1100912" y="748892"/>
                  <a:pt x="1097101" y="748892"/>
                </a:cubicBezTo>
                <a:lnTo>
                  <a:pt x="816407" y="752703"/>
                </a:lnTo>
                <a:lnTo>
                  <a:pt x="816407" y="460578"/>
                </a:lnTo>
                <a:lnTo>
                  <a:pt x="1244433" y="728571"/>
                </a:lnTo>
                <a:lnTo>
                  <a:pt x="1207600" y="800967"/>
                </a:lnTo>
                <a:close/>
                <a:moveTo>
                  <a:pt x="595410" y="530434"/>
                </a:moveTo>
                <a:cubicBezTo>
                  <a:pt x="595410" y="512653"/>
                  <a:pt x="609380" y="498682"/>
                  <a:pt x="627162" y="498682"/>
                </a:cubicBezTo>
                <a:lnTo>
                  <a:pt x="689397" y="498682"/>
                </a:lnTo>
                <a:cubicBezTo>
                  <a:pt x="707179" y="498682"/>
                  <a:pt x="721150" y="512653"/>
                  <a:pt x="721150" y="530434"/>
                </a:cubicBezTo>
                <a:cubicBezTo>
                  <a:pt x="721150" y="548216"/>
                  <a:pt x="707179" y="562187"/>
                  <a:pt x="689397" y="562187"/>
                </a:cubicBezTo>
                <a:lnTo>
                  <a:pt x="627162" y="562187"/>
                </a:lnTo>
                <a:cubicBezTo>
                  <a:pt x="609380" y="562187"/>
                  <a:pt x="595410" y="548216"/>
                  <a:pt x="595410" y="530434"/>
                </a:cubicBezTo>
                <a:close/>
                <a:moveTo>
                  <a:pt x="595410" y="654904"/>
                </a:moveTo>
                <a:cubicBezTo>
                  <a:pt x="595410" y="637123"/>
                  <a:pt x="609380" y="623152"/>
                  <a:pt x="627162" y="623152"/>
                </a:cubicBezTo>
                <a:lnTo>
                  <a:pt x="689397" y="623152"/>
                </a:lnTo>
                <a:cubicBezTo>
                  <a:pt x="707179" y="623152"/>
                  <a:pt x="721150" y="637123"/>
                  <a:pt x="721150" y="654904"/>
                </a:cubicBezTo>
                <a:cubicBezTo>
                  <a:pt x="721150" y="672686"/>
                  <a:pt x="707179" y="686657"/>
                  <a:pt x="689397" y="686657"/>
                </a:cubicBezTo>
                <a:lnTo>
                  <a:pt x="627162" y="686657"/>
                </a:lnTo>
                <a:cubicBezTo>
                  <a:pt x="609380" y="686657"/>
                  <a:pt x="595410" y="672686"/>
                  <a:pt x="595410" y="654904"/>
                </a:cubicBezTo>
                <a:close/>
                <a:moveTo>
                  <a:pt x="595410" y="780645"/>
                </a:moveTo>
                <a:cubicBezTo>
                  <a:pt x="595410" y="762863"/>
                  <a:pt x="609380" y="748892"/>
                  <a:pt x="627162" y="748892"/>
                </a:cubicBezTo>
                <a:lnTo>
                  <a:pt x="689397" y="748892"/>
                </a:lnTo>
                <a:cubicBezTo>
                  <a:pt x="707179" y="748892"/>
                  <a:pt x="721150" y="762863"/>
                  <a:pt x="721150" y="780645"/>
                </a:cubicBezTo>
                <a:cubicBezTo>
                  <a:pt x="721150" y="798427"/>
                  <a:pt x="707179" y="812398"/>
                  <a:pt x="689397" y="812398"/>
                </a:cubicBezTo>
                <a:lnTo>
                  <a:pt x="627162" y="812398"/>
                </a:lnTo>
                <a:cubicBezTo>
                  <a:pt x="609380" y="811128"/>
                  <a:pt x="595410" y="797157"/>
                  <a:pt x="595410" y="780645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s-MX">
              <a:solidFill>
                <a:srgbClr val="00338C"/>
              </a:solidFill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9AA7E105-D0FC-2657-661B-A0C035AA9311}"/>
              </a:ext>
            </a:extLst>
          </p:cNvPr>
          <p:cNvSpPr/>
          <p:nvPr/>
        </p:nvSpPr>
        <p:spPr>
          <a:xfrm>
            <a:off x="4290369" y="127394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>
              <a:solidFill>
                <a:srgbClr val="00338C"/>
              </a:solidFill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73CF4F07-4763-2755-7548-16A226D9309C}"/>
              </a:ext>
            </a:extLst>
          </p:cNvPr>
          <p:cNvSpPr/>
          <p:nvPr/>
        </p:nvSpPr>
        <p:spPr>
          <a:xfrm>
            <a:off x="4290369" y="291401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4FAA5C1F-C2F3-2DED-DD8C-1863DAC62EB7}"/>
              </a:ext>
            </a:extLst>
          </p:cNvPr>
          <p:cNvSpPr/>
          <p:nvPr/>
        </p:nvSpPr>
        <p:spPr>
          <a:xfrm>
            <a:off x="4290369" y="4741581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42" name="Grupo 48">
            <a:extLst>
              <a:ext uri="{FF2B5EF4-FFF2-40B4-BE49-F238E27FC236}">
                <a16:creationId xmlns:a16="http://schemas.microsoft.com/office/drawing/2014/main" id="{B7F33D28-A924-90E2-8DD4-DD33DC3F42B7}"/>
              </a:ext>
            </a:extLst>
          </p:cNvPr>
          <p:cNvGrpSpPr/>
          <p:nvPr/>
        </p:nvGrpSpPr>
        <p:grpSpPr>
          <a:xfrm>
            <a:off x="4392010" y="1471994"/>
            <a:ext cx="486958" cy="378255"/>
            <a:chOff x="2273910" y="12454932"/>
            <a:chExt cx="312180" cy="238553"/>
          </a:xfrm>
          <a:solidFill>
            <a:srgbClr val="FFFFFF"/>
          </a:solidFill>
        </p:grpSpPr>
        <p:sp>
          <p:nvSpPr>
            <p:cNvPr id="143" name="Forma libre 483">
              <a:extLst>
                <a:ext uri="{FF2B5EF4-FFF2-40B4-BE49-F238E27FC236}">
                  <a16:creationId xmlns:a16="http://schemas.microsoft.com/office/drawing/2014/main" id="{7BF42ED6-CB56-4FDF-5C27-901E1FA10E95}"/>
                </a:ext>
              </a:extLst>
            </p:cNvPr>
            <p:cNvSpPr/>
            <p:nvPr/>
          </p:nvSpPr>
          <p:spPr>
            <a:xfrm>
              <a:off x="2273910" y="12454932"/>
              <a:ext cx="312180" cy="190483"/>
            </a:xfrm>
            <a:custGeom>
              <a:avLst/>
              <a:gdLst>
                <a:gd name="connsiteX0" fmla="*/ 307947 w 312180"/>
                <a:gd name="connsiteY0" fmla="*/ 0 h 190482"/>
                <a:gd name="connsiteX1" fmla="*/ 6349 w 312180"/>
                <a:gd name="connsiteY1" fmla="*/ 0 h 190482"/>
                <a:gd name="connsiteX2" fmla="*/ 0 w 312180"/>
                <a:gd name="connsiteY2" fmla="*/ 6350 h 190482"/>
                <a:gd name="connsiteX3" fmla="*/ 0 w 312180"/>
                <a:gd name="connsiteY3" fmla="*/ 157149 h 190482"/>
                <a:gd name="connsiteX4" fmla="*/ 0 w 312180"/>
                <a:gd name="connsiteY4" fmla="*/ 187309 h 190482"/>
                <a:gd name="connsiteX5" fmla="*/ 6349 w 312180"/>
                <a:gd name="connsiteY5" fmla="*/ 193658 h 190482"/>
                <a:gd name="connsiteX6" fmla="*/ 307947 w 312180"/>
                <a:gd name="connsiteY6" fmla="*/ 193658 h 190482"/>
                <a:gd name="connsiteX7" fmla="*/ 314297 w 312180"/>
                <a:gd name="connsiteY7" fmla="*/ 187309 h 190482"/>
                <a:gd name="connsiteX8" fmla="*/ 314297 w 312180"/>
                <a:gd name="connsiteY8" fmla="*/ 157149 h 190482"/>
                <a:gd name="connsiteX9" fmla="*/ 314297 w 312180"/>
                <a:gd name="connsiteY9" fmla="*/ 6350 h 190482"/>
                <a:gd name="connsiteX10" fmla="*/ 307947 w 312180"/>
                <a:gd name="connsiteY10" fmla="*/ 0 h 190482"/>
                <a:gd name="connsiteX11" fmla="*/ 13228 w 312180"/>
                <a:gd name="connsiteY11" fmla="*/ 13228 h 190482"/>
                <a:gd name="connsiteX12" fmla="*/ 301598 w 312180"/>
                <a:gd name="connsiteY12" fmla="*/ 13228 h 190482"/>
                <a:gd name="connsiteX13" fmla="*/ 301598 w 312180"/>
                <a:gd name="connsiteY13" fmla="*/ 151329 h 190482"/>
                <a:gd name="connsiteX14" fmla="*/ 13228 w 312180"/>
                <a:gd name="connsiteY14" fmla="*/ 151329 h 190482"/>
                <a:gd name="connsiteX15" fmla="*/ 13228 w 312180"/>
                <a:gd name="connsiteY15" fmla="*/ 13228 h 190482"/>
                <a:gd name="connsiteX16" fmla="*/ 301598 w 312180"/>
                <a:gd name="connsiteY16" fmla="*/ 180960 h 190482"/>
                <a:gd name="connsiteX17" fmla="*/ 13228 w 312180"/>
                <a:gd name="connsiteY17" fmla="*/ 180960 h 190482"/>
                <a:gd name="connsiteX18" fmla="*/ 13228 w 312180"/>
                <a:gd name="connsiteY18" fmla="*/ 163499 h 190482"/>
                <a:gd name="connsiteX19" fmla="*/ 301598 w 312180"/>
                <a:gd name="connsiteY19" fmla="*/ 163499 h 190482"/>
                <a:gd name="connsiteX20" fmla="*/ 301598 w 312180"/>
                <a:gd name="connsiteY20" fmla="*/ 180960 h 190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180" h="190482">
                  <a:moveTo>
                    <a:pt x="307947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50"/>
                  </a:cubicBezTo>
                  <a:lnTo>
                    <a:pt x="0" y="157149"/>
                  </a:lnTo>
                  <a:lnTo>
                    <a:pt x="0" y="187309"/>
                  </a:lnTo>
                  <a:cubicBezTo>
                    <a:pt x="0" y="191012"/>
                    <a:pt x="2646" y="193658"/>
                    <a:pt x="6349" y="193658"/>
                  </a:cubicBezTo>
                  <a:lnTo>
                    <a:pt x="307947" y="193658"/>
                  </a:lnTo>
                  <a:cubicBezTo>
                    <a:pt x="311651" y="193658"/>
                    <a:pt x="314297" y="191012"/>
                    <a:pt x="314297" y="187309"/>
                  </a:cubicBezTo>
                  <a:lnTo>
                    <a:pt x="314297" y="157149"/>
                  </a:lnTo>
                  <a:lnTo>
                    <a:pt x="314297" y="6350"/>
                  </a:lnTo>
                  <a:cubicBezTo>
                    <a:pt x="314826" y="3175"/>
                    <a:pt x="311651" y="0"/>
                    <a:pt x="307947" y="0"/>
                  </a:cubicBezTo>
                  <a:close/>
                  <a:moveTo>
                    <a:pt x="13228" y="13228"/>
                  </a:moveTo>
                  <a:lnTo>
                    <a:pt x="301598" y="13228"/>
                  </a:lnTo>
                  <a:lnTo>
                    <a:pt x="301598" y="151329"/>
                  </a:lnTo>
                  <a:lnTo>
                    <a:pt x="13228" y="151329"/>
                  </a:lnTo>
                  <a:lnTo>
                    <a:pt x="13228" y="13228"/>
                  </a:lnTo>
                  <a:close/>
                  <a:moveTo>
                    <a:pt x="301598" y="180960"/>
                  </a:moveTo>
                  <a:lnTo>
                    <a:pt x="13228" y="180960"/>
                  </a:lnTo>
                  <a:lnTo>
                    <a:pt x="13228" y="163499"/>
                  </a:lnTo>
                  <a:lnTo>
                    <a:pt x="301598" y="163499"/>
                  </a:lnTo>
                  <a:lnTo>
                    <a:pt x="301598" y="18096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4" name="Forma libre 484">
              <a:extLst>
                <a:ext uri="{FF2B5EF4-FFF2-40B4-BE49-F238E27FC236}">
                  <a16:creationId xmlns:a16="http://schemas.microsoft.com/office/drawing/2014/main" id="{29F83C4C-DA96-5FCC-FC84-F2DA1C342B1B}"/>
                </a:ext>
              </a:extLst>
            </p:cNvPr>
            <p:cNvSpPr/>
            <p:nvPr/>
          </p:nvSpPr>
          <p:spPr>
            <a:xfrm>
              <a:off x="2364390" y="12651155"/>
              <a:ext cx="132280" cy="42330"/>
            </a:xfrm>
            <a:custGeom>
              <a:avLst/>
              <a:gdLst>
                <a:gd name="connsiteX0" fmla="*/ 126989 w 132279"/>
                <a:gd name="connsiteY0" fmla="*/ 30240 h 42329"/>
                <a:gd name="connsiteX1" fmla="*/ 102120 w 132279"/>
                <a:gd name="connsiteY1" fmla="*/ 30240 h 42329"/>
                <a:gd name="connsiteX2" fmla="*/ 97887 w 132279"/>
                <a:gd name="connsiteY2" fmla="*/ 5372 h 42329"/>
                <a:gd name="connsiteX3" fmla="*/ 90479 w 132279"/>
                <a:gd name="connsiteY3" fmla="*/ 81 h 42329"/>
                <a:gd name="connsiteX4" fmla="*/ 85188 w 132279"/>
                <a:gd name="connsiteY4" fmla="*/ 7488 h 42329"/>
                <a:gd name="connsiteX5" fmla="*/ 88892 w 132279"/>
                <a:gd name="connsiteY5" fmla="*/ 30240 h 42329"/>
                <a:gd name="connsiteX6" fmla="*/ 43388 w 132279"/>
                <a:gd name="connsiteY6" fmla="*/ 30240 h 42329"/>
                <a:gd name="connsiteX7" fmla="*/ 47092 w 132279"/>
                <a:gd name="connsiteY7" fmla="*/ 7488 h 42329"/>
                <a:gd name="connsiteX8" fmla="*/ 41801 w 132279"/>
                <a:gd name="connsiteY8" fmla="*/ 81 h 42329"/>
                <a:gd name="connsiteX9" fmla="*/ 34393 w 132279"/>
                <a:gd name="connsiteY9" fmla="*/ 5372 h 42329"/>
                <a:gd name="connsiteX10" fmla="*/ 30160 w 132279"/>
                <a:gd name="connsiteY10" fmla="*/ 30240 h 42329"/>
                <a:gd name="connsiteX11" fmla="*/ 6349 w 132279"/>
                <a:gd name="connsiteY11" fmla="*/ 30240 h 42329"/>
                <a:gd name="connsiteX12" fmla="*/ 0 w 132279"/>
                <a:gd name="connsiteY12" fmla="*/ 36589 h 42329"/>
                <a:gd name="connsiteX13" fmla="*/ 6349 w 132279"/>
                <a:gd name="connsiteY13" fmla="*/ 42940 h 42329"/>
                <a:gd name="connsiteX14" fmla="*/ 35980 w 132279"/>
                <a:gd name="connsiteY14" fmla="*/ 42940 h 42329"/>
                <a:gd name="connsiteX15" fmla="*/ 96829 w 132279"/>
                <a:gd name="connsiteY15" fmla="*/ 42940 h 42329"/>
                <a:gd name="connsiteX16" fmla="*/ 126989 w 132279"/>
                <a:gd name="connsiteY16" fmla="*/ 42940 h 42329"/>
                <a:gd name="connsiteX17" fmla="*/ 133338 w 132279"/>
                <a:gd name="connsiteY17" fmla="*/ 36589 h 42329"/>
                <a:gd name="connsiteX18" fmla="*/ 126989 w 132279"/>
                <a:gd name="connsiteY18" fmla="*/ 30240 h 4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279" h="42329">
                  <a:moveTo>
                    <a:pt x="126989" y="30240"/>
                  </a:moveTo>
                  <a:lnTo>
                    <a:pt x="102120" y="30240"/>
                  </a:lnTo>
                  <a:lnTo>
                    <a:pt x="97887" y="5372"/>
                  </a:lnTo>
                  <a:cubicBezTo>
                    <a:pt x="97358" y="1668"/>
                    <a:pt x="94183" y="-449"/>
                    <a:pt x="90479" y="81"/>
                  </a:cubicBezTo>
                  <a:cubicBezTo>
                    <a:pt x="86776" y="610"/>
                    <a:pt x="84659" y="3784"/>
                    <a:pt x="85188" y="7488"/>
                  </a:cubicBezTo>
                  <a:lnTo>
                    <a:pt x="88892" y="30240"/>
                  </a:lnTo>
                  <a:lnTo>
                    <a:pt x="43388" y="30240"/>
                  </a:lnTo>
                  <a:lnTo>
                    <a:pt x="47092" y="7488"/>
                  </a:lnTo>
                  <a:cubicBezTo>
                    <a:pt x="47621" y="3784"/>
                    <a:pt x="45504" y="610"/>
                    <a:pt x="41801" y="81"/>
                  </a:cubicBezTo>
                  <a:cubicBezTo>
                    <a:pt x="38097" y="-449"/>
                    <a:pt x="34922" y="1668"/>
                    <a:pt x="34393" y="5372"/>
                  </a:cubicBezTo>
                  <a:lnTo>
                    <a:pt x="30160" y="30240"/>
                  </a:lnTo>
                  <a:lnTo>
                    <a:pt x="6349" y="30240"/>
                  </a:lnTo>
                  <a:cubicBezTo>
                    <a:pt x="2646" y="30240"/>
                    <a:pt x="0" y="32886"/>
                    <a:pt x="0" y="36589"/>
                  </a:cubicBezTo>
                  <a:cubicBezTo>
                    <a:pt x="0" y="40294"/>
                    <a:pt x="2646" y="42940"/>
                    <a:pt x="6349" y="42940"/>
                  </a:cubicBezTo>
                  <a:lnTo>
                    <a:pt x="35980" y="42940"/>
                  </a:lnTo>
                  <a:lnTo>
                    <a:pt x="96829" y="42940"/>
                  </a:lnTo>
                  <a:lnTo>
                    <a:pt x="126989" y="42940"/>
                  </a:lnTo>
                  <a:cubicBezTo>
                    <a:pt x="130692" y="42940"/>
                    <a:pt x="133338" y="40294"/>
                    <a:pt x="133338" y="36589"/>
                  </a:cubicBezTo>
                  <a:cubicBezTo>
                    <a:pt x="133867" y="32886"/>
                    <a:pt x="130692" y="30240"/>
                    <a:pt x="126989" y="3024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5" name="Forma libre 485">
              <a:extLst>
                <a:ext uri="{FF2B5EF4-FFF2-40B4-BE49-F238E27FC236}">
                  <a16:creationId xmlns:a16="http://schemas.microsoft.com/office/drawing/2014/main" id="{8C31FDD9-583B-1260-AA24-2B1B24E7E2A3}"/>
                </a:ext>
              </a:extLst>
            </p:cNvPr>
            <p:cNvSpPr/>
            <p:nvPr/>
          </p:nvSpPr>
          <p:spPr>
            <a:xfrm>
              <a:off x="2296723" y="12537715"/>
              <a:ext cx="95241" cy="52912"/>
            </a:xfrm>
            <a:custGeom>
              <a:avLst/>
              <a:gdLst>
                <a:gd name="connsiteX0" fmla="*/ 87244 w 95241"/>
                <a:gd name="connsiteY0" fmla="*/ 23041 h 52911"/>
                <a:gd name="connsiteX1" fmla="*/ 87244 w 95241"/>
                <a:gd name="connsiteY1" fmla="*/ 23041 h 52911"/>
                <a:gd name="connsiteX2" fmla="*/ 59730 w 95241"/>
                <a:gd name="connsiteY2" fmla="*/ 1348 h 52911"/>
                <a:gd name="connsiteX3" fmla="*/ 51264 w 95241"/>
                <a:gd name="connsiteY3" fmla="*/ 1876 h 52911"/>
                <a:gd name="connsiteX4" fmla="*/ 2056 w 95241"/>
                <a:gd name="connsiteY4" fmla="*/ 46851 h 52911"/>
                <a:gd name="connsiteX5" fmla="*/ 1527 w 95241"/>
                <a:gd name="connsiteY5" fmla="*/ 55847 h 52911"/>
                <a:gd name="connsiteX6" fmla="*/ 6289 w 95241"/>
                <a:gd name="connsiteY6" fmla="*/ 57963 h 52911"/>
                <a:gd name="connsiteX7" fmla="*/ 10522 w 95241"/>
                <a:gd name="connsiteY7" fmla="*/ 56376 h 52911"/>
                <a:gd name="connsiteX8" fmla="*/ 56026 w 95241"/>
                <a:gd name="connsiteY8" fmla="*/ 15104 h 52911"/>
                <a:gd name="connsiteX9" fmla="*/ 83011 w 95241"/>
                <a:gd name="connsiteY9" fmla="*/ 36799 h 52911"/>
                <a:gd name="connsiteX10" fmla="*/ 91477 w 95241"/>
                <a:gd name="connsiteY10" fmla="*/ 36799 h 52911"/>
                <a:gd name="connsiteX11" fmla="*/ 95710 w 95241"/>
                <a:gd name="connsiteY11" fmla="*/ 33095 h 52911"/>
                <a:gd name="connsiteX12" fmla="*/ 96239 w 95241"/>
                <a:gd name="connsiteY12" fmla="*/ 24100 h 52911"/>
                <a:gd name="connsiteX13" fmla="*/ 87244 w 95241"/>
                <a:gd name="connsiteY13" fmla="*/ 23041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5241" h="52911">
                  <a:moveTo>
                    <a:pt x="87244" y="23041"/>
                  </a:moveTo>
                  <a:lnTo>
                    <a:pt x="87244" y="23041"/>
                  </a:lnTo>
                  <a:lnTo>
                    <a:pt x="59730" y="1348"/>
                  </a:lnTo>
                  <a:cubicBezTo>
                    <a:pt x="57084" y="-769"/>
                    <a:pt x="53910" y="-240"/>
                    <a:pt x="51264" y="1876"/>
                  </a:cubicBezTo>
                  <a:lnTo>
                    <a:pt x="2056" y="46851"/>
                  </a:lnTo>
                  <a:cubicBezTo>
                    <a:pt x="-590" y="49497"/>
                    <a:pt x="-590" y="53202"/>
                    <a:pt x="1527" y="55847"/>
                  </a:cubicBezTo>
                  <a:cubicBezTo>
                    <a:pt x="2585" y="57434"/>
                    <a:pt x="4701" y="57963"/>
                    <a:pt x="6289" y="57963"/>
                  </a:cubicBezTo>
                  <a:cubicBezTo>
                    <a:pt x="7876" y="57963"/>
                    <a:pt x="9463" y="57434"/>
                    <a:pt x="10522" y="56376"/>
                  </a:cubicBezTo>
                  <a:lnTo>
                    <a:pt x="56026" y="15104"/>
                  </a:lnTo>
                  <a:lnTo>
                    <a:pt x="83011" y="36799"/>
                  </a:lnTo>
                  <a:cubicBezTo>
                    <a:pt x="85657" y="38914"/>
                    <a:pt x="88831" y="38386"/>
                    <a:pt x="91477" y="36799"/>
                  </a:cubicBezTo>
                  <a:lnTo>
                    <a:pt x="95710" y="33095"/>
                  </a:lnTo>
                  <a:cubicBezTo>
                    <a:pt x="98356" y="30978"/>
                    <a:pt x="98885" y="26746"/>
                    <a:pt x="96239" y="24100"/>
                  </a:cubicBezTo>
                  <a:cubicBezTo>
                    <a:pt x="94123" y="20925"/>
                    <a:pt x="89890" y="20925"/>
                    <a:pt x="87244" y="2304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6" name="Forma libre 486">
              <a:extLst>
                <a:ext uri="{FF2B5EF4-FFF2-40B4-BE49-F238E27FC236}">
                  <a16:creationId xmlns:a16="http://schemas.microsoft.com/office/drawing/2014/main" id="{FA999BE9-9C06-44D8-6CB3-DB2506686E41}"/>
                </a:ext>
              </a:extLst>
            </p:cNvPr>
            <p:cNvSpPr/>
            <p:nvPr/>
          </p:nvSpPr>
          <p:spPr>
            <a:xfrm>
              <a:off x="2466570" y="12482447"/>
              <a:ext cx="89950" cy="52912"/>
            </a:xfrm>
            <a:custGeom>
              <a:avLst/>
              <a:gdLst>
                <a:gd name="connsiteX0" fmla="*/ 83540 w 89950"/>
                <a:gd name="connsiteY0" fmla="*/ 1587 h 52911"/>
                <a:gd name="connsiteX1" fmla="*/ 39094 w 89950"/>
                <a:gd name="connsiteY1" fmla="*/ 41801 h 52911"/>
                <a:gd name="connsiteX2" fmla="*/ 12638 w 89950"/>
                <a:gd name="connsiteY2" fmla="*/ 19578 h 52911"/>
                <a:gd name="connsiteX3" fmla="*/ 4172 w 89950"/>
                <a:gd name="connsiteY3" fmla="*/ 19578 h 52911"/>
                <a:gd name="connsiteX4" fmla="*/ 2056 w 89950"/>
                <a:gd name="connsiteY4" fmla="*/ 21694 h 52911"/>
                <a:gd name="connsiteX5" fmla="*/ 1527 w 89950"/>
                <a:gd name="connsiteY5" fmla="*/ 30689 h 52911"/>
                <a:gd name="connsiteX6" fmla="*/ 8405 w 89950"/>
                <a:gd name="connsiteY6" fmla="*/ 32276 h 52911"/>
                <a:gd name="connsiteX7" fmla="*/ 34861 w 89950"/>
                <a:gd name="connsiteY7" fmla="*/ 54499 h 52911"/>
                <a:gd name="connsiteX8" fmla="*/ 39094 w 89950"/>
                <a:gd name="connsiteY8" fmla="*/ 56086 h 52911"/>
                <a:gd name="connsiteX9" fmla="*/ 43327 w 89950"/>
                <a:gd name="connsiteY9" fmla="*/ 54499 h 52911"/>
                <a:gd name="connsiteX10" fmla="*/ 92006 w 89950"/>
                <a:gd name="connsiteY10" fmla="*/ 10583 h 52911"/>
                <a:gd name="connsiteX11" fmla="*/ 92535 w 89950"/>
                <a:gd name="connsiteY11" fmla="*/ 1587 h 52911"/>
                <a:gd name="connsiteX12" fmla="*/ 83540 w 89950"/>
                <a:gd name="connsiteY12" fmla="*/ 1587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9950" h="52911">
                  <a:moveTo>
                    <a:pt x="83540" y="1587"/>
                  </a:moveTo>
                  <a:lnTo>
                    <a:pt x="39094" y="41801"/>
                  </a:lnTo>
                  <a:lnTo>
                    <a:pt x="12638" y="19578"/>
                  </a:lnTo>
                  <a:cubicBezTo>
                    <a:pt x="9993" y="17461"/>
                    <a:pt x="6289" y="17461"/>
                    <a:pt x="4172" y="19578"/>
                  </a:cubicBezTo>
                  <a:lnTo>
                    <a:pt x="2056" y="21694"/>
                  </a:lnTo>
                  <a:cubicBezTo>
                    <a:pt x="-590" y="24339"/>
                    <a:pt x="-590" y="28043"/>
                    <a:pt x="1527" y="30689"/>
                  </a:cubicBezTo>
                  <a:cubicBezTo>
                    <a:pt x="3114" y="32806"/>
                    <a:pt x="5760" y="33334"/>
                    <a:pt x="8405" y="32276"/>
                  </a:cubicBezTo>
                  <a:lnTo>
                    <a:pt x="34861" y="54499"/>
                  </a:lnTo>
                  <a:cubicBezTo>
                    <a:pt x="35919" y="55558"/>
                    <a:pt x="37507" y="56086"/>
                    <a:pt x="39094" y="56086"/>
                  </a:cubicBezTo>
                  <a:cubicBezTo>
                    <a:pt x="40681" y="56086"/>
                    <a:pt x="42269" y="55558"/>
                    <a:pt x="43327" y="54499"/>
                  </a:cubicBezTo>
                  <a:lnTo>
                    <a:pt x="92006" y="10583"/>
                  </a:lnTo>
                  <a:cubicBezTo>
                    <a:pt x="94652" y="7937"/>
                    <a:pt x="94652" y="4233"/>
                    <a:pt x="92535" y="1587"/>
                  </a:cubicBezTo>
                  <a:cubicBezTo>
                    <a:pt x="90419" y="-529"/>
                    <a:pt x="86186" y="-529"/>
                    <a:pt x="83540" y="158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7" name="Forma libre 487">
              <a:extLst>
                <a:ext uri="{FF2B5EF4-FFF2-40B4-BE49-F238E27FC236}">
                  <a16:creationId xmlns:a16="http://schemas.microsoft.com/office/drawing/2014/main" id="{1D130394-4069-AFAA-34C4-B5AFD342879A}"/>
                </a:ext>
              </a:extLst>
            </p:cNvPr>
            <p:cNvSpPr/>
            <p:nvPr/>
          </p:nvSpPr>
          <p:spPr>
            <a:xfrm>
              <a:off x="2424651" y="12483505"/>
              <a:ext cx="10582" cy="15874"/>
            </a:xfrm>
            <a:custGeom>
              <a:avLst/>
              <a:gdLst>
                <a:gd name="connsiteX0" fmla="*/ 6407 w 10582"/>
                <a:gd name="connsiteY0" fmla="*/ 19048 h 15873"/>
                <a:gd name="connsiteX1" fmla="*/ 12757 w 10582"/>
                <a:gd name="connsiteY1" fmla="*/ 12698 h 15873"/>
                <a:gd name="connsiteX2" fmla="*/ 12757 w 10582"/>
                <a:gd name="connsiteY2" fmla="*/ 6349 h 15873"/>
                <a:gd name="connsiteX3" fmla="*/ 6407 w 10582"/>
                <a:gd name="connsiteY3" fmla="*/ 0 h 15873"/>
                <a:gd name="connsiteX4" fmla="*/ 58 w 10582"/>
                <a:gd name="connsiteY4" fmla="*/ 6349 h 15873"/>
                <a:gd name="connsiteX5" fmla="*/ 58 w 10582"/>
                <a:gd name="connsiteY5" fmla="*/ 12698 h 15873"/>
                <a:gd name="connsiteX6" fmla="*/ 6407 w 10582"/>
                <a:gd name="connsiteY6" fmla="*/ 19048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407" y="19048"/>
                  </a:moveTo>
                  <a:cubicBezTo>
                    <a:pt x="10111" y="19048"/>
                    <a:pt x="12757" y="16402"/>
                    <a:pt x="12757" y="12698"/>
                  </a:cubicBezTo>
                  <a:lnTo>
                    <a:pt x="12757" y="6349"/>
                  </a:lnTo>
                  <a:cubicBezTo>
                    <a:pt x="12757" y="2646"/>
                    <a:pt x="10111" y="0"/>
                    <a:pt x="6407" y="0"/>
                  </a:cubicBezTo>
                  <a:cubicBezTo>
                    <a:pt x="2704" y="0"/>
                    <a:pt x="58" y="2646"/>
                    <a:pt x="58" y="6349"/>
                  </a:cubicBezTo>
                  <a:lnTo>
                    <a:pt x="58" y="12698"/>
                  </a:lnTo>
                  <a:cubicBezTo>
                    <a:pt x="-471" y="16402"/>
                    <a:pt x="2704" y="19048"/>
                    <a:pt x="6407" y="1904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8" name="Forma libre 488">
              <a:extLst>
                <a:ext uri="{FF2B5EF4-FFF2-40B4-BE49-F238E27FC236}">
                  <a16:creationId xmlns:a16="http://schemas.microsoft.com/office/drawing/2014/main" id="{5F71836C-75C9-2F22-0F1B-F211A0CE0F18}"/>
                </a:ext>
              </a:extLst>
            </p:cNvPr>
            <p:cNvSpPr/>
            <p:nvPr/>
          </p:nvSpPr>
          <p:spPr>
            <a:xfrm>
              <a:off x="2424709" y="12578747"/>
              <a:ext cx="10582" cy="15874"/>
            </a:xfrm>
            <a:custGeom>
              <a:avLst/>
              <a:gdLst>
                <a:gd name="connsiteX0" fmla="*/ 6349 w 10582"/>
                <a:gd name="connsiteY0" fmla="*/ 0 h 15873"/>
                <a:gd name="connsiteX1" fmla="*/ 0 w 10582"/>
                <a:gd name="connsiteY1" fmla="*/ 6349 h 15873"/>
                <a:gd name="connsiteX2" fmla="*/ 0 w 10582"/>
                <a:gd name="connsiteY2" fmla="*/ 11640 h 15873"/>
                <a:gd name="connsiteX3" fmla="*/ 6349 w 10582"/>
                <a:gd name="connsiteY3" fmla="*/ 17990 h 15873"/>
                <a:gd name="connsiteX4" fmla="*/ 12699 w 10582"/>
                <a:gd name="connsiteY4" fmla="*/ 11640 h 15873"/>
                <a:gd name="connsiteX5" fmla="*/ 12699 w 10582"/>
                <a:gd name="connsiteY5" fmla="*/ 6349 h 15873"/>
                <a:gd name="connsiteX6" fmla="*/ 6349 w 10582"/>
                <a:gd name="connsiteY6" fmla="*/ 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0"/>
                  </a:moveTo>
                  <a:cubicBezTo>
                    <a:pt x="2646" y="0"/>
                    <a:pt x="0" y="2646"/>
                    <a:pt x="0" y="6349"/>
                  </a:cubicBezTo>
                  <a:lnTo>
                    <a:pt x="0" y="11640"/>
                  </a:lnTo>
                  <a:cubicBezTo>
                    <a:pt x="0" y="15344"/>
                    <a:pt x="2646" y="17990"/>
                    <a:pt x="6349" y="17990"/>
                  </a:cubicBezTo>
                  <a:cubicBezTo>
                    <a:pt x="10053" y="17990"/>
                    <a:pt x="12699" y="15344"/>
                    <a:pt x="12699" y="11640"/>
                  </a:cubicBezTo>
                  <a:lnTo>
                    <a:pt x="12699" y="6349"/>
                  </a:lnTo>
                  <a:cubicBezTo>
                    <a:pt x="12699" y="3174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49" name="Forma libre 489">
              <a:extLst>
                <a:ext uri="{FF2B5EF4-FFF2-40B4-BE49-F238E27FC236}">
                  <a16:creationId xmlns:a16="http://schemas.microsoft.com/office/drawing/2014/main" id="{F02DD342-B5CB-655C-5FF4-164016A4D9B1}"/>
                </a:ext>
              </a:extLst>
            </p:cNvPr>
            <p:cNvSpPr/>
            <p:nvPr/>
          </p:nvSpPr>
          <p:spPr>
            <a:xfrm>
              <a:off x="2398253" y="12508374"/>
              <a:ext cx="63494" cy="63494"/>
            </a:xfrm>
            <a:custGeom>
              <a:avLst/>
              <a:gdLst>
                <a:gd name="connsiteX0" fmla="*/ 46562 w 63494"/>
                <a:gd name="connsiteY0" fmla="*/ 26456 h 63494"/>
                <a:gd name="connsiteX1" fmla="*/ 32805 w 63494"/>
                <a:gd name="connsiteY1" fmla="*/ 26456 h 63494"/>
                <a:gd name="connsiteX2" fmla="*/ 19577 w 63494"/>
                <a:gd name="connsiteY2" fmla="*/ 26456 h 63494"/>
                <a:gd name="connsiteX3" fmla="*/ 12699 w 63494"/>
                <a:gd name="connsiteY3" fmla="*/ 19577 h 63494"/>
                <a:gd name="connsiteX4" fmla="*/ 19577 w 63494"/>
                <a:gd name="connsiteY4" fmla="*/ 12698 h 63494"/>
                <a:gd name="connsiteX5" fmla="*/ 59261 w 63494"/>
                <a:gd name="connsiteY5" fmla="*/ 12698 h 63494"/>
                <a:gd name="connsiteX6" fmla="*/ 65611 w 63494"/>
                <a:gd name="connsiteY6" fmla="*/ 6349 h 63494"/>
                <a:gd name="connsiteX7" fmla="*/ 59261 w 63494"/>
                <a:gd name="connsiteY7" fmla="*/ 0 h 63494"/>
                <a:gd name="connsiteX8" fmla="*/ 19577 w 63494"/>
                <a:gd name="connsiteY8" fmla="*/ 0 h 63494"/>
                <a:gd name="connsiteX9" fmla="*/ 0 w 63494"/>
                <a:gd name="connsiteY9" fmla="*/ 19577 h 63494"/>
                <a:gd name="connsiteX10" fmla="*/ 19577 w 63494"/>
                <a:gd name="connsiteY10" fmla="*/ 39154 h 63494"/>
                <a:gd name="connsiteX11" fmla="*/ 32805 w 63494"/>
                <a:gd name="connsiteY11" fmla="*/ 39154 h 63494"/>
                <a:gd name="connsiteX12" fmla="*/ 46562 w 63494"/>
                <a:gd name="connsiteY12" fmla="*/ 39154 h 63494"/>
                <a:gd name="connsiteX13" fmla="*/ 53441 w 63494"/>
                <a:gd name="connsiteY13" fmla="*/ 46033 h 63494"/>
                <a:gd name="connsiteX14" fmla="*/ 46562 w 63494"/>
                <a:gd name="connsiteY14" fmla="*/ 52912 h 63494"/>
                <a:gd name="connsiteX15" fmla="*/ 6349 w 63494"/>
                <a:gd name="connsiteY15" fmla="*/ 52912 h 63494"/>
                <a:gd name="connsiteX16" fmla="*/ 0 w 63494"/>
                <a:gd name="connsiteY16" fmla="*/ 59261 h 63494"/>
                <a:gd name="connsiteX17" fmla="*/ 6349 w 63494"/>
                <a:gd name="connsiteY17" fmla="*/ 65610 h 63494"/>
                <a:gd name="connsiteX18" fmla="*/ 46562 w 63494"/>
                <a:gd name="connsiteY18" fmla="*/ 65610 h 63494"/>
                <a:gd name="connsiteX19" fmla="*/ 66140 w 63494"/>
                <a:gd name="connsiteY19" fmla="*/ 46033 h 63494"/>
                <a:gd name="connsiteX20" fmla="*/ 46562 w 63494"/>
                <a:gd name="connsiteY20" fmla="*/ 26456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494" h="63494">
                  <a:moveTo>
                    <a:pt x="46562" y="26456"/>
                  </a:moveTo>
                  <a:lnTo>
                    <a:pt x="32805" y="26456"/>
                  </a:lnTo>
                  <a:lnTo>
                    <a:pt x="19577" y="26456"/>
                  </a:lnTo>
                  <a:cubicBezTo>
                    <a:pt x="15874" y="26456"/>
                    <a:pt x="12699" y="23281"/>
                    <a:pt x="12699" y="19577"/>
                  </a:cubicBezTo>
                  <a:cubicBezTo>
                    <a:pt x="12699" y="15874"/>
                    <a:pt x="15874" y="12698"/>
                    <a:pt x="19577" y="12698"/>
                  </a:cubicBezTo>
                  <a:lnTo>
                    <a:pt x="59261" y="12698"/>
                  </a:lnTo>
                  <a:cubicBezTo>
                    <a:pt x="62965" y="12698"/>
                    <a:pt x="65611" y="10053"/>
                    <a:pt x="65611" y="6349"/>
                  </a:cubicBezTo>
                  <a:cubicBezTo>
                    <a:pt x="65611" y="2646"/>
                    <a:pt x="62965" y="0"/>
                    <a:pt x="59261" y="0"/>
                  </a:cubicBezTo>
                  <a:lnTo>
                    <a:pt x="19577" y="0"/>
                  </a:lnTo>
                  <a:cubicBezTo>
                    <a:pt x="8466" y="0"/>
                    <a:pt x="0" y="8995"/>
                    <a:pt x="0" y="19577"/>
                  </a:cubicBezTo>
                  <a:cubicBezTo>
                    <a:pt x="0" y="30160"/>
                    <a:pt x="8995" y="39154"/>
                    <a:pt x="19577" y="39154"/>
                  </a:cubicBezTo>
                  <a:lnTo>
                    <a:pt x="32805" y="39154"/>
                  </a:lnTo>
                  <a:lnTo>
                    <a:pt x="46562" y="39154"/>
                  </a:lnTo>
                  <a:cubicBezTo>
                    <a:pt x="50266" y="39154"/>
                    <a:pt x="53441" y="42330"/>
                    <a:pt x="53441" y="46033"/>
                  </a:cubicBezTo>
                  <a:cubicBezTo>
                    <a:pt x="53441" y="49737"/>
                    <a:pt x="50266" y="52912"/>
                    <a:pt x="46562" y="52912"/>
                  </a:cubicBezTo>
                  <a:lnTo>
                    <a:pt x="6349" y="52912"/>
                  </a:lnTo>
                  <a:cubicBezTo>
                    <a:pt x="2646" y="52912"/>
                    <a:pt x="0" y="55557"/>
                    <a:pt x="0" y="59261"/>
                  </a:cubicBezTo>
                  <a:cubicBezTo>
                    <a:pt x="0" y="62965"/>
                    <a:pt x="2646" y="65610"/>
                    <a:pt x="6349" y="65610"/>
                  </a:cubicBezTo>
                  <a:lnTo>
                    <a:pt x="46562" y="65610"/>
                  </a:lnTo>
                  <a:cubicBezTo>
                    <a:pt x="57674" y="65610"/>
                    <a:pt x="66140" y="56615"/>
                    <a:pt x="66140" y="46033"/>
                  </a:cubicBezTo>
                  <a:cubicBezTo>
                    <a:pt x="66140" y="34922"/>
                    <a:pt x="57145" y="26456"/>
                    <a:pt x="46562" y="2645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50" name="Grupo 126">
            <a:extLst>
              <a:ext uri="{FF2B5EF4-FFF2-40B4-BE49-F238E27FC236}">
                <a16:creationId xmlns:a16="http://schemas.microsoft.com/office/drawing/2014/main" id="{FAEA7871-3073-ECD7-6F59-1E4AC9AE28B2}"/>
              </a:ext>
            </a:extLst>
          </p:cNvPr>
          <p:cNvGrpSpPr/>
          <p:nvPr/>
        </p:nvGrpSpPr>
        <p:grpSpPr>
          <a:xfrm>
            <a:off x="4463218" y="3024791"/>
            <a:ext cx="345433" cy="485251"/>
            <a:chOff x="1569124" y="7165065"/>
            <a:chExt cx="222230" cy="312180"/>
          </a:xfrm>
          <a:solidFill>
            <a:srgbClr val="FFFFFF"/>
          </a:solidFill>
        </p:grpSpPr>
        <p:sp>
          <p:nvSpPr>
            <p:cNvPr id="151" name="Forma libre 246">
              <a:extLst>
                <a:ext uri="{FF2B5EF4-FFF2-40B4-BE49-F238E27FC236}">
                  <a16:creationId xmlns:a16="http://schemas.microsoft.com/office/drawing/2014/main" id="{C463917D-2915-1B34-7067-18A00DE4E0D7}"/>
                </a:ext>
              </a:extLst>
            </p:cNvPr>
            <p:cNvSpPr/>
            <p:nvPr/>
          </p:nvSpPr>
          <p:spPr>
            <a:xfrm>
              <a:off x="1569124" y="7165065"/>
              <a:ext cx="222230" cy="312180"/>
            </a:xfrm>
            <a:custGeom>
              <a:avLst/>
              <a:gdLst>
                <a:gd name="connsiteX0" fmla="*/ 220643 w 222229"/>
                <a:gd name="connsiteY0" fmla="*/ 794 h 312180"/>
                <a:gd name="connsiteX1" fmla="*/ 214293 w 222229"/>
                <a:gd name="connsiteY1" fmla="*/ 794 h 312180"/>
                <a:gd name="connsiteX2" fmla="*/ 182017 w 222229"/>
                <a:gd name="connsiteY2" fmla="*/ 18255 h 312180"/>
                <a:gd name="connsiteX3" fmla="*/ 150270 w 222229"/>
                <a:gd name="connsiteY3" fmla="*/ 1852 h 312180"/>
                <a:gd name="connsiteX4" fmla="*/ 144449 w 222229"/>
                <a:gd name="connsiteY4" fmla="*/ 1852 h 312180"/>
                <a:gd name="connsiteX5" fmla="*/ 112173 w 222229"/>
                <a:gd name="connsiteY5" fmla="*/ 18255 h 312180"/>
                <a:gd name="connsiteX6" fmla="*/ 80426 w 222229"/>
                <a:gd name="connsiteY6" fmla="*/ 794 h 312180"/>
                <a:gd name="connsiteX7" fmla="*/ 74077 w 222229"/>
                <a:gd name="connsiteY7" fmla="*/ 794 h 312180"/>
                <a:gd name="connsiteX8" fmla="*/ 41800 w 222229"/>
                <a:gd name="connsiteY8" fmla="*/ 18255 h 312180"/>
                <a:gd name="connsiteX9" fmla="*/ 9524 w 222229"/>
                <a:gd name="connsiteY9" fmla="*/ 1323 h 312180"/>
                <a:gd name="connsiteX10" fmla="*/ 3175 w 222229"/>
                <a:gd name="connsiteY10" fmla="*/ 1323 h 312180"/>
                <a:gd name="connsiteX11" fmla="*/ 0 w 222229"/>
                <a:gd name="connsiteY11" fmla="*/ 6614 h 312180"/>
                <a:gd name="connsiteX12" fmla="*/ 0 w 222229"/>
                <a:gd name="connsiteY12" fmla="*/ 309270 h 312180"/>
                <a:gd name="connsiteX13" fmla="*/ 3175 w 222229"/>
                <a:gd name="connsiteY13" fmla="*/ 314561 h 312180"/>
                <a:gd name="connsiteX14" fmla="*/ 9524 w 222229"/>
                <a:gd name="connsiteY14" fmla="*/ 314561 h 312180"/>
                <a:gd name="connsiteX15" fmla="*/ 41800 w 222229"/>
                <a:gd name="connsiteY15" fmla="*/ 297630 h 312180"/>
                <a:gd name="connsiteX16" fmla="*/ 74077 w 222229"/>
                <a:gd name="connsiteY16" fmla="*/ 315090 h 312180"/>
                <a:gd name="connsiteX17" fmla="*/ 77251 w 222229"/>
                <a:gd name="connsiteY17" fmla="*/ 315620 h 312180"/>
                <a:gd name="connsiteX18" fmla="*/ 80426 w 222229"/>
                <a:gd name="connsiteY18" fmla="*/ 314561 h 312180"/>
                <a:gd name="connsiteX19" fmla="*/ 112173 w 222229"/>
                <a:gd name="connsiteY19" fmla="*/ 297101 h 312180"/>
                <a:gd name="connsiteX20" fmla="*/ 144449 w 222229"/>
                <a:gd name="connsiteY20" fmla="*/ 313503 h 312180"/>
                <a:gd name="connsiteX21" fmla="*/ 150270 w 222229"/>
                <a:gd name="connsiteY21" fmla="*/ 313503 h 312180"/>
                <a:gd name="connsiteX22" fmla="*/ 182017 w 222229"/>
                <a:gd name="connsiteY22" fmla="*/ 297101 h 312180"/>
                <a:gd name="connsiteX23" fmla="*/ 214293 w 222229"/>
                <a:gd name="connsiteY23" fmla="*/ 314561 h 312180"/>
                <a:gd name="connsiteX24" fmla="*/ 220643 w 222229"/>
                <a:gd name="connsiteY24" fmla="*/ 314561 h 312180"/>
                <a:gd name="connsiteX25" fmla="*/ 223817 w 222229"/>
                <a:gd name="connsiteY25" fmla="*/ 309270 h 312180"/>
                <a:gd name="connsiteX26" fmla="*/ 223817 w 222229"/>
                <a:gd name="connsiteY26" fmla="*/ 6085 h 312180"/>
                <a:gd name="connsiteX27" fmla="*/ 220643 w 222229"/>
                <a:gd name="connsiteY27" fmla="*/ 794 h 312180"/>
                <a:gd name="connsiteX28" fmla="*/ 211118 w 222229"/>
                <a:gd name="connsiteY28" fmla="*/ 298159 h 312180"/>
                <a:gd name="connsiteX29" fmla="*/ 185192 w 222229"/>
                <a:gd name="connsiteY29" fmla="*/ 284402 h 312180"/>
                <a:gd name="connsiteX30" fmla="*/ 179371 w 222229"/>
                <a:gd name="connsiteY30" fmla="*/ 284402 h 312180"/>
                <a:gd name="connsiteX31" fmla="*/ 147624 w 222229"/>
                <a:gd name="connsiteY31" fmla="*/ 300804 h 312180"/>
                <a:gd name="connsiteX32" fmla="*/ 115348 w 222229"/>
                <a:gd name="connsiteY32" fmla="*/ 284402 h 312180"/>
                <a:gd name="connsiteX33" fmla="*/ 109528 w 222229"/>
                <a:gd name="connsiteY33" fmla="*/ 284402 h 312180"/>
                <a:gd name="connsiteX34" fmla="*/ 77781 w 222229"/>
                <a:gd name="connsiteY34" fmla="*/ 301862 h 312180"/>
                <a:gd name="connsiteX35" fmla="*/ 45504 w 222229"/>
                <a:gd name="connsiteY35" fmla="*/ 284402 h 312180"/>
                <a:gd name="connsiteX36" fmla="*/ 42330 w 222229"/>
                <a:gd name="connsiteY36" fmla="*/ 283873 h 312180"/>
                <a:gd name="connsiteX37" fmla="*/ 39155 w 222229"/>
                <a:gd name="connsiteY37" fmla="*/ 284402 h 312180"/>
                <a:gd name="connsiteX38" fmla="*/ 13757 w 222229"/>
                <a:gd name="connsiteY38" fmla="*/ 298159 h 312180"/>
                <a:gd name="connsiteX39" fmla="*/ 13757 w 222229"/>
                <a:gd name="connsiteY39" fmla="*/ 16668 h 312180"/>
                <a:gd name="connsiteX40" fmla="*/ 39155 w 222229"/>
                <a:gd name="connsiteY40" fmla="*/ 30425 h 312180"/>
                <a:gd name="connsiteX41" fmla="*/ 45504 w 222229"/>
                <a:gd name="connsiteY41" fmla="*/ 30425 h 312180"/>
                <a:gd name="connsiteX42" fmla="*/ 77781 w 222229"/>
                <a:gd name="connsiteY42" fmla="*/ 12963 h 312180"/>
                <a:gd name="connsiteX43" fmla="*/ 109528 w 222229"/>
                <a:gd name="connsiteY43" fmla="*/ 30425 h 312180"/>
                <a:gd name="connsiteX44" fmla="*/ 115348 w 222229"/>
                <a:gd name="connsiteY44" fmla="*/ 30425 h 312180"/>
                <a:gd name="connsiteX45" fmla="*/ 147624 w 222229"/>
                <a:gd name="connsiteY45" fmla="*/ 14022 h 312180"/>
                <a:gd name="connsiteX46" fmla="*/ 179371 w 222229"/>
                <a:gd name="connsiteY46" fmla="*/ 30425 h 312180"/>
                <a:gd name="connsiteX47" fmla="*/ 185192 w 222229"/>
                <a:gd name="connsiteY47" fmla="*/ 30425 h 312180"/>
                <a:gd name="connsiteX48" fmla="*/ 211118 w 222229"/>
                <a:gd name="connsiteY48" fmla="*/ 16668 h 312180"/>
                <a:gd name="connsiteX49" fmla="*/ 211118 w 222229"/>
                <a:gd name="connsiteY49" fmla="*/ 298159 h 312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22229" h="312180">
                  <a:moveTo>
                    <a:pt x="220643" y="794"/>
                  </a:moveTo>
                  <a:cubicBezTo>
                    <a:pt x="218526" y="-265"/>
                    <a:pt x="216410" y="-265"/>
                    <a:pt x="214293" y="794"/>
                  </a:cubicBezTo>
                  <a:lnTo>
                    <a:pt x="182017" y="18255"/>
                  </a:lnTo>
                  <a:lnTo>
                    <a:pt x="150270" y="1852"/>
                  </a:lnTo>
                  <a:cubicBezTo>
                    <a:pt x="148682" y="794"/>
                    <a:pt x="146037" y="794"/>
                    <a:pt x="144449" y="1852"/>
                  </a:cubicBezTo>
                  <a:lnTo>
                    <a:pt x="112173" y="18255"/>
                  </a:lnTo>
                  <a:lnTo>
                    <a:pt x="80426" y="794"/>
                  </a:lnTo>
                  <a:cubicBezTo>
                    <a:pt x="78310" y="-265"/>
                    <a:pt x="76193" y="-265"/>
                    <a:pt x="74077" y="794"/>
                  </a:cubicBezTo>
                  <a:lnTo>
                    <a:pt x="41800" y="18255"/>
                  </a:lnTo>
                  <a:lnTo>
                    <a:pt x="9524" y="1323"/>
                  </a:lnTo>
                  <a:cubicBezTo>
                    <a:pt x="7408" y="264"/>
                    <a:pt x="5291" y="264"/>
                    <a:pt x="3175" y="1323"/>
                  </a:cubicBezTo>
                  <a:cubicBezTo>
                    <a:pt x="1058" y="2381"/>
                    <a:pt x="0" y="4498"/>
                    <a:pt x="0" y="6614"/>
                  </a:cubicBezTo>
                  <a:lnTo>
                    <a:pt x="0" y="309270"/>
                  </a:lnTo>
                  <a:cubicBezTo>
                    <a:pt x="0" y="311387"/>
                    <a:pt x="1058" y="313503"/>
                    <a:pt x="3175" y="314561"/>
                  </a:cubicBezTo>
                  <a:cubicBezTo>
                    <a:pt x="5291" y="315620"/>
                    <a:pt x="7408" y="315620"/>
                    <a:pt x="9524" y="314561"/>
                  </a:cubicBezTo>
                  <a:lnTo>
                    <a:pt x="41800" y="297630"/>
                  </a:lnTo>
                  <a:lnTo>
                    <a:pt x="74077" y="315090"/>
                  </a:lnTo>
                  <a:cubicBezTo>
                    <a:pt x="75135" y="315620"/>
                    <a:pt x="76193" y="315620"/>
                    <a:pt x="77251" y="315620"/>
                  </a:cubicBezTo>
                  <a:cubicBezTo>
                    <a:pt x="78310" y="315620"/>
                    <a:pt x="79368" y="315090"/>
                    <a:pt x="80426" y="314561"/>
                  </a:cubicBezTo>
                  <a:lnTo>
                    <a:pt x="112173" y="297101"/>
                  </a:lnTo>
                  <a:lnTo>
                    <a:pt x="144449" y="313503"/>
                  </a:lnTo>
                  <a:cubicBezTo>
                    <a:pt x="146566" y="314561"/>
                    <a:pt x="148682" y="314561"/>
                    <a:pt x="150270" y="313503"/>
                  </a:cubicBezTo>
                  <a:lnTo>
                    <a:pt x="182017" y="297101"/>
                  </a:lnTo>
                  <a:lnTo>
                    <a:pt x="214293" y="314561"/>
                  </a:lnTo>
                  <a:cubicBezTo>
                    <a:pt x="216410" y="315620"/>
                    <a:pt x="218526" y="315620"/>
                    <a:pt x="220643" y="314561"/>
                  </a:cubicBezTo>
                  <a:cubicBezTo>
                    <a:pt x="222759" y="313503"/>
                    <a:pt x="223817" y="311387"/>
                    <a:pt x="223817" y="309270"/>
                  </a:cubicBezTo>
                  <a:lnTo>
                    <a:pt x="223817" y="6085"/>
                  </a:lnTo>
                  <a:cubicBezTo>
                    <a:pt x="223817" y="3969"/>
                    <a:pt x="222759" y="1852"/>
                    <a:pt x="220643" y="794"/>
                  </a:cubicBezTo>
                  <a:close/>
                  <a:moveTo>
                    <a:pt x="211118" y="298159"/>
                  </a:moveTo>
                  <a:lnTo>
                    <a:pt x="185192" y="284402"/>
                  </a:lnTo>
                  <a:cubicBezTo>
                    <a:pt x="183075" y="283343"/>
                    <a:pt x="180959" y="283343"/>
                    <a:pt x="179371" y="284402"/>
                  </a:cubicBezTo>
                  <a:lnTo>
                    <a:pt x="147624" y="300804"/>
                  </a:lnTo>
                  <a:lnTo>
                    <a:pt x="115348" y="284402"/>
                  </a:lnTo>
                  <a:cubicBezTo>
                    <a:pt x="113231" y="283343"/>
                    <a:pt x="111115" y="283343"/>
                    <a:pt x="109528" y="284402"/>
                  </a:cubicBezTo>
                  <a:lnTo>
                    <a:pt x="77781" y="301862"/>
                  </a:lnTo>
                  <a:lnTo>
                    <a:pt x="45504" y="284402"/>
                  </a:lnTo>
                  <a:cubicBezTo>
                    <a:pt x="44446" y="283873"/>
                    <a:pt x="43388" y="283873"/>
                    <a:pt x="42330" y="283873"/>
                  </a:cubicBezTo>
                  <a:cubicBezTo>
                    <a:pt x="41271" y="283873"/>
                    <a:pt x="40213" y="283873"/>
                    <a:pt x="39155" y="284402"/>
                  </a:cubicBezTo>
                  <a:lnTo>
                    <a:pt x="13757" y="298159"/>
                  </a:lnTo>
                  <a:lnTo>
                    <a:pt x="13757" y="16668"/>
                  </a:lnTo>
                  <a:lnTo>
                    <a:pt x="39155" y="30425"/>
                  </a:lnTo>
                  <a:cubicBezTo>
                    <a:pt x="41271" y="31482"/>
                    <a:pt x="43388" y="31482"/>
                    <a:pt x="45504" y="30425"/>
                  </a:cubicBezTo>
                  <a:lnTo>
                    <a:pt x="77781" y="12963"/>
                  </a:lnTo>
                  <a:lnTo>
                    <a:pt x="109528" y="30425"/>
                  </a:lnTo>
                  <a:cubicBezTo>
                    <a:pt x="111644" y="31482"/>
                    <a:pt x="113761" y="31482"/>
                    <a:pt x="115348" y="30425"/>
                  </a:cubicBezTo>
                  <a:lnTo>
                    <a:pt x="147624" y="14022"/>
                  </a:lnTo>
                  <a:lnTo>
                    <a:pt x="179371" y="30425"/>
                  </a:lnTo>
                  <a:cubicBezTo>
                    <a:pt x="181488" y="31482"/>
                    <a:pt x="183604" y="31482"/>
                    <a:pt x="185192" y="30425"/>
                  </a:cubicBezTo>
                  <a:lnTo>
                    <a:pt x="211118" y="16668"/>
                  </a:lnTo>
                  <a:lnTo>
                    <a:pt x="211118" y="298159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2" name="Forma libre 247">
              <a:extLst>
                <a:ext uri="{FF2B5EF4-FFF2-40B4-BE49-F238E27FC236}">
                  <a16:creationId xmlns:a16="http://schemas.microsoft.com/office/drawing/2014/main" id="{F9DC20C0-9F86-686D-C8F2-1C3C717458E8}"/>
                </a:ext>
              </a:extLst>
            </p:cNvPr>
            <p:cNvSpPr/>
            <p:nvPr/>
          </p:nvSpPr>
          <p:spPr>
            <a:xfrm>
              <a:off x="1629443" y="7330415"/>
              <a:ext cx="100533" cy="10582"/>
            </a:xfrm>
            <a:custGeom>
              <a:avLst/>
              <a:gdLst>
                <a:gd name="connsiteX0" fmla="*/ 6349 w 100532"/>
                <a:gd name="connsiteY0" fmla="*/ 12699 h 10582"/>
                <a:gd name="connsiteX1" fmla="*/ 96829 w 100532"/>
                <a:gd name="connsiteY1" fmla="*/ 12699 h 10582"/>
                <a:gd name="connsiteX2" fmla="*/ 103178 w 100532"/>
                <a:gd name="connsiteY2" fmla="*/ 6349 h 10582"/>
                <a:gd name="connsiteX3" fmla="*/ 96829 w 100532"/>
                <a:gd name="connsiteY3" fmla="*/ 0 h 10582"/>
                <a:gd name="connsiteX4" fmla="*/ 6349 w 100532"/>
                <a:gd name="connsiteY4" fmla="*/ 0 h 10582"/>
                <a:gd name="connsiteX5" fmla="*/ 0 w 100532"/>
                <a:gd name="connsiteY5" fmla="*/ 6349 h 10582"/>
                <a:gd name="connsiteX6" fmla="*/ 6349 w 100532"/>
                <a:gd name="connsiteY6" fmla="*/ 12699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532" h="10582">
                  <a:moveTo>
                    <a:pt x="6349" y="12699"/>
                  </a:moveTo>
                  <a:lnTo>
                    <a:pt x="96829" y="12699"/>
                  </a:lnTo>
                  <a:cubicBezTo>
                    <a:pt x="100533" y="12699"/>
                    <a:pt x="103178" y="10053"/>
                    <a:pt x="103178" y="6349"/>
                  </a:cubicBezTo>
                  <a:cubicBezTo>
                    <a:pt x="103178" y="2646"/>
                    <a:pt x="100533" y="0"/>
                    <a:pt x="96829" y="0"/>
                  </a:cubicBez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cubicBezTo>
                    <a:pt x="0" y="10053"/>
                    <a:pt x="2646" y="12699"/>
                    <a:pt x="6349" y="1269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3" name="Forma libre 248">
              <a:extLst>
                <a:ext uri="{FF2B5EF4-FFF2-40B4-BE49-F238E27FC236}">
                  <a16:creationId xmlns:a16="http://schemas.microsoft.com/office/drawing/2014/main" id="{18CBFC5D-28DC-9265-0E8E-F11898EE41F5}"/>
                </a:ext>
              </a:extLst>
            </p:cNvPr>
            <p:cNvSpPr/>
            <p:nvPr/>
          </p:nvSpPr>
          <p:spPr>
            <a:xfrm>
              <a:off x="1614099" y="7367982"/>
              <a:ext cx="132280" cy="10582"/>
            </a:xfrm>
            <a:custGeom>
              <a:avLst/>
              <a:gdLst>
                <a:gd name="connsiteX0" fmla="*/ 126989 w 132279"/>
                <a:gd name="connsiteY0" fmla="*/ 0 h 10582"/>
                <a:gd name="connsiteX1" fmla="*/ 6349 w 132279"/>
                <a:gd name="connsiteY1" fmla="*/ 0 h 10582"/>
                <a:gd name="connsiteX2" fmla="*/ 0 w 132279"/>
                <a:gd name="connsiteY2" fmla="*/ 6349 h 10582"/>
                <a:gd name="connsiteX3" fmla="*/ 6349 w 132279"/>
                <a:gd name="connsiteY3" fmla="*/ 12699 h 10582"/>
                <a:gd name="connsiteX4" fmla="*/ 126989 w 132279"/>
                <a:gd name="connsiteY4" fmla="*/ 12699 h 10582"/>
                <a:gd name="connsiteX5" fmla="*/ 133338 w 132279"/>
                <a:gd name="connsiteY5" fmla="*/ 6349 h 10582"/>
                <a:gd name="connsiteX6" fmla="*/ 126989 w 132279"/>
                <a:gd name="connsiteY6" fmla="*/ 0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279" h="10582">
                  <a:moveTo>
                    <a:pt x="126989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cubicBezTo>
                    <a:pt x="0" y="10053"/>
                    <a:pt x="2646" y="12699"/>
                    <a:pt x="6349" y="12699"/>
                  </a:cubicBezTo>
                  <a:lnTo>
                    <a:pt x="126989" y="12699"/>
                  </a:lnTo>
                  <a:cubicBezTo>
                    <a:pt x="130692" y="12699"/>
                    <a:pt x="133338" y="10053"/>
                    <a:pt x="133338" y="6349"/>
                  </a:cubicBezTo>
                  <a:cubicBezTo>
                    <a:pt x="133338" y="2646"/>
                    <a:pt x="130692" y="0"/>
                    <a:pt x="12698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4" name="Forma libre 249">
              <a:extLst>
                <a:ext uri="{FF2B5EF4-FFF2-40B4-BE49-F238E27FC236}">
                  <a16:creationId xmlns:a16="http://schemas.microsoft.com/office/drawing/2014/main" id="{C7D7D31B-3A00-C1D0-6C49-898E4822A510}"/>
                </a:ext>
              </a:extLst>
            </p:cNvPr>
            <p:cNvSpPr/>
            <p:nvPr/>
          </p:nvSpPr>
          <p:spPr>
            <a:xfrm>
              <a:off x="1614099" y="7405550"/>
              <a:ext cx="132280" cy="10582"/>
            </a:xfrm>
            <a:custGeom>
              <a:avLst/>
              <a:gdLst>
                <a:gd name="connsiteX0" fmla="*/ 126989 w 132279"/>
                <a:gd name="connsiteY0" fmla="*/ 0 h 10582"/>
                <a:gd name="connsiteX1" fmla="*/ 6349 w 132279"/>
                <a:gd name="connsiteY1" fmla="*/ 0 h 10582"/>
                <a:gd name="connsiteX2" fmla="*/ 0 w 132279"/>
                <a:gd name="connsiteY2" fmla="*/ 6350 h 10582"/>
                <a:gd name="connsiteX3" fmla="*/ 6349 w 132279"/>
                <a:gd name="connsiteY3" fmla="*/ 12699 h 10582"/>
                <a:gd name="connsiteX4" fmla="*/ 126989 w 132279"/>
                <a:gd name="connsiteY4" fmla="*/ 12699 h 10582"/>
                <a:gd name="connsiteX5" fmla="*/ 133338 w 132279"/>
                <a:gd name="connsiteY5" fmla="*/ 6350 h 10582"/>
                <a:gd name="connsiteX6" fmla="*/ 126989 w 132279"/>
                <a:gd name="connsiteY6" fmla="*/ 0 h 1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279" h="10582">
                  <a:moveTo>
                    <a:pt x="126989" y="0"/>
                  </a:moveTo>
                  <a:lnTo>
                    <a:pt x="6349" y="0"/>
                  </a:lnTo>
                  <a:cubicBezTo>
                    <a:pt x="2646" y="0"/>
                    <a:pt x="0" y="2646"/>
                    <a:pt x="0" y="6350"/>
                  </a:cubicBezTo>
                  <a:cubicBezTo>
                    <a:pt x="0" y="10053"/>
                    <a:pt x="2646" y="12699"/>
                    <a:pt x="6349" y="12699"/>
                  </a:cubicBezTo>
                  <a:lnTo>
                    <a:pt x="126989" y="12699"/>
                  </a:lnTo>
                  <a:cubicBezTo>
                    <a:pt x="130692" y="12699"/>
                    <a:pt x="133338" y="10053"/>
                    <a:pt x="133338" y="6350"/>
                  </a:cubicBezTo>
                  <a:cubicBezTo>
                    <a:pt x="133338" y="2646"/>
                    <a:pt x="130692" y="0"/>
                    <a:pt x="12698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5" name="Forma libre 250">
              <a:extLst>
                <a:ext uri="{FF2B5EF4-FFF2-40B4-BE49-F238E27FC236}">
                  <a16:creationId xmlns:a16="http://schemas.microsoft.com/office/drawing/2014/main" id="{7E97802C-ED55-625E-CFB7-AB3425B8BC62}"/>
                </a:ext>
              </a:extLst>
            </p:cNvPr>
            <p:cNvSpPr/>
            <p:nvPr/>
          </p:nvSpPr>
          <p:spPr>
            <a:xfrm>
              <a:off x="1674418" y="7209776"/>
              <a:ext cx="10582" cy="15874"/>
            </a:xfrm>
            <a:custGeom>
              <a:avLst/>
              <a:gdLst>
                <a:gd name="connsiteX0" fmla="*/ 6349 w 10582"/>
                <a:gd name="connsiteY0" fmla="*/ 19048 h 15873"/>
                <a:gd name="connsiteX1" fmla="*/ 12699 w 10582"/>
                <a:gd name="connsiteY1" fmla="*/ 12699 h 15873"/>
                <a:gd name="connsiteX2" fmla="*/ 12699 w 10582"/>
                <a:gd name="connsiteY2" fmla="*/ 6350 h 15873"/>
                <a:gd name="connsiteX3" fmla="*/ 6349 w 10582"/>
                <a:gd name="connsiteY3" fmla="*/ 0 h 15873"/>
                <a:gd name="connsiteX4" fmla="*/ 0 w 10582"/>
                <a:gd name="connsiteY4" fmla="*/ 6350 h 15873"/>
                <a:gd name="connsiteX5" fmla="*/ 0 w 10582"/>
                <a:gd name="connsiteY5" fmla="*/ 12699 h 15873"/>
                <a:gd name="connsiteX6" fmla="*/ 6349 w 10582"/>
                <a:gd name="connsiteY6" fmla="*/ 19048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19048"/>
                  </a:moveTo>
                  <a:cubicBezTo>
                    <a:pt x="10053" y="19048"/>
                    <a:pt x="12699" y="16403"/>
                    <a:pt x="12699" y="12699"/>
                  </a:cubicBez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lnTo>
                    <a:pt x="0" y="12699"/>
                  </a:lnTo>
                  <a:cubicBezTo>
                    <a:pt x="0" y="15874"/>
                    <a:pt x="2646" y="19048"/>
                    <a:pt x="6349" y="1904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6" name="Forma libre 251">
              <a:extLst>
                <a:ext uri="{FF2B5EF4-FFF2-40B4-BE49-F238E27FC236}">
                  <a16:creationId xmlns:a16="http://schemas.microsoft.com/office/drawing/2014/main" id="{0BC339E6-7AB6-F7F2-F58F-80763873FAFE}"/>
                </a:ext>
              </a:extLst>
            </p:cNvPr>
            <p:cNvSpPr/>
            <p:nvPr/>
          </p:nvSpPr>
          <p:spPr>
            <a:xfrm>
              <a:off x="1674418" y="7300255"/>
              <a:ext cx="10582" cy="15874"/>
            </a:xfrm>
            <a:custGeom>
              <a:avLst/>
              <a:gdLst>
                <a:gd name="connsiteX0" fmla="*/ 0 w 10582"/>
                <a:gd name="connsiteY0" fmla="*/ 6350 h 15873"/>
                <a:gd name="connsiteX1" fmla="*/ 0 w 10582"/>
                <a:gd name="connsiteY1" fmla="*/ 11641 h 15873"/>
                <a:gd name="connsiteX2" fmla="*/ 6349 w 10582"/>
                <a:gd name="connsiteY2" fmla="*/ 17990 h 15873"/>
                <a:gd name="connsiteX3" fmla="*/ 12699 w 10582"/>
                <a:gd name="connsiteY3" fmla="*/ 11641 h 15873"/>
                <a:gd name="connsiteX4" fmla="*/ 12699 w 10582"/>
                <a:gd name="connsiteY4" fmla="*/ 6350 h 15873"/>
                <a:gd name="connsiteX5" fmla="*/ 6349 w 10582"/>
                <a:gd name="connsiteY5" fmla="*/ 0 h 15873"/>
                <a:gd name="connsiteX6" fmla="*/ 0 w 10582"/>
                <a:gd name="connsiteY6" fmla="*/ 635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0" y="6350"/>
                  </a:moveTo>
                  <a:lnTo>
                    <a:pt x="0" y="11641"/>
                  </a:lnTo>
                  <a:cubicBezTo>
                    <a:pt x="0" y="15345"/>
                    <a:pt x="2646" y="17990"/>
                    <a:pt x="6349" y="17990"/>
                  </a:cubicBezTo>
                  <a:cubicBezTo>
                    <a:pt x="10053" y="17990"/>
                    <a:pt x="12699" y="15345"/>
                    <a:pt x="12699" y="11641"/>
                  </a:cubicBez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57" name="Forma libre 252">
              <a:extLst>
                <a:ext uri="{FF2B5EF4-FFF2-40B4-BE49-F238E27FC236}">
                  <a16:creationId xmlns:a16="http://schemas.microsoft.com/office/drawing/2014/main" id="{A3DE4C18-BB97-BD47-1849-B9FD88E65971}"/>
                </a:ext>
              </a:extLst>
            </p:cNvPr>
            <p:cNvSpPr/>
            <p:nvPr/>
          </p:nvSpPr>
          <p:spPr>
            <a:xfrm>
              <a:off x="1649021" y="7233586"/>
              <a:ext cx="63494" cy="58203"/>
            </a:xfrm>
            <a:custGeom>
              <a:avLst/>
              <a:gdLst>
                <a:gd name="connsiteX0" fmla="*/ 44975 w 63494"/>
                <a:gd name="connsiteY0" fmla="*/ 49737 h 58203"/>
                <a:gd name="connsiteX1" fmla="*/ 6878 w 63494"/>
                <a:gd name="connsiteY1" fmla="*/ 49737 h 58203"/>
                <a:gd name="connsiteX2" fmla="*/ 529 w 63494"/>
                <a:gd name="connsiteY2" fmla="*/ 56086 h 58203"/>
                <a:gd name="connsiteX3" fmla="*/ 6878 w 63494"/>
                <a:gd name="connsiteY3" fmla="*/ 62436 h 58203"/>
                <a:gd name="connsiteX4" fmla="*/ 44975 w 63494"/>
                <a:gd name="connsiteY4" fmla="*/ 62436 h 58203"/>
                <a:gd name="connsiteX5" fmla="*/ 64023 w 63494"/>
                <a:gd name="connsiteY5" fmla="*/ 43388 h 58203"/>
                <a:gd name="connsiteX6" fmla="*/ 44975 w 63494"/>
                <a:gd name="connsiteY6" fmla="*/ 24339 h 58203"/>
                <a:gd name="connsiteX7" fmla="*/ 31747 w 63494"/>
                <a:gd name="connsiteY7" fmla="*/ 24339 h 58203"/>
                <a:gd name="connsiteX8" fmla="*/ 31747 w 63494"/>
                <a:gd name="connsiteY8" fmla="*/ 24339 h 58203"/>
                <a:gd name="connsiteX9" fmla="*/ 19048 w 63494"/>
                <a:gd name="connsiteY9" fmla="*/ 24339 h 58203"/>
                <a:gd name="connsiteX10" fmla="*/ 13228 w 63494"/>
                <a:gd name="connsiteY10" fmla="*/ 18519 h 58203"/>
                <a:gd name="connsiteX11" fmla="*/ 19048 w 63494"/>
                <a:gd name="connsiteY11" fmla="*/ 12699 h 58203"/>
                <a:gd name="connsiteX12" fmla="*/ 56616 w 63494"/>
                <a:gd name="connsiteY12" fmla="*/ 12699 h 58203"/>
                <a:gd name="connsiteX13" fmla="*/ 62965 w 63494"/>
                <a:gd name="connsiteY13" fmla="*/ 6350 h 58203"/>
                <a:gd name="connsiteX14" fmla="*/ 56616 w 63494"/>
                <a:gd name="connsiteY14" fmla="*/ 0 h 58203"/>
                <a:gd name="connsiteX15" fmla="*/ 19048 w 63494"/>
                <a:gd name="connsiteY15" fmla="*/ 0 h 58203"/>
                <a:gd name="connsiteX16" fmla="*/ 0 w 63494"/>
                <a:gd name="connsiteY16" fmla="*/ 19048 h 58203"/>
                <a:gd name="connsiteX17" fmla="*/ 19048 w 63494"/>
                <a:gd name="connsiteY17" fmla="*/ 38097 h 58203"/>
                <a:gd name="connsiteX18" fmla="*/ 31747 w 63494"/>
                <a:gd name="connsiteY18" fmla="*/ 38097 h 58203"/>
                <a:gd name="connsiteX19" fmla="*/ 31747 w 63494"/>
                <a:gd name="connsiteY19" fmla="*/ 38097 h 58203"/>
                <a:gd name="connsiteX20" fmla="*/ 44975 w 63494"/>
                <a:gd name="connsiteY20" fmla="*/ 38097 h 58203"/>
                <a:gd name="connsiteX21" fmla="*/ 50795 w 63494"/>
                <a:gd name="connsiteY21" fmla="*/ 43917 h 58203"/>
                <a:gd name="connsiteX22" fmla="*/ 44975 w 63494"/>
                <a:gd name="connsiteY22" fmla="*/ 49737 h 5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3494" h="58203">
                  <a:moveTo>
                    <a:pt x="44975" y="49737"/>
                  </a:moveTo>
                  <a:lnTo>
                    <a:pt x="6878" y="49737"/>
                  </a:lnTo>
                  <a:cubicBezTo>
                    <a:pt x="3175" y="49737"/>
                    <a:pt x="529" y="52383"/>
                    <a:pt x="529" y="56086"/>
                  </a:cubicBezTo>
                  <a:cubicBezTo>
                    <a:pt x="529" y="59791"/>
                    <a:pt x="3175" y="62436"/>
                    <a:pt x="6878" y="62436"/>
                  </a:cubicBezTo>
                  <a:lnTo>
                    <a:pt x="44975" y="62436"/>
                  </a:lnTo>
                  <a:cubicBezTo>
                    <a:pt x="55557" y="62436"/>
                    <a:pt x="64023" y="53971"/>
                    <a:pt x="64023" y="43388"/>
                  </a:cubicBezTo>
                  <a:cubicBezTo>
                    <a:pt x="64023" y="32806"/>
                    <a:pt x="55557" y="24339"/>
                    <a:pt x="44975" y="24339"/>
                  </a:cubicBezTo>
                  <a:lnTo>
                    <a:pt x="31747" y="24339"/>
                  </a:lnTo>
                  <a:cubicBezTo>
                    <a:pt x="31747" y="24339"/>
                    <a:pt x="31747" y="24339"/>
                    <a:pt x="31747" y="24339"/>
                  </a:cubicBezTo>
                  <a:lnTo>
                    <a:pt x="19048" y="24339"/>
                  </a:lnTo>
                  <a:cubicBezTo>
                    <a:pt x="15874" y="24339"/>
                    <a:pt x="13228" y="21694"/>
                    <a:pt x="13228" y="18519"/>
                  </a:cubicBezTo>
                  <a:cubicBezTo>
                    <a:pt x="13228" y="15345"/>
                    <a:pt x="15874" y="12699"/>
                    <a:pt x="19048" y="12699"/>
                  </a:cubicBezTo>
                  <a:lnTo>
                    <a:pt x="56616" y="12699"/>
                  </a:lnTo>
                  <a:cubicBezTo>
                    <a:pt x="60320" y="12699"/>
                    <a:pt x="62965" y="10053"/>
                    <a:pt x="62965" y="6350"/>
                  </a:cubicBezTo>
                  <a:cubicBezTo>
                    <a:pt x="62965" y="2646"/>
                    <a:pt x="60320" y="0"/>
                    <a:pt x="56616" y="0"/>
                  </a:cubicBezTo>
                  <a:lnTo>
                    <a:pt x="19048" y="0"/>
                  </a:lnTo>
                  <a:cubicBezTo>
                    <a:pt x="8466" y="0"/>
                    <a:pt x="0" y="8466"/>
                    <a:pt x="0" y="19048"/>
                  </a:cubicBezTo>
                  <a:cubicBezTo>
                    <a:pt x="0" y="29631"/>
                    <a:pt x="8466" y="38097"/>
                    <a:pt x="19048" y="38097"/>
                  </a:cubicBezTo>
                  <a:lnTo>
                    <a:pt x="31747" y="38097"/>
                  </a:lnTo>
                  <a:cubicBezTo>
                    <a:pt x="31747" y="38097"/>
                    <a:pt x="31747" y="38097"/>
                    <a:pt x="31747" y="38097"/>
                  </a:cubicBezTo>
                  <a:lnTo>
                    <a:pt x="44975" y="38097"/>
                  </a:lnTo>
                  <a:cubicBezTo>
                    <a:pt x="48150" y="38097"/>
                    <a:pt x="50795" y="40743"/>
                    <a:pt x="50795" y="43917"/>
                  </a:cubicBezTo>
                  <a:cubicBezTo>
                    <a:pt x="50795" y="47092"/>
                    <a:pt x="48150" y="49737"/>
                    <a:pt x="44975" y="4973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58" name="Grupo 8">
            <a:extLst>
              <a:ext uri="{FF2B5EF4-FFF2-40B4-BE49-F238E27FC236}">
                <a16:creationId xmlns:a16="http://schemas.microsoft.com/office/drawing/2014/main" id="{28DBBBD8-D65F-F244-D973-F5C2AEF86ED7}"/>
              </a:ext>
            </a:extLst>
          </p:cNvPr>
          <p:cNvGrpSpPr/>
          <p:nvPr/>
        </p:nvGrpSpPr>
        <p:grpSpPr>
          <a:xfrm>
            <a:off x="4428972" y="4872593"/>
            <a:ext cx="444411" cy="447073"/>
            <a:chOff x="773858" y="27424768"/>
            <a:chExt cx="315884" cy="312181"/>
          </a:xfrm>
          <a:solidFill>
            <a:srgbClr val="FFFFFF"/>
          </a:solidFill>
        </p:grpSpPr>
        <p:sp>
          <p:nvSpPr>
            <p:cNvPr id="159" name="Forma libre 270">
              <a:extLst>
                <a:ext uri="{FF2B5EF4-FFF2-40B4-BE49-F238E27FC236}">
                  <a16:creationId xmlns:a16="http://schemas.microsoft.com/office/drawing/2014/main" id="{9F306EED-05EF-52F3-2FD2-2DC1ACEB0C3B}"/>
                </a:ext>
              </a:extLst>
            </p:cNvPr>
            <p:cNvSpPr/>
            <p:nvPr/>
          </p:nvSpPr>
          <p:spPr>
            <a:xfrm>
              <a:off x="872803" y="27424768"/>
              <a:ext cx="216939" cy="206356"/>
            </a:xfrm>
            <a:custGeom>
              <a:avLst/>
              <a:gdLst>
                <a:gd name="connsiteX0" fmla="*/ 215352 w 216938"/>
                <a:gd name="connsiteY0" fmla="*/ 4232 h 206356"/>
                <a:gd name="connsiteX1" fmla="*/ 215352 w 216938"/>
                <a:gd name="connsiteY1" fmla="*/ 3175 h 206356"/>
                <a:gd name="connsiteX2" fmla="*/ 215352 w 216938"/>
                <a:gd name="connsiteY2" fmla="*/ 2646 h 206356"/>
                <a:gd name="connsiteX3" fmla="*/ 214822 w 216938"/>
                <a:gd name="connsiteY3" fmla="*/ 2116 h 206356"/>
                <a:gd name="connsiteX4" fmla="*/ 214293 w 216938"/>
                <a:gd name="connsiteY4" fmla="*/ 1586 h 206356"/>
                <a:gd name="connsiteX5" fmla="*/ 214293 w 216938"/>
                <a:gd name="connsiteY5" fmla="*/ 1586 h 206356"/>
                <a:gd name="connsiteX6" fmla="*/ 213764 w 216938"/>
                <a:gd name="connsiteY6" fmla="*/ 1057 h 206356"/>
                <a:gd name="connsiteX7" fmla="*/ 213764 w 216938"/>
                <a:gd name="connsiteY7" fmla="*/ 1057 h 206356"/>
                <a:gd name="connsiteX8" fmla="*/ 213235 w 216938"/>
                <a:gd name="connsiteY8" fmla="*/ 530 h 206356"/>
                <a:gd name="connsiteX9" fmla="*/ 212706 w 216938"/>
                <a:gd name="connsiteY9" fmla="*/ 0 h 206356"/>
                <a:gd name="connsiteX10" fmla="*/ 212706 w 216938"/>
                <a:gd name="connsiteY10" fmla="*/ 0 h 206356"/>
                <a:gd name="connsiteX11" fmla="*/ 212177 w 216938"/>
                <a:gd name="connsiteY11" fmla="*/ 0 h 206356"/>
                <a:gd name="connsiteX12" fmla="*/ 211648 w 216938"/>
                <a:gd name="connsiteY12" fmla="*/ 0 h 206356"/>
                <a:gd name="connsiteX13" fmla="*/ 211119 w 216938"/>
                <a:gd name="connsiteY13" fmla="*/ 0 h 206356"/>
                <a:gd name="connsiteX14" fmla="*/ 210589 w 216938"/>
                <a:gd name="connsiteY14" fmla="*/ 0 h 206356"/>
                <a:gd name="connsiteX15" fmla="*/ 210060 w 216938"/>
                <a:gd name="connsiteY15" fmla="*/ 0 h 206356"/>
                <a:gd name="connsiteX16" fmla="*/ 209531 w 216938"/>
                <a:gd name="connsiteY16" fmla="*/ 0 h 206356"/>
                <a:gd name="connsiteX17" fmla="*/ 208473 w 216938"/>
                <a:gd name="connsiteY17" fmla="*/ 0 h 206356"/>
                <a:gd name="connsiteX18" fmla="*/ 207944 w 216938"/>
                <a:gd name="connsiteY18" fmla="*/ 530 h 206356"/>
                <a:gd name="connsiteX19" fmla="*/ 207415 w 216938"/>
                <a:gd name="connsiteY19" fmla="*/ 530 h 206356"/>
                <a:gd name="connsiteX20" fmla="*/ 3175 w 216938"/>
                <a:gd name="connsiteY20" fmla="*/ 116936 h 206356"/>
                <a:gd name="connsiteX21" fmla="*/ 0 w 216938"/>
                <a:gd name="connsiteY21" fmla="*/ 122754 h 206356"/>
                <a:gd name="connsiteX22" fmla="*/ 3704 w 216938"/>
                <a:gd name="connsiteY22" fmla="*/ 128575 h 206356"/>
                <a:gd name="connsiteX23" fmla="*/ 53441 w 216938"/>
                <a:gd name="connsiteY23" fmla="*/ 150269 h 206356"/>
                <a:gd name="connsiteX24" fmla="*/ 53441 w 216938"/>
                <a:gd name="connsiteY24" fmla="*/ 200006 h 206356"/>
                <a:gd name="connsiteX25" fmla="*/ 57674 w 216938"/>
                <a:gd name="connsiteY25" fmla="*/ 206356 h 206356"/>
                <a:gd name="connsiteX26" fmla="*/ 59790 w 216938"/>
                <a:gd name="connsiteY26" fmla="*/ 206886 h 206356"/>
                <a:gd name="connsiteX27" fmla="*/ 65082 w 216938"/>
                <a:gd name="connsiteY27" fmla="*/ 204240 h 206356"/>
                <a:gd name="connsiteX28" fmla="*/ 95241 w 216938"/>
                <a:gd name="connsiteY28" fmla="*/ 165084 h 206356"/>
                <a:gd name="connsiteX29" fmla="*/ 153445 w 216938"/>
                <a:gd name="connsiteY29" fmla="*/ 195244 h 206356"/>
                <a:gd name="connsiteX30" fmla="*/ 156619 w 216938"/>
                <a:gd name="connsiteY30" fmla="*/ 195774 h 206356"/>
                <a:gd name="connsiteX31" fmla="*/ 159265 w 216938"/>
                <a:gd name="connsiteY31" fmla="*/ 195244 h 206356"/>
                <a:gd name="connsiteX32" fmla="*/ 162969 w 216938"/>
                <a:gd name="connsiteY32" fmla="*/ 191012 h 206356"/>
                <a:gd name="connsiteX33" fmla="*/ 216939 w 216938"/>
                <a:gd name="connsiteY33" fmla="*/ 7937 h 206356"/>
                <a:gd name="connsiteX34" fmla="*/ 216939 w 216938"/>
                <a:gd name="connsiteY34" fmla="*/ 7937 h 206356"/>
                <a:gd name="connsiteX35" fmla="*/ 216939 w 216938"/>
                <a:gd name="connsiteY35" fmla="*/ 7407 h 206356"/>
                <a:gd name="connsiteX36" fmla="*/ 216939 w 216938"/>
                <a:gd name="connsiteY36" fmla="*/ 7407 h 206356"/>
                <a:gd name="connsiteX37" fmla="*/ 216939 w 216938"/>
                <a:gd name="connsiteY37" fmla="*/ 6348 h 206356"/>
                <a:gd name="connsiteX38" fmla="*/ 216939 w 216938"/>
                <a:gd name="connsiteY38" fmla="*/ 5821 h 206356"/>
                <a:gd name="connsiteX39" fmla="*/ 215352 w 216938"/>
                <a:gd name="connsiteY39" fmla="*/ 4232 h 206356"/>
                <a:gd name="connsiteX40" fmla="*/ 19048 w 216938"/>
                <a:gd name="connsiteY40" fmla="*/ 120638 h 206356"/>
                <a:gd name="connsiteX41" fmla="*/ 164027 w 216938"/>
                <a:gd name="connsiteY41" fmla="*/ 38095 h 206356"/>
                <a:gd name="connsiteX42" fmla="*/ 57145 w 216938"/>
                <a:gd name="connsiteY42" fmla="*/ 137041 h 206356"/>
                <a:gd name="connsiteX43" fmla="*/ 19048 w 216938"/>
                <a:gd name="connsiteY43" fmla="*/ 120638 h 206356"/>
                <a:gd name="connsiteX44" fmla="*/ 65082 w 216938"/>
                <a:gd name="connsiteY44" fmla="*/ 147624 h 206356"/>
                <a:gd name="connsiteX45" fmla="*/ 155032 w 216938"/>
                <a:gd name="connsiteY45" fmla="*/ 64024 h 206356"/>
                <a:gd name="connsiteX46" fmla="*/ 65082 w 216938"/>
                <a:gd name="connsiteY46" fmla="*/ 179900 h 206356"/>
                <a:gd name="connsiteX47" fmla="*/ 65082 w 216938"/>
                <a:gd name="connsiteY47" fmla="*/ 147624 h 206356"/>
                <a:gd name="connsiteX48" fmla="*/ 151328 w 216938"/>
                <a:gd name="connsiteY48" fmla="*/ 178841 h 206356"/>
                <a:gd name="connsiteX49" fmla="*/ 102120 w 216938"/>
                <a:gd name="connsiteY49" fmla="*/ 153445 h 206356"/>
                <a:gd name="connsiteX50" fmla="*/ 193128 w 216938"/>
                <a:gd name="connsiteY50" fmla="*/ 35979 h 206356"/>
                <a:gd name="connsiteX51" fmla="*/ 151328 w 216938"/>
                <a:gd name="connsiteY51" fmla="*/ 178841 h 20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16938" h="206356">
                  <a:moveTo>
                    <a:pt x="215352" y="4232"/>
                  </a:moveTo>
                  <a:cubicBezTo>
                    <a:pt x="215352" y="3702"/>
                    <a:pt x="215352" y="3702"/>
                    <a:pt x="215352" y="3175"/>
                  </a:cubicBezTo>
                  <a:cubicBezTo>
                    <a:pt x="215352" y="3175"/>
                    <a:pt x="215352" y="2646"/>
                    <a:pt x="215352" y="2646"/>
                  </a:cubicBezTo>
                  <a:cubicBezTo>
                    <a:pt x="215352" y="2646"/>
                    <a:pt x="215352" y="2116"/>
                    <a:pt x="214822" y="2116"/>
                  </a:cubicBezTo>
                  <a:cubicBezTo>
                    <a:pt x="214822" y="2116"/>
                    <a:pt x="214822" y="1586"/>
                    <a:pt x="214293" y="1586"/>
                  </a:cubicBezTo>
                  <a:cubicBezTo>
                    <a:pt x="214293" y="1586"/>
                    <a:pt x="214293" y="1586"/>
                    <a:pt x="214293" y="1586"/>
                  </a:cubicBezTo>
                  <a:cubicBezTo>
                    <a:pt x="214293" y="1586"/>
                    <a:pt x="213764" y="1057"/>
                    <a:pt x="213764" y="1057"/>
                  </a:cubicBezTo>
                  <a:cubicBezTo>
                    <a:pt x="213764" y="1057"/>
                    <a:pt x="213764" y="1057"/>
                    <a:pt x="213764" y="1057"/>
                  </a:cubicBezTo>
                  <a:cubicBezTo>
                    <a:pt x="213764" y="1057"/>
                    <a:pt x="213235" y="1057"/>
                    <a:pt x="213235" y="530"/>
                  </a:cubicBezTo>
                  <a:cubicBezTo>
                    <a:pt x="213235" y="530"/>
                    <a:pt x="212706" y="0"/>
                    <a:pt x="212706" y="0"/>
                  </a:cubicBezTo>
                  <a:cubicBezTo>
                    <a:pt x="212706" y="0"/>
                    <a:pt x="212706" y="0"/>
                    <a:pt x="212706" y="0"/>
                  </a:cubicBezTo>
                  <a:cubicBezTo>
                    <a:pt x="212706" y="0"/>
                    <a:pt x="212706" y="0"/>
                    <a:pt x="212177" y="0"/>
                  </a:cubicBezTo>
                  <a:cubicBezTo>
                    <a:pt x="212177" y="0"/>
                    <a:pt x="211648" y="0"/>
                    <a:pt x="211648" y="0"/>
                  </a:cubicBezTo>
                  <a:cubicBezTo>
                    <a:pt x="211648" y="0"/>
                    <a:pt x="211119" y="0"/>
                    <a:pt x="211119" y="0"/>
                  </a:cubicBezTo>
                  <a:cubicBezTo>
                    <a:pt x="211119" y="0"/>
                    <a:pt x="210589" y="0"/>
                    <a:pt x="210589" y="0"/>
                  </a:cubicBezTo>
                  <a:cubicBezTo>
                    <a:pt x="210589" y="0"/>
                    <a:pt x="210060" y="0"/>
                    <a:pt x="210060" y="0"/>
                  </a:cubicBezTo>
                  <a:cubicBezTo>
                    <a:pt x="210060" y="0"/>
                    <a:pt x="209531" y="0"/>
                    <a:pt x="209531" y="0"/>
                  </a:cubicBezTo>
                  <a:cubicBezTo>
                    <a:pt x="209002" y="0"/>
                    <a:pt x="209002" y="0"/>
                    <a:pt x="208473" y="0"/>
                  </a:cubicBezTo>
                  <a:cubicBezTo>
                    <a:pt x="208473" y="0"/>
                    <a:pt x="207944" y="0"/>
                    <a:pt x="207944" y="530"/>
                  </a:cubicBezTo>
                  <a:cubicBezTo>
                    <a:pt x="207944" y="530"/>
                    <a:pt x="207415" y="530"/>
                    <a:pt x="207415" y="530"/>
                  </a:cubicBezTo>
                  <a:lnTo>
                    <a:pt x="3175" y="116936"/>
                  </a:lnTo>
                  <a:cubicBezTo>
                    <a:pt x="1058" y="117993"/>
                    <a:pt x="0" y="120638"/>
                    <a:pt x="0" y="122754"/>
                  </a:cubicBezTo>
                  <a:cubicBezTo>
                    <a:pt x="0" y="125400"/>
                    <a:pt x="1587" y="127518"/>
                    <a:pt x="3704" y="128575"/>
                  </a:cubicBezTo>
                  <a:lnTo>
                    <a:pt x="53441" y="150269"/>
                  </a:lnTo>
                  <a:lnTo>
                    <a:pt x="53441" y="200006"/>
                  </a:lnTo>
                  <a:cubicBezTo>
                    <a:pt x="53441" y="202652"/>
                    <a:pt x="55028" y="205297"/>
                    <a:pt x="57674" y="206356"/>
                  </a:cubicBezTo>
                  <a:cubicBezTo>
                    <a:pt x="58203" y="206356"/>
                    <a:pt x="59261" y="206886"/>
                    <a:pt x="59790" y="206886"/>
                  </a:cubicBezTo>
                  <a:cubicBezTo>
                    <a:pt x="61907" y="206886"/>
                    <a:pt x="63494" y="205827"/>
                    <a:pt x="65082" y="204240"/>
                  </a:cubicBezTo>
                  <a:lnTo>
                    <a:pt x="95241" y="165084"/>
                  </a:lnTo>
                  <a:lnTo>
                    <a:pt x="153445" y="195244"/>
                  </a:lnTo>
                  <a:cubicBezTo>
                    <a:pt x="154503" y="195774"/>
                    <a:pt x="155561" y="195774"/>
                    <a:pt x="156619" y="195774"/>
                  </a:cubicBezTo>
                  <a:cubicBezTo>
                    <a:pt x="157677" y="195774"/>
                    <a:pt x="158207" y="195774"/>
                    <a:pt x="159265" y="195244"/>
                  </a:cubicBezTo>
                  <a:cubicBezTo>
                    <a:pt x="160852" y="194715"/>
                    <a:pt x="162440" y="193128"/>
                    <a:pt x="162969" y="191012"/>
                  </a:cubicBezTo>
                  <a:lnTo>
                    <a:pt x="216939" y="7937"/>
                  </a:lnTo>
                  <a:lnTo>
                    <a:pt x="216939" y="7937"/>
                  </a:lnTo>
                  <a:cubicBezTo>
                    <a:pt x="216939" y="7937"/>
                    <a:pt x="216939" y="7407"/>
                    <a:pt x="216939" y="7407"/>
                  </a:cubicBezTo>
                  <a:cubicBezTo>
                    <a:pt x="216939" y="7407"/>
                    <a:pt x="216939" y="7407"/>
                    <a:pt x="216939" y="7407"/>
                  </a:cubicBezTo>
                  <a:cubicBezTo>
                    <a:pt x="216939" y="6878"/>
                    <a:pt x="216939" y="6878"/>
                    <a:pt x="216939" y="6348"/>
                  </a:cubicBezTo>
                  <a:cubicBezTo>
                    <a:pt x="216939" y="6348"/>
                    <a:pt x="216939" y="5821"/>
                    <a:pt x="216939" y="5821"/>
                  </a:cubicBezTo>
                  <a:cubicBezTo>
                    <a:pt x="215352" y="4232"/>
                    <a:pt x="215352" y="4232"/>
                    <a:pt x="215352" y="4232"/>
                  </a:cubicBezTo>
                  <a:close/>
                  <a:moveTo>
                    <a:pt x="19048" y="120638"/>
                  </a:moveTo>
                  <a:lnTo>
                    <a:pt x="164027" y="38095"/>
                  </a:lnTo>
                  <a:lnTo>
                    <a:pt x="57145" y="137041"/>
                  </a:lnTo>
                  <a:lnTo>
                    <a:pt x="19048" y="120638"/>
                  </a:lnTo>
                  <a:close/>
                  <a:moveTo>
                    <a:pt x="65082" y="147624"/>
                  </a:moveTo>
                  <a:lnTo>
                    <a:pt x="155032" y="64024"/>
                  </a:lnTo>
                  <a:lnTo>
                    <a:pt x="65082" y="179900"/>
                  </a:lnTo>
                  <a:lnTo>
                    <a:pt x="65082" y="147624"/>
                  </a:lnTo>
                  <a:close/>
                  <a:moveTo>
                    <a:pt x="151328" y="178841"/>
                  </a:moveTo>
                  <a:lnTo>
                    <a:pt x="102120" y="153445"/>
                  </a:lnTo>
                  <a:lnTo>
                    <a:pt x="193128" y="35979"/>
                  </a:lnTo>
                  <a:lnTo>
                    <a:pt x="151328" y="178841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0" name="Forma libre 271">
              <a:extLst>
                <a:ext uri="{FF2B5EF4-FFF2-40B4-BE49-F238E27FC236}">
                  <a16:creationId xmlns:a16="http://schemas.microsoft.com/office/drawing/2014/main" id="{18F95E1F-7BFE-6888-715D-521A6C31BD0B}"/>
                </a:ext>
              </a:extLst>
            </p:cNvPr>
            <p:cNvSpPr/>
            <p:nvPr/>
          </p:nvSpPr>
          <p:spPr>
            <a:xfrm>
              <a:off x="976511" y="27625834"/>
              <a:ext cx="74077" cy="74077"/>
            </a:xfrm>
            <a:custGeom>
              <a:avLst/>
              <a:gdLst>
                <a:gd name="connsiteX0" fmla="*/ 39155 w 74076"/>
                <a:gd name="connsiteY0" fmla="*/ 78309 h 74076"/>
                <a:gd name="connsiteX1" fmla="*/ 78310 w 74076"/>
                <a:gd name="connsiteY1" fmla="*/ 39154 h 74076"/>
                <a:gd name="connsiteX2" fmla="*/ 39155 w 74076"/>
                <a:gd name="connsiteY2" fmla="*/ 0 h 74076"/>
                <a:gd name="connsiteX3" fmla="*/ 0 w 74076"/>
                <a:gd name="connsiteY3" fmla="*/ 39154 h 74076"/>
                <a:gd name="connsiteX4" fmla="*/ 39155 w 74076"/>
                <a:gd name="connsiteY4" fmla="*/ 78309 h 74076"/>
                <a:gd name="connsiteX5" fmla="*/ 39155 w 74076"/>
                <a:gd name="connsiteY5" fmla="*/ 12698 h 74076"/>
                <a:gd name="connsiteX6" fmla="*/ 65611 w 74076"/>
                <a:gd name="connsiteY6" fmla="*/ 39154 h 74076"/>
                <a:gd name="connsiteX7" fmla="*/ 39155 w 74076"/>
                <a:gd name="connsiteY7" fmla="*/ 65610 h 74076"/>
                <a:gd name="connsiteX8" fmla="*/ 12699 w 74076"/>
                <a:gd name="connsiteY8" fmla="*/ 39154 h 74076"/>
                <a:gd name="connsiteX9" fmla="*/ 39155 w 74076"/>
                <a:gd name="connsiteY9" fmla="*/ 12698 h 7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076" h="74076">
                  <a:moveTo>
                    <a:pt x="39155" y="78309"/>
                  </a:moveTo>
                  <a:cubicBezTo>
                    <a:pt x="60849" y="78309"/>
                    <a:pt x="78310" y="60849"/>
                    <a:pt x="78310" y="39154"/>
                  </a:cubicBezTo>
                  <a:cubicBezTo>
                    <a:pt x="78310" y="17460"/>
                    <a:pt x="60849" y="0"/>
                    <a:pt x="39155" y="0"/>
                  </a:cubicBezTo>
                  <a:cubicBezTo>
                    <a:pt x="17461" y="0"/>
                    <a:pt x="0" y="17460"/>
                    <a:pt x="0" y="39154"/>
                  </a:cubicBezTo>
                  <a:cubicBezTo>
                    <a:pt x="0" y="60849"/>
                    <a:pt x="17461" y="78309"/>
                    <a:pt x="39155" y="78309"/>
                  </a:cubicBezTo>
                  <a:close/>
                  <a:moveTo>
                    <a:pt x="39155" y="12698"/>
                  </a:moveTo>
                  <a:cubicBezTo>
                    <a:pt x="53441" y="12698"/>
                    <a:pt x="65611" y="24340"/>
                    <a:pt x="65611" y="39154"/>
                  </a:cubicBezTo>
                  <a:cubicBezTo>
                    <a:pt x="65611" y="53969"/>
                    <a:pt x="53970" y="65610"/>
                    <a:pt x="39155" y="65610"/>
                  </a:cubicBezTo>
                  <a:cubicBezTo>
                    <a:pt x="24340" y="65610"/>
                    <a:pt x="12699" y="53969"/>
                    <a:pt x="12699" y="39154"/>
                  </a:cubicBezTo>
                  <a:cubicBezTo>
                    <a:pt x="12699" y="24340"/>
                    <a:pt x="24869" y="12698"/>
                    <a:pt x="39155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1" name="Forma libre 272">
              <a:extLst>
                <a:ext uri="{FF2B5EF4-FFF2-40B4-BE49-F238E27FC236}">
                  <a16:creationId xmlns:a16="http://schemas.microsoft.com/office/drawing/2014/main" id="{DD2D5EC3-6CAD-9E77-CA14-8E74B95AFEF8}"/>
                </a:ext>
              </a:extLst>
            </p:cNvPr>
            <p:cNvSpPr/>
            <p:nvPr/>
          </p:nvSpPr>
          <p:spPr>
            <a:xfrm>
              <a:off x="968177" y="27604669"/>
              <a:ext cx="116406" cy="132280"/>
            </a:xfrm>
            <a:custGeom>
              <a:avLst/>
              <a:gdLst>
                <a:gd name="connsiteX0" fmla="*/ 113628 w 116406"/>
                <a:gd name="connsiteY0" fmla="*/ 43916 h 132279"/>
                <a:gd name="connsiteX1" fmla="*/ 104633 w 116406"/>
                <a:gd name="connsiteY1" fmla="*/ 43916 h 132279"/>
                <a:gd name="connsiteX2" fmla="*/ 99342 w 116406"/>
                <a:gd name="connsiteY2" fmla="*/ 31747 h 132279"/>
                <a:gd name="connsiteX3" fmla="*/ 105691 w 116406"/>
                <a:gd name="connsiteY3" fmla="*/ 25397 h 132279"/>
                <a:gd name="connsiteX4" fmla="*/ 107808 w 116406"/>
                <a:gd name="connsiteY4" fmla="*/ 20635 h 132279"/>
                <a:gd name="connsiteX5" fmla="*/ 105691 w 116406"/>
                <a:gd name="connsiteY5" fmla="*/ 15874 h 132279"/>
                <a:gd name="connsiteX6" fmla="*/ 91934 w 116406"/>
                <a:gd name="connsiteY6" fmla="*/ 2116 h 132279"/>
                <a:gd name="connsiteX7" fmla="*/ 87172 w 116406"/>
                <a:gd name="connsiteY7" fmla="*/ 0 h 132279"/>
                <a:gd name="connsiteX8" fmla="*/ 82410 w 116406"/>
                <a:gd name="connsiteY8" fmla="*/ 2116 h 132279"/>
                <a:gd name="connsiteX9" fmla="*/ 72357 w 116406"/>
                <a:gd name="connsiteY9" fmla="*/ 12169 h 132279"/>
                <a:gd name="connsiteX10" fmla="*/ 72357 w 116406"/>
                <a:gd name="connsiteY10" fmla="*/ 21165 h 132279"/>
                <a:gd name="connsiteX11" fmla="*/ 81352 w 116406"/>
                <a:gd name="connsiteY11" fmla="*/ 21165 h 132279"/>
                <a:gd name="connsiteX12" fmla="*/ 86643 w 116406"/>
                <a:gd name="connsiteY12" fmla="*/ 15874 h 132279"/>
                <a:gd name="connsiteX13" fmla="*/ 91405 w 116406"/>
                <a:gd name="connsiteY13" fmla="*/ 20635 h 132279"/>
                <a:gd name="connsiteX14" fmla="*/ 86114 w 116406"/>
                <a:gd name="connsiteY14" fmla="*/ 25926 h 132279"/>
                <a:gd name="connsiteX15" fmla="*/ 85585 w 116406"/>
                <a:gd name="connsiteY15" fmla="*/ 34393 h 132279"/>
                <a:gd name="connsiteX16" fmla="*/ 92464 w 116406"/>
                <a:gd name="connsiteY16" fmla="*/ 51853 h 132279"/>
                <a:gd name="connsiteX17" fmla="*/ 98813 w 116406"/>
                <a:gd name="connsiteY17" fmla="*/ 57144 h 132279"/>
                <a:gd name="connsiteX18" fmla="*/ 106221 w 116406"/>
                <a:gd name="connsiteY18" fmla="*/ 57144 h 132279"/>
                <a:gd name="connsiteX19" fmla="*/ 106221 w 116406"/>
                <a:gd name="connsiteY19" fmla="*/ 64024 h 132279"/>
                <a:gd name="connsiteX20" fmla="*/ 98813 w 116406"/>
                <a:gd name="connsiteY20" fmla="*/ 64024 h 132279"/>
                <a:gd name="connsiteX21" fmla="*/ 92464 w 116406"/>
                <a:gd name="connsiteY21" fmla="*/ 69315 h 132279"/>
                <a:gd name="connsiteX22" fmla="*/ 85585 w 116406"/>
                <a:gd name="connsiteY22" fmla="*/ 86775 h 132279"/>
                <a:gd name="connsiteX23" fmla="*/ 86114 w 116406"/>
                <a:gd name="connsiteY23" fmla="*/ 95241 h 132279"/>
                <a:gd name="connsiteX24" fmla="*/ 91405 w 116406"/>
                <a:gd name="connsiteY24" fmla="*/ 100533 h 132279"/>
                <a:gd name="connsiteX25" fmla="*/ 86643 w 116406"/>
                <a:gd name="connsiteY25" fmla="*/ 105294 h 132279"/>
                <a:gd name="connsiteX26" fmla="*/ 81352 w 116406"/>
                <a:gd name="connsiteY26" fmla="*/ 100003 h 132279"/>
                <a:gd name="connsiteX27" fmla="*/ 72886 w 116406"/>
                <a:gd name="connsiteY27" fmla="*/ 99473 h 132279"/>
                <a:gd name="connsiteX28" fmla="*/ 55425 w 116406"/>
                <a:gd name="connsiteY28" fmla="*/ 106353 h 132279"/>
                <a:gd name="connsiteX29" fmla="*/ 50134 w 116406"/>
                <a:gd name="connsiteY29" fmla="*/ 112701 h 132279"/>
                <a:gd name="connsiteX30" fmla="*/ 50134 w 116406"/>
                <a:gd name="connsiteY30" fmla="*/ 120108 h 132279"/>
                <a:gd name="connsiteX31" fmla="*/ 43255 w 116406"/>
                <a:gd name="connsiteY31" fmla="*/ 120108 h 132279"/>
                <a:gd name="connsiteX32" fmla="*/ 43255 w 116406"/>
                <a:gd name="connsiteY32" fmla="*/ 112701 h 132279"/>
                <a:gd name="connsiteX33" fmla="*/ 37964 w 116406"/>
                <a:gd name="connsiteY33" fmla="*/ 106353 h 132279"/>
                <a:gd name="connsiteX34" fmla="*/ 20503 w 116406"/>
                <a:gd name="connsiteY34" fmla="*/ 99473 h 132279"/>
                <a:gd name="connsiteX35" fmla="*/ 12037 w 116406"/>
                <a:gd name="connsiteY35" fmla="*/ 100003 h 132279"/>
                <a:gd name="connsiteX36" fmla="*/ 1984 w 116406"/>
                <a:gd name="connsiteY36" fmla="*/ 110056 h 132279"/>
                <a:gd name="connsiteX37" fmla="*/ 1984 w 116406"/>
                <a:gd name="connsiteY37" fmla="*/ 119052 h 132279"/>
                <a:gd name="connsiteX38" fmla="*/ 10979 w 116406"/>
                <a:gd name="connsiteY38" fmla="*/ 119052 h 132279"/>
                <a:gd name="connsiteX39" fmla="*/ 17329 w 116406"/>
                <a:gd name="connsiteY39" fmla="*/ 112701 h 132279"/>
                <a:gd name="connsiteX40" fmla="*/ 29498 w 116406"/>
                <a:gd name="connsiteY40" fmla="*/ 117993 h 132279"/>
                <a:gd name="connsiteX41" fmla="*/ 29498 w 116406"/>
                <a:gd name="connsiteY41" fmla="*/ 126989 h 132279"/>
                <a:gd name="connsiteX42" fmla="*/ 35848 w 116406"/>
                <a:gd name="connsiteY42" fmla="*/ 133336 h 132279"/>
                <a:gd name="connsiteX43" fmla="*/ 55425 w 116406"/>
                <a:gd name="connsiteY43" fmla="*/ 133336 h 132279"/>
                <a:gd name="connsiteX44" fmla="*/ 61775 w 116406"/>
                <a:gd name="connsiteY44" fmla="*/ 126989 h 132279"/>
                <a:gd name="connsiteX45" fmla="*/ 61775 w 116406"/>
                <a:gd name="connsiteY45" fmla="*/ 117993 h 132279"/>
                <a:gd name="connsiteX46" fmla="*/ 73944 w 116406"/>
                <a:gd name="connsiteY46" fmla="*/ 112701 h 132279"/>
                <a:gd name="connsiteX47" fmla="*/ 80294 w 116406"/>
                <a:gd name="connsiteY47" fmla="*/ 119052 h 132279"/>
                <a:gd name="connsiteX48" fmla="*/ 89289 w 116406"/>
                <a:gd name="connsiteY48" fmla="*/ 119052 h 132279"/>
                <a:gd name="connsiteX49" fmla="*/ 103046 w 116406"/>
                <a:gd name="connsiteY49" fmla="*/ 105294 h 132279"/>
                <a:gd name="connsiteX50" fmla="*/ 103046 w 116406"/>
                <a:gd name="connsiteY50" fmla="*/ 96298 h 132279"/>
                <a:gd name="connsiteX51" fmla="*/ 96696 w 116406"/>
                <a:gd name="connsiteY51" fmla="*/ 89950 h 132279"/>
                <a:gd name="connsiteX52" fmla="*/ 101988 w 116406"/>
                <a:gd name="connsiteY52" fmla="*/ 77779 h 132279"/>
                <a:gd name="connsiteX53" fmla="*/ 110983 w 116406"/>
                <a:gd name="connsiteY53" fmla="*/ 77779 h 132279"/>
                <a:gd name="connsiteX54" fmla="*/ 117332 w 116406"/>
                <a:gd name="connsiteY54" fmla="*/ 71431 h 132279"/>
                <a:gd name="connsiteX55" fmla="*/ 117332 w 116406"/>
                <a:gd name="connsiteY55" fmla="*/ 51853 h 132279"/>
                <a:gd name="connsiteX56" fmla="*/ 113628 w 116406"/>
                <a:gd name="connsiteY56" fmla="*/ 43916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16406" h="132279">
                  <a:moveTo>
                    <a:pt x="113628" y="43916"/>
                  </a:moveTo>
                  <a:lnTo>
                    <a:pt x="104633" y="43916"/>
                  </a:lnTo>
                  <a:cubicBezTo>
                    <a:pt x="103575" y="39684"/>
                    <a:pt x="101988" y="35449"/>
                    <a:pt x="99342" y="31747"/>
                  </a:cubicBezTo>
                  <a:lnTo>
                    <a:pt x="105691" y="25397"/>
                  </a:lnTo>
                  <a:cubicBezTo>
                    <a:pt x="106750" y="24340"/>
                    <a:pt x="107808" y="22751"/>
                    <a:pt x="107808" y="20635"/>
                  </a:cubicBezTo>
                  <a:cubicBezTo>
                    <a:pt x="107808" y="18519"/>
                    <a:pt x="107279" y="17460"/>
                    <a:pt x="105691" y="15874"/>
                  </a:cubicBezTo>
                  <a:lnTo>
                    <a:pt x="91934" y="2116"/>
                  </a:lnTo>
                  <a:cubicBezTo>
                    <a:pt x="90876" y="1057"/>
                    <a:pt x="89289" y="0"/>
                    <a:pt x="87172" y="0"/>
                  </a:cubicBezTo>
                  <a:cubicBezTo>
                    <a:pt x="85585" y="0"/>
                    <a:pt x="83998" y="530"/>
                    <a:pt x="82410" y="2116"/>
                  </a:cubicBezTo>
                  <a:lnTo>
                    <a:pt x="72357" y="12169"/>
                  </a:lnTo>
                  <a:cubicBezTo>
                    <a:pt x="69711" y="14814"/>
                    <a:pt x="69711" y="19049"/>
                    <a:pt x="72357" y="21165"/>
                  </a:cubicBezTo>
                  <a:cubicBezTo>
                    <a:pt x="75003" y="23810"/>
                    <a:pt x="79236" y="23810"/>
                    <a:pt x="81352" y="21165"/>
                  </a:cubicBezTo>
                  <a:lnTo>
                    <a:pt x="86643" y="15874"/>
                  </a:lnTo>
                  <a:lnTo>
                    <a:pt x="91405" y="20635"/>
                  </a:lnTo>
                  <a:lnTo>
                    <a:pt x="86114" y="25926"/>
                  </a:lnTo>
                  <a:cubicBezTo>
                    <a:pt x="83998" y="28042"/>
                    <a:pt x="83468" y="31747"/>
                    <a:pt x="85585" y="34393"/>
                  </a:cubicBezTo>
                  <a:cubicBezTo>
                    <a:pt x="89289" y="39684"/>
                    <a:pt x="91405" y="45505"/>
                    <a:pt x="92464" y="51853"/>
                  </a:cubicBezTo>
                  <a:cubicBezTo>
                    <a:pt x="92993" y="55028"/>
                    <a:pt x="95638" y="57144"/>
                    <a:pt x="98813" y="57144"/>
                  </a:cubicBezTo>
                  <a:lnTo>
                    <a:pt x="106221" y="57144"/>
                  </a:lnTo>
                  <a:lnTo>
                    <a:pt x="106221" y="64024"/>
                  </a:lnTo>
                  <a:lnTo>
                    <a:pt x="98813" y="64024"/>
                  </a:lnTo>
                  <a:cubicBezTo>
                    <a:pt x="95638" y="64024"/>
                    <a:pt x="92993" y="66140"/>
                    <a:pt x="92464" y="69315"/>
                  </a:cubicBezTo>
                  <a:cubicBezTo>
                    <a:pt x="91405" y="75663"/>
                    <a:pt x="88760" y="81484"/>
                    <a:pt x="85585" y="86775"/>
                  </a:cubicBezTo>
                  <a:cubicBezTo>
                    <a:pt x="83998" y="89421"/>
                    <a:pt x="83998" y="92596"/>
                    <a:pt x="86114" y="95241"/>
                  </a:cubicBezTo>
                  <a:lnTo>
                    <a:pt x="91405" y="100533"/>
                  </a:lnTo>
                  <a:lnTo>
                    <a:pt x="86643" y="105294"/>
                  </a:lnTo>
                  <a:lnTo>
                    <a:pt x="81352" y="100003"/>
                  </a:lnTo>
                  <a:cubicBezTo>
                    <a:pt x="79236" y="97887"/>
                    <a:pt x="75532" y="97357"/>
                    <a:pt x="72886" y="99473"/>
                  </a:cubicBezTo>
                  <a:cubicBezTo>
                    <a:pt x="67595" y="103178"/>
                    <a:pt x="61775" y="105294"/>
                    <a:pt x="55425" y="106353"/>
                  </a:cubicBezTo>
                  <a:cubicBezTo>
                    <a:pt x="52251" y="106880"/>
                    <a:pt x="50134" y="109526"/>
                    <a:pt x="50134" y="112701"/>
                  </a:cubicBezTo>
                  <a:lnTo>
                    <a:pt x="50134" y="120108"/>
                  </a:lnTo>
                  <a:lnTo>
                    <a:pt x="43255" y="120108"/>
                  </a:lnTo>
                  <a:lnTo>
                    <a:pt x="43255" y="112701"/>
                  </a:lnTo>
                  <a:cubicBezTo>
                    <a:pt x="43255" y="109526"/>
                    <a:pt x="41139" y="106880"/>
                    <a:pt x="37964" y="106353"/>
                  </a:cubicBezTo>
                  <a:cubicBezTo>
                    <a:pt x="31615" y="105294"/>
                    <a:pt x="25795" y="102649"/>
                    <a:pt x="20503" y="99473"/>
                  </a:cubicBezTo>
                  <a:cubicBezTo>
                    <a:pt x="17858" y="97887"/>
                    <a:pt x="14683" y="97887"/>
                    <a:pt x="12037" y="100003"/>
                  </a:cubicBezTo>
                  <a:lnTo>
                    <a:pt x="1984" y="110056"/>
                  </a:lnTo>
                  <a:cubicBezTo>
                    <a:pt x="-661" y="112701"/>
                    <a:pt x="-661" y="116936"/>
                    <a:pt x="1984" y="119052"/>
                  </a:cubicBezTo>
                  <a:cubicBezTo>
                    <a:pt x="4630" y="121697"/>
                    <a:pt x="8863" y="121697"/>
                    <a:pt x="10979" y="119052"/>
                  </a:cubicBezTo>
                  <a:lnTo>
                    <a:pt x="17329" y="112701"/>
                  </a:lnTo>
                  <a:cubicBezTo>
                    <a:pt x="21032" y="114817"/>
                    <a:pt x="25265" y="116406"/>
                    <a:pt x="29498" y="117993"/>
                  </a:cubicBezTo>
                  <a:lnTo>
                    <a:pt x="29498" y="126989"/>
                  </a:lnTo>
                  <a:cubicBezTo>
                    <a:pt x="29498" y="130691"/>
                    <a:pt x="32144" y="133336"/>
                    <a:pt x="35848" y="133336"/>
                  </a:cubicBezTo>
                  <a:lnTo>
                    <a:pt x="55425" y="133336"/>
                  </a:lnTo>
                  <a:cubicBezTo>
                    <a:pt x="59129" y="133336"/>
                    <a:pt x="61775" y="130691"/>
                    <a:pt x="61775" y="126989"/>
                  </a:cubicBezTo>
                  <a:lnTo>
                    <a:pt x="61775" y="117993"/>
                  </a:lnTo>
                  <a:cubicBezTo>
                    <a:pt x="66008" y="116936"/>
                    <a:pt x="70241" y="115347"/>
                    <a:pt x="73944" y="112701"/>
                  </a:cubicBezTo>
                  <a:lnTo>
                    <a:pt x="80294" y="119052"/>
                  </a:lnTo>
                  <a:cubicBezTo>
                    <a:pt x="82939" y="121697"/>
                    <a:pt x="87172" y="121697"/>
                    <a:pt x="89289" y="119052"/>
                  </a:cubicBezTo>
                  <a:lnTo>
                    <a:pt x="103046" y="105294"/>
                  </a:lnTo>
                  <a:cubicBezTo>
                    <a:pt x="105691" y="102649"/>
                    <a:pt x="105691" y="98417"/>
                    <a:pt x="103046" y="96298"/>
                  </a:cubicBezTo>
                  <a:lnTo>
                    <a:pt x="96696" y="89950"/>
                  </a:lnTo>
                  <a:cubicBezTo>
                    <a:pt x="98813" y="86245"/>
                    <a:pt x="100400" y="82013"/>
                    <a:pt x="101988" y="77779"/>
                  </a:cubicBezTo>
                  <a:lnTo>
                    <a:pt x="110983" y="77779"/>
                  </a:lnTo>
                  <a:cubicBezTo>
                    <a:pt x="114687" y="77779"/>
                    <a:pt x="117332" y="75133"/>
                    <a:pt x="117332" y="71431"/>
                  </a:cubicBezTo>
                  <a:lnTo>
                    <a:pt x="117332" y="51853"/>
                  </a:lnTo>
                  <a:cubicBezTo>
                    <a:pt x="119978" y="47091"/>
                    <a:pt x="116803" y="43916"/>
                    <a:pt x="113628" y="4391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2" name="Forma libre 273">
              <a:extLst>
                <a:ext uri="{FF2B5EF4-FFF2-40B4-BE49-F238E27FC236}">
                  <a16:creationId xmlns:a16="http://schemas.microsoft.com/office/drawing/2014/main" id="{C13D9F3C-4FDD-A1D3-21EF-068269107A80}"/>
                </a:ext>
              </a:extLst>
            </p:cNvPr>
            <p:cNvSpPr/>
            <p:nvPr/>
          </p:nvSpPr>
          <p:spPr>
            <a:xfrm>
              <a:off x="843702" y="27567101"/>
              <a:ext cx="10582" cy="21165"/>
            </a:xfrm>
            <a:custGeom>
              <a:avLst/>
              <a:gdLst>
                <a:gd name="connsiteX0" fmla="*/ 6349 w 10582"/>
                <a:gd name="connsiteY0" fmla="*/ 0 h 21164"/>
                <a:gd name="connsiteX1" fmla="*/ 0 w 10582"/>
                <a:gd name="connsiteY1" fmla="*/ 6350 h 21164"/>
                <a:gd name="connsiteX2" fmla="*/ 0 w 10582"/>
                <a:gd name="connsiteY2" fmla="*/ 19049 h 21164"/>
                <a:gd name="connsiteX3" fmla="*/ 6349 w 10582"/>
                <a:gd name="connsiteY3" fmla="*/ 25397 h 21164"/>
                <a:gd name="connsiteX4" fmla="*/ 12699 w 10582"/>
                <a:gd name="connsiteY4" fmla="*/ 19049 h 21164"/>
                <a:gd name="connsiteX5" fmla="*/ 12699 w 10582"/>
                <a:gd name="connsiteY5" fmla="*/ 6350 h 21164"/>
                <a:gd name="connsiteX6" fmla="*/ 6349 w 10582"/>
                <a:gd name="connsiteY6" fmla="*/ 0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6349" y="0"/>
                  </a:moveTo>
                  <a:cubicBezTo>
                    <a:pt x="2646" y="0"/>
                    <a:pt x="0" y="2646"/>
                    <a:pt x="0" y="6350"/>
                  </a:cubicBezTo>
                  <a:lnTo>
                    <a:pt x="0" y="19049"/>
                  </a:lnTo>
                  <a:cubicBezTo>
                    <a:pt x="0" y="22751"/>
                    <a:pt x="2646" y="25397"/>
                    <a:pt x="6349" y="25397"/>
                  </a:cubicBezTo>
                  <a:cubicBezTo>
                    <a:pt x="10053" y="25397"/>
                    <a:pt x="12699" y="22751"/>
                    <a:pt x="12699" y="19049"/>
                  </a:cubicBezTo>
                  <a:lnTo>
                    <a:pt x="12699" y="6350"/>
                  </a:lnTo>
                  <a:cubicBezTo>
                    <a:pt x="12699" y="3175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3" name="Forma libre 274">
              <a:extLst>
                <a:ext uri="{FF2B5EF4-FFF2-40B4-BE49-F238E27FC236}">
                  <a16:creationId xmlns:a16="http://schemas.microsoft.com/office/drawing/2014/main" id="{7D0EA57A-5D03-56D7-09DE-88ECB93148A9}"/>
                </a:ext>
              </a:extLst>
            </p:cNvPr>
            <p:cNvSpPr/>
            <p:nvPr/>
          </p:nvSpPr>
          <p:spPr>
            <a:xfrm>
              <a:off x="843173" y="27681333"/>
              <a:ext cx="10582" cy="21165"/>
            </a:xfrm>
            <a:custGeom>
              <a:avLst/>
              <a:gdLst>
                <a:gd name="connsiteX0" fmla="*/ 0 w 10582"/>
                <a:gd name="connsiteY0" fmla="*/ 6406 h 21164"/>
                <a:gd name="connsiteX1" fmla="*/ 0 w 10582"/>
                <a:gd name="connsiteY1" fmla="*/ 19107 h 21164"/>
                <a:gd name="connsiteX2" fmla="*/ 6349 w 10582"/>
                <a:gd name="connsiteY2" fmla="*/ 25455 h 21164"/>
                <a:gd name="connsiteX3" fmla="*/ 12699 w 10582"/>
                <a:gd name="connsiteY3" fmla="*/ 19107 h 21164"/>
                <a:gd name="connsiteX4" fmla="*/ 12699 w 10582"/>
                <a:gd name="connsiteY4" fmla="*/ 6406 h 21164"/>
                <a:gd name="connsiteX5" fmla="*/ 6349 w 10582"/>
                <a:gd name="connsiteY5" fmla="*/ 58 h 21164"/>
                <a:gd name="connsiteX6" fmla="*/ 0 w 10582"/>
                <a:gd name="connsiteY6" fmla="*/ 6406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0" y="6406"/>
                  </a:moveTo>
                  <a:lnTo>
                    <a:pt x="0" y="19107"/>
                  </a:lnTo>
                  <a:cubicBezTo>
                    <a:pt x="0" y="22809"/>
                    <a:pt x="2646" y="25455"/>
                    <a:pt x="6349" y="25455"/>
                  </a:cubicBezTo>
                  <a:cubicBezTo>
                    <a:pt x="10053" y="25455"/>
                    <a:pt x="12699" y="22809"/>
                    <a:pt x="12699" y="19107"/>
                  </a:cubicBezTo>
                  <a:lnTo>
                    <a:pt x="12699" y="6406"/>
                  </a:lnTo>
                  <a:cubicBezTo>
                    <a:pt x="12699" y="2704"/>
                    <a:pt x="10053" y="58"/>
                    <a:pt x="6349" y="58"/>
                  </a:cubicBezTo>
                  <a:cubicBezTo>
                    <a:pt x="3175" y="-472"/>
                    <a:pt x="0" y="2704"/>
                    <a:pt x="0" y="640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4" name="Forma libre 275">
              <a:extLst>
                <a:ext uri="{FF2B5EF4-FFF2-40B4-BE49-F238E27FC236}">
                  <a16:creationId xmlns:a16="http://schemas.microsoft.com/office/drawing/2014/main" id="{C000BDA0-0D98-E7B1-D4A0-5E75B0B9FF43}"/>
                </a:ext>
              </a:extLst>
            </p:cNvPr>
            <p:cNvSpPr/>
            <p:nvPr/>
          </p:nvSpPr>
          <p:spPr>
            <a:xfrm>
              <a:off x="818304" y="27605726"/>
              <a:ext cx="63494" cy="63494"/>
            </a:xfrm>
            <a:custGeom>
              <a:avLst/>
              <a:gdLst>
                <a:gd name="connsiteX0" fmla="*/ 19577 w 63494"/>
                <a:gd name="connsiteY0" fmla="*/ 12701 h 63494"/>
                <a:gd name="connsiteX1" fmla="*/ 58203 w 63494"/>
                <a:gd name="connsiteY1" fmla="*/ 12701 h 63494"/>
                <a:gd name="connsiteX2" fmla="*/ 64553 w 63494"/>
                <a:gd name="connsiteY2" fmla="*/ 6350 h 63494"/>
                <a:gd name="connsiteX3" fmla="*/ 58203 w 63494"/>
                <a:gd name="connsiteY3" fmla="*/ 0 h 63494"/>
                <a:gd name="connsiteX4" fmla="*/ 19577 w 63494"/>
                <a:gd name="connsiteY4" fmla="*/ 0 h 63494"/>
                <a:gd name="connsiteX5" fmla="*/ 0 w 63494"/>
                <a:gd name="connsiteY5" fmla="*/ 19578 h 63494"/>
                <a:gd name="connsiteX6" fmla="*/ 19577 w 63494"/>
                <a:gd name="connsiteY6" fmla="*/ 39157 h 63494"/>
                <a:gd name="connsiteX7" fmla="*/ 32276 w 63494"/>
                <a:gd name="connsiteY7" fmla="*/ 39157 h 63494"/>
                <a:gd name="connsiteX8" fmla="*/ 45504 w 63494"/>
                <a:gd name="connsiteY8" fmla="*/ 39157 h 63494"/>
                <a:gd name="connsiteX9" fmla="*/ 51854 w 63494"/>
                <a:gd name="connsiteY9" fmla="*/ 45505 h 63494"/>
                <a:gd name="connsiteX10" fmla="*/ 45504 w 63494"/>
                <a:gd name="connsiteY10" fmla="*/ 51855 h 63494"/>
                <a:gd name="connsiteX11" fmla="*/ 6349 w 63494"/>
                <a:gd name="connsiteY11" fmla="*/ 51855 h 63494"/>
                <a:gd name="connsiteX12" fmla="*/ 0 w 63494"/>
                <a:gd name="connsiteY12" fmla="*/ 58203 h 63494"/>
                <a:gd name="connsiteX13" fmla="*/ 6349 w 63494"/>
                <a:gd name="connsiteY13" fmla="*/ 64554 h 63494"/>
                <a:gd name="connsiteX14" fmla="*/ 45504 w 63494"/>
                <a:gd name="connsiteY14" fmla="*/ 64554 h 63494"/>
                <a:gd name="connsiteX15" fmla="*/ 65082 w 63494"/>
                <a:gd name="connsiteY15" fmla="*/ 44975 h 63494"/>
                <a:gd name="connsiteX16" fmla="*/ 45504 w 63494"/>
                <a:gd name="connsiteY16" fmla="*/ 25399 h 63494"/>
                <a:gd name="connsiteX17" fmla="*/ 32276 w 63494"/>
                <a:gd name="connsiteY17" fmla="*/ 25399 h 63494"/>
                <a:gd name="connsiteX18" fmla="*/ 19577 w 63494"/>
                <a:gd name="connsiteY18" fmla="*/ 25399 h 63494"/>
                <a:gd name="connsiteX19" fmla="*/ 13228 w 63494"/>
                <a:gd name="connsiteY19" fmla="*/ 19049 h 63494"/>
                <a:gd name="connsiteX20" fmla="*/ 19577 w 63494"/>
                <a:gd name="connsiteY20" fmla="*/ 12701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3494" h="63494">
                  <a:moveTo>
                    <a:pt x="19577" y="12701"/>
                  </a:moveTo>
                  <a:lnTo>
                    <a:pt x="58203" y="12701"/>
                  </a:lnTo>
                  <a:cubicBezTo>
                    <a:pt x="61907" y="12701"/>
                    <a:pt x="64553" y="10055"/>
                    <a:pt x="64553" y="6350"/>
                  </a:cubicBezTo>
                  <a:cubicBezTo>
                    <a:pt x="64553" y="2646"/>
                    <a:pt x="61907" y="0"/>
                    <a:pt x="58203" y="0"/>
                  </a:cubicBezTo>
                  <a:lnTo>
                    <a:pt x="19577" y="0"/>
                  </a:lnTo>
                  <a:cubicBezTo>
                    <a:pt x="8995" y="0"/>
                    <a:pt x="0" y="8466"/>
                    <a:pt x="0" y="19578"/>
                  </a:cubicBezTo>
                  <a:cubicBezTo>
                    <a:pt x="0" y="30161"/>
                    <a:pt x="8466" y="39157"/>
                    <a:pt x="19577" y="39157"/>
                  </a:cubicBezTo>
                  <a:lnTo>
                    <a:pt x="32276" y="39157"/>
                  </a:lnTo>
                  <a:lnTo>
                    <a:pt x="45504" y="39157"/>
                  </a:lnTo>
                  <a:cubicBezTo>
                    <a:pt x="49208" y="39157"/>
                    <a:pt x="51854" y="41802"/>
                    <a:pt x="51854" y="45505"/>
                  </a:cubicBezTo>
                  <a:cubicBezTo>
                    <a:pt x="51854" y="49210"/>
                    <a:pt x="49208" y="51855"/>
                    <a:pt x="45504" y="51855"/>
                  </a:cubicBezTo>
                  <a:lnTo>
                    <a:pt x="6349" y="51855"/>
                  </a:lnTo>
                  <a:cubicBezTo>
                    <a:pt x="2646" y="51855"/>
                    <a:pt x="0" y="54501"/>
                    <a:pt x="0" y="58203"/>
                  </a:cubicBezTo>
                  <a:cubicBezTo>
                    <a:pt x="0" y="61908"/>
                    <a:pt x="2646" y="64554"/>
                    <a:pt x="6349" y="64554"/>
                  </a:cubicBezTo>
                  <a:lnTo>
                    <a:pt x="45504" y="64554"/>
                  </a:lnTo>
                  <a:cubicBezTo>
                    <a:pt x="56087" y="64554"/>
                    <a:pt x="65082" y="56087"/>
                    <a:pt x="65082" y="44975"/>
                  </a:cubicBezTo>
                  <a:cubicBezTo>
                    <a:pt x="65082" y="34393"/>
                    <a:pt x="56616" y="25399"/>
                    <a:pt x="45504" y="25399"/>
                  </a:cubicBezTo>
                  <a:lnTo>
                    <a:pt x="32276" y="25399"/>
                  </a:lnTo>
                  <a:lnTo>
                    <a:pt x="19577" y="25399"/>
                  </a:lnTo>
                  <a:cubicBezTo>
                    <a:pt x="15874" y="25399"/>
                    <a:pt x="13228" y="22754"/>
                    <a:pt x="13228" y="19049"/>
                  </a:cubicBezTo>
                  <a:cubicBezTo>
                    <a:pt x="13228" y="15347"/>
                    <a:pt x="15874" y="12701"/>
                    <a:pt x="19577" y="1270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5" name="Forma libre 276">
              <a:extLst>
                <a:ext uri="{FF2B5EF4-FFF2-40B4-BE49-F238E27FC236}">
                  <a16:creationId xmlns:a16="http://schemas.microsoft.com/office/drawing/2014/main" id="{93D174A8-55C3-AFA1-CA2A-DE6E45B5752A}"/>
                </a:ext>
              </a:extLst>
            </p:cNvPr>
            <p:cNvSpPr/>
            <p:nvPr/>
          </p:nvSpPr>
          <p:spPr>
            <a:xfrm>
              <a:off x="773858" y="27511014"/>
              <a:ext cx="185192" cy="222230"/>
            </a:xfrm>
            <a:custGeom>
              <a:avLst/>
              <a:gdLst>
                <a:gd name="connsiteX0" fmla="*/ 180430 w 185191"/>
                <a:gd name="connsiteY0" fmla="*/ 122227 h 222229"/>
                <a:gd name="connsiteX1" fmla="*/ 174080 w 185191"/>
                <a:gd name="connsiteY1" fmla="*/ 128577 h 222229"/>
                <a:gd name="connsiteX2" fmla="*/ 174080 w 185191"/>
                <a:gd name="connsiteY2" fmla="*/ 212177 h 222229"/>
                <a:gd name="connsiteX3" fmla="*/ 12170 w 185191"/>
                <a:gd name="connsiteY3" fmla="*/ 212177 h 222229"/>
                <a:gd name="connsiteX4" fmla="*/ 12170 w 185191"/>
                <a:gd name="connsiteY4" fmla="*/ 67729 h 222229"/>
                <a:gd name="connsiteX5" fmla="*/ 55557 w 185191"/>
                <a:gd name="connsiteY5" fmla="*/ 67729 h 222229"/>
                <a:gd name="connsiteX6" fmla="*/ 61907 w 185191"/>
                <a:gd name="connsiteY6" fmla="*/ 61378 h 222229"/>
                <a:gd name="connsiteX7" fmla="*/ 61907 w 185191"/>
                <a:gd name="connsiteY7" fmla="*/ 12698 h 222229"/>
                <a:gd name="connsiteX8" fmla="*/ 103707 w 185191"/>
                <a:gd name="connsiteY8" fmla="*/ 12698 h 222229"/>
                <a:gd name="connsiteX9" fmla="*/ 110057 w 185191"/>
                <a:gd name="connsiteY9" fmla="*/ 6350 h 222229"/>
                <a:gd name="connsiteX10" fmla="*/ 103707 w 185191"/>
                <a:gd name="connsiteY10" fmla="*/ 0 h 222229"/>
                <a:gd name="connsiteX11" fmla="*/ 55557 w 185191"/>
                <a:gd name="connsiteY11" fmla="*/ 0 h 222229"/>
                <a:gd name="connsiteX12" fmla="*/ 52912 w 185191"/>
                <a:gd name="connsiteY12" fmla="*/ 530 h 222229"/>
                <a:gd name="connsiteX13" fmla="*/ 52383 w 185191"/>
                <a:gd name="connsiteY13" fmla="*/ 1059 h 222229"/>
                <a:gd name="connsiteX14" fmla="*/ 50795 w 185191"/>
                <a:gd name="connsiteY14" fmla="*/ 2116 h 222229"/>
                <a:gd name="connsiteX15" fmla="*/ 50795 w 185191"/>
                <a:gd name="connsiteY15" fmla="*/ 2116 h 222229"/>
                <a:gd name="connsiteX16" fmla="*/ 1058 w 185191"/>
                <a:gd name="connsiteY16" fmla="*/ 57146 h 222229"/>
                <a:gd name="connsiteX17" fmla="*/ 529 w 185191"/>
                <a:gd name="connsiteY17" fmla="*/ 57673 h 222229"/>
                <a:gd name="connsiteX18" fmla="*/ 0 w 185191"/>
                <a:gd name="connsiteY18" fmla="*/ 58733 h 222229"/>
                <a:gd name="connsiteX19" fmla="*/ 0 w 185191"/>
                <a:gd name="connsiteY19" fmla="*/ 59792 h 222229"/>
                <a:gd name="connsiteX20" fmla="*/ 0 w 185191"/>
                <a:gd name="connsiteY20" fmla="*/ 60849 h 222229"/>
                <a:gd name="connsiteX21" fmla="*/ 0 w 185191"/>
                <a:gd name="connsiteY21" fmla="*/ 217998 h 222229"/>
                <a:gd name="connsiteX22" fmla="*/ 6349 w 185191"/>
                <a:gd name="connsiteY22" fmla="*/ 224346 h 222229"/>
                <a:gd name="connsiteX23" fmla="*/ 180959 w 185191"/>
                <a:gd name="connsiteY23" fmla="*/ 224346 h 222229"/>
                <a:gd name="connsiteX24" fmla="*/ 187308 w 185191"/>
                <a:gd name="connsiteY24" fmla="*/ 217998 h 222229"/>
                <a:gd name="connsiteX25" fmla="*/ 187308 w 185191"/>
                <a:gd name="connsiteY25" fmla="*/ 128048 h 222229"/>
                <a:gd name="connsiteX26" fmla="*/ 180430 w 185191"/>
                <a:gd name="connsiteY26" fmla="*/ 122227 h 222229"/>
                <a:gd name="connsiteX27" fmla="*/ 49208 w 185191"/>
                <a:gd name="connsiteY27" fmla="*/ 23281 h 222229"/>
                <a:gd name="connsiteX28" fmla="*/ 49208 w 185191"/>
                <a:gd name="connsiteY28" fmla="*/ 55028 h 222229"/>
                <a:gd name="connsiteX29" fmla="*/ 20107 w 185191"/>
                <a:gd name="connsiteY29" fmla="*/ 55028 h 222229"/>
                <a:gd name="connsiteX30" fmla="*/ 49208 w 185191"/>
                <a:gd name="connsiteY30" fmla="*/ 23281 h 22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85191" h="222229">
                  <a:moveTo>
                    <a:pt x="180430" y="122227"/>
                  </a:moveTo>
                  <a:cubicBezTo>
                    <a:pt x="176726" y="122227"/>
                    <a:pt x="174080" y="124873"/>
                    <a:pt x="174080" y="128577"/>
                  </a:cubicBezTo>
                  <a:lnTo>
                    <a:pt x="174080" y="212177"/>
                  </a:lnTo>
                  <a:lnTo>
                    <a:pt x="12170" y="212177"/>
                  </a:lnTo>
                  <a:lnTo>
                    <a:pt x="12170" y="67729"/>
                  </a:lnTo>
                  <a:lnTo>
                    <a:pt x="55557" y="67729"/>
                  </a:lnTo>
                  <a:cubicBezTo>
                    <a:pt x="59261" y="67729"/>
                    <a:pt x="61907" y="65083"/>
                    <a:pt x="61907" y="61378"/>
                  </a:cubicBezTo>
                  <a:lnTo>
                    <a:pt x="61907" y="12698"/>
                  </a:lnTo>
                  <a:lnTo>
                    <a:pt x="103707" y="12698"/>
                  </a:lnTo>
                  <a:cubicBezTo>
                    <a:pt x="107411" y="12698"/>
                    <a:pt x="110057" y="10053"/>
                    <a:pt x="110057" y="6350"/>
                  </a:cubicBezTo>
                  <a:cubicBezTo>
                    <a:pt x="110057" y="2646"/>
                    <a:pt x="107411" y="0"/>
                    <a:pt x="103707" y="0"/>
                  </a:cubicBezTo>
                  <a:lnTo>
                    <a:pt x="55557" y="0"/>
                  </a:lnTo>
                  <a:cubicBezTo>
                    <a:pt x="54499" y="0"/>
                    <a:pt x="53970" y="0"/>
                    <a:pt x="52912" y="530"/>
                  </a:cubicBezTo>
                  <a:cubicBezTo>
                    <a:pt x="52912" y="530"/>
                    <a:pt x="52383" y="530"/>
                    <a:pt x="52383" y="1059"/>
                  </a:cubicBezTo>
                  <a:cubicBezTo>
                    <a:pt x="51854" y="1589"/>
                    <a:pt x="51325" y="1589"/>
                    <a:pt x="50795" y="2116"/>
                  </a:cubicBezTo>
                  <a:cubicBezTo>
                    <a:pt x="50795" y="2116"/>
                    <a:pt x="50795" y="2116"/>
                    <a:pt x="50795" y="2116"/>
                  </a:cubicBezTo>
                  <a:lnTo>
                    <a:pt x="1058" y="57146"/>
                  </a:lnTo>
                  <a:cubicBezTo>
                    <a:pt x="1058" y="57146"/>
                    <a:pt x="529" y="57673"/>
                    <a:pt x="529" y="57673"/>
                  </a:cubicBezTo>
                  <a:cubicBezTo>
                    <a:pt x="0" y="58203"/>
                    <a:pt x="0" y="58733"/>
                    <a:pt x="0" y="58733"/>
                  </a:cubicBezTo>
                  <a:cubicBezTo>
                    <a:pt x="0" y="59262"/>
                    <a:pt x="0" y="59792"/>
                    <a:pt x="0" y="59792"/>
                  </a:cubicBezTo>
                  <a:cubicBezTo>
                    <a:pt x="0" y="60319"/>
                    <a:pt x="0" y="60319"/>
                    <a:pt x="0" y="60849"/>
                  </a:cubicBezTo>
                  <a:lnTo>
                    <a:pt x="0" y="217998"/>
                  </a:lnTo>
                  <a:cubicBezTo>
                    <a:pt x="0" y="221700"/>
                    <a:pt x="2646" y="224346"/>
                    <a:pt x="6349" y="224346"/>
                  </a:cubicBezTo>
                  <a:lnTo>
                    <a:pt x="180959" y="224346"/>
                  </a:lnTo>
                  <a:cubicBezTo>
                    <a:pt x="184663" y="224346"/>
                    <a:pt x="187308" y="221700"/>
                    <a:pt x="187308" y="217998"/>
                  </a:cubicBezTo>
                  <a:lnTo>
                    <a:pt x="187308" y="128048"/>
                  </a:lnTo>
                  <a:cubicBezTo>
                    <a:pt x="186779" y="125402"/>
                    <a:pt x="184133" y="122227"/>
                    <a:pt x="180430" y="122227"/>
                  </a:cubicBezTo>
                  <a:close/>
                  <a:moveTo>
                    <a:pt x="49208" y="23281"/>
                  </a:moveTo>
                  <a:lnTo>
                    <a:pt x="49208" y="55028"/>
                  </a:lnTo>
                  <a:lnTo>
                    <a:pt x="20107" y="55028"/>
                  </a:lnTo>
                  <a:lnTo>
                    <a:pt x="49208" y="23281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66" name="Forma libre 277">
              <a:extLst>
                <a:ext uri="{FF2B5EF4-FFF2-40B4-BE49-F238E27FC236}">
                  <a16:creationId xmlns:a16="http://schemas.microsoft.com/office/drawing/2014/main" id="{091F7092-E5B2-70AA-D62C-1BB385D40DC3}"/>
                </a:ext>
              </a:extLst>
            </p:cNvPr>
            <p:cNvSpPr/>
            <p:nvPr/>
          </p:nvSpPr>
          <p:spPr>
            <a:xfrm>
              <a:off x="818304" y="27429991"/>
              <a:ext cx="132280" cy="63494"/>
            </a:xfrm>
            <a:custGeom>
              <a:avLst/>
              <a:gdLst>
                <a:gd name="connsiteX0" fmla="*/ 6349 w 132279"/>
                <a:gd name="connsiteY0" fmla="*/ 65679 h 63494"/>
                <a:gd name="connsiteX1" fmla="*/ 12699 w 132279"/>
                <a:gd name="connsiteY1" fmla="*/ 59328 h 63494"/>
                <a:gd name="connsiteX2" fmla="*/ 12699 w 132279"/>
                <a:gd name="connsiteY2" fmla="*/ 28111 h 63494"/>
                <a:gd name="connsiteX3" fmla="*/ 107940 w 132279"/>
                <a:gd name="connsiteY3" fmla="*/ 28111 h 63494"/>
                <a:gd name="connsiteX4" fmla="*/ 100533 w 132279"/>
                <a:gd name="connsiteY4" fmla="*/ 33932 h 63494"/>
                <a:gd name="connsiteX5" fmla="*/ 99474 w 132279"/>
                <a:gd name="connsiteY5" fmla="*/ 42928 h 63494"/>
                <a:gd name="connsiteX6" fmla="*/ 104766 w 132279"/>
                <a:gd name="connsiteY6" fmla="*/ 45573 h 63494"/>
                <a:gd name="connsiteX7" fmla="*/ 108469 w 132279"/>
                <a:gd name="connsiteY7" fmla="*/ 43984 h 63494"/>
                <a:gd name="connsiteX8" fmla="*/ 131221 w 132279"/>
                <a:gd name="connsiteY8" fmla="*/ 26524 h 63494"/>
                <a:gd name="connsiteX9" fmla="*/ 133867 w 132279"/>
                <a:gd name="connsiteY9" fmla="*/ 21233 h 63494"/>
                <a:gd name="connsiteX10" fmla="*/ 131221 w 132279"/>
                <a:gd name="connsiteY10" fmla="*/ 15942 h 63494"/>
                <a:gd name="connsiteX11" fmla="*/ 108469 w 132279"/>
                <a:gd name="connsiteY11" fmla="*/ 1125 h 63494"/>
                <a:gd name="connsiteX12" fmla="*/ 99474 w 132279"/>
                <a:gd name="connsiteY12" fmla="*/ 2714 h 63494"/>
                <a:gd name="connsiteX13" fmla="*/ 101062 w 132279"/>
                <a:gd name="connsiteY13" fmla="*/ 11708 h 63494"/>
                <a:gd name="connsiteX14" fmla="*/ 105824 w 132279"/>
                <a:gd name="connsiteY14" fmla="*/ 14883 h 63494"/>
                <a:gd name="connsiteX15" fmla="*/ 6349 w 132279"/>
                <a:gd name="connsiteY15" fmla="*/ 14883 h 63494"/>
                <a:gd name="connsiteX16" fmla="*/ 0 w 132279"/>
                <a:gd name="connsiteY16" fmla="*/ 21233 h 63494"/>
                <a:gd name="connsiteX17" fmla="*/ 0 w 132279"/>
                <a:gd name="connsiteY17" fmla="*/ 58801 h 63494"/>
                <a:gd name="connsiteX18" fmla="*/ 6349 w 132279"/>
                <a:gd name="connsiteY18" fmla="*/ 65679 h 63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279" h="63494">
                  <a:moveTo>
                    <a:pt x="6349" y="65679"/>
                  </a:moveTo>
                  <a:cubicBezTo>
                    <a:pt x="10053" y="65679"/>
                    <a:pt x="12699" y="63033"/>
                    <a:pt x="12699" y="59328"/>
                  </a:cubicBezTo>
                  <a:lnTo>
                    <a:pt x="12699" y="28111"/>
                  </a:lnTo>
                  <a:lnTo>
                    <a:pt x="107940" y="28111"/>
                  </a:lnTo>
                  <a:lnTo>
                    <a:pt x="100533" y="33932"/>
                  </a:lnTo>
                  <a:cubicBezTo>
                    <a:pt x="97887" y="36048"/>
                    <a:pt x="97358" y="40282"/>
                    <a:pt x="99474" y="42928"/>
                  </a:cubicBezTo>
                  <a:cubicBezTo>
                    <a:pt x="100533" y="44514"/>
                    <a:pt x="102649" y="45573"/>
                    <a:pt x="104766" y="45573"/>
                  </a:cubicBezTo>
                  <a:cubicBezTo>
                    <a:pt x="106353" y="45573"/>
                    <a:pt x="107411" y="45044"/>
                    <a:pt x="108469" y="43984"/>
                  </a:cubicBezTo>
                  <a:lnTo>
                    <a:pt x="131221" y="26524"/>
                  </a:lnTo>
                  <a:cubicBezTo>
                    <a:pt x="132809" y="25465"/>
                    <a:pt x="133867" y="23349"/>
                    <a:pt x="133867" y="21233"/>
                  </a:cubicBezTo>
                  <a:cubicBezTo>
                    <a:pt x="133867" y="19117"/>
                    <a:pt x="132809" y="16999"/>
                    <a:pt x="131221" y="15942"/>
                  </a:cubicBezTo>
                  <a:lnTo>
                    <a:pt x="108469" y="1125"/>
                  </a:lnTo>
                  <a:cubicBezTo>
                    <a:pt x="105295" y="-991"/>
                    <a:pt x="101591" y="69"/>
                    <a:pt x="99474" y="2714"/>
                  </a:cubicBezTo>
                  <a:cubicBezTo>
                    <a:pt x="97358" y="5889"/>
                    <a:pt x="98416" y="9592"/>
                    <a:pt x="101062" y="11708"/>
                  </a:cubicBezTo>
                  <a:lnTo>
                    <a:pt x="105824" y="14883"/>
                  </a:lnTo>
                  <a:lnTo>
                    <a:pt x="6349" y="14883"/>
                  </a:lnTo>
                  <a:cubicBezTo>
                    <a:pt x="2646" y="14883"/>
                    <a:pt x="0" y="17528"/>
                    <a:pt x="0" y="21233"/>
                  </a:cubicBezTo>
                  <a:lnTo>
                    <a:pt x="0" y="58801"/>
                  </a:lnTo>
                  <a:cubicBezTo>
                    <a:pt x="0" y="62504"/>
                    <a:pt x="2646" y="65679"/>
                    <a:pt x="6349" y="6567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167" name="Oval 166">
            <a:extLst>
              <a:ext uri="{FF2B5EF4-FFF2-40B4-BE49-F238E27FC236}">
                <a16:creationId xmlns:a16="http://schemas.microsoft.com/office/drawing/2014/main" id="{54D7389C-55EA-3469-A13F-AB86DDDC45BA}"/>
              </a:ext>
            </a:extLst>
          </p:cNvPr>
          <p:cNvSpPr/>
          <p:nvPr/>
        </p:nvSpPr>
        <p:spPr>
          <a:xfrm>
            <a:off x="8187488" y="127394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700">
              <a:solidFill>
                <a:srgbClr val="00338C"/>
              </a:solidFill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F644EE1B-5CBC-5074-2597-FE75098AFFEF}"/>
              </a:ext>
            </a:extLst>
          </p:cNvPr>
          <p:cNvSpPr/>
          <p:nvPr/>
        </p:nvSpPr>
        <p:spPr>
          <a:xfrm>
            <a:off x="8187488" y="2914013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50F2FF02-1ED6-A55D-C114-3E081102490A}"/>
              </a:ext>
            </a:extLst>
          </p:cNvPr>
          <p:cNvSpPr/>
          <p:nvPr/>
        </p:nvSpPr>
        <p:spPr>
          <a:xfrm>
            <a:off x="8187488" y="4741581"/>
            <a:ext cx="708056" cy="708056"/>
          </a:xfrm>
          <a:prstGeom prst="ellipse">
            <a:avLst/>
          </a:prstGeom>
          <a:solidFill>
            <a:srgbClr val="00338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00338C"/>
              </a:solidFill>
            </a:endParaRPr>
          </a:p>
        </p:txBody>
      </p:sp>
      <p:grpSp>
        <p:nvGrpSpPr>
          <p:cNvPr id="170" name="Grupo 49">
            <a:extLst>
              <a:ext uri="{FF2B5EF4-FFF2-40B4-BE49-F238E27FC236}">
                <a16:creationId xmlns:a16="http://schemas.microsoft.com/office/drawing/2014/main" id="{5A390657-3A45-FCBB-9E7F-65A84CED755B}"/>
              </a:ext>
            </a:extLst>
          </p:cNvPr>
          <p:cNvGrpSpPr/>
          <p:nvPr/>
        </p:nvGrpSpPr>
        <p:grpSpPr>
          <a:xfrm>
            <a:off x="8328967" y="1373787"/>
            <a:ext cx="470500" cy="493940"/>
            <a:chOff x="2272852" y="6408689"/>
            <a:chExt cx="311982" cy="327525"/>
          </a:xfrm>
          <a:solidFill>
            <a:srgbClr val="FFFFFF"/>
          </a:solidFill>
        </p:grpSpPr>
        <p:sp>
          <p:nvSpPr>
            <p:cNvPr id="171" name="Forma libre 212">
              <a:extLst>
                <a:ext uri="{FF2B5EF4-FFF2-40B4-BE49-F238E27FC236}">
                  <a16:creationId xmlns:a16="http://schemas.microsoft.com/office/drawing/2014/main" id="{8996B458-700F-1F6F-BC45-F49F4538E932}"/>
                </a:ext>
              </a:extLst>
            </p:cNvPr>
            <p:cNvSpPr/>
            <p:nvPr/>
          </p:nvSpPr>
          <p:spPr>
            <a:xfrm>
              <a:off x="2272852" y="6428690"/>
              <a:ext cx="232812" cy="211648"/>
            </a:xfrm>
            <a:custGeom>
              <a:avLst/>
              <a:gdLst>
                <a:gd name="connsiteX0" fmla="*/ 187837 w 232812"/>
                <a:gd name="connsiteY0" fmla="*/ 215458 h 211647"/>
                <a:gd name="connsiteX1" fmla="*/ 207944 w 232812"/>
                <a:gd name="connsiteY1" fmla="*/ 215458 h 211647"/>
                <a:gd name="connsiteX2" fmla="*/ 233342 w 232812"/>
                <a:gd name="connsiteY2" fmla="*/ 201172 h 211647"/>
                <a:gd name="connsiteX3" fmla="*/ 234400 w 232812"/>
                <a:gd name="connsiteY3" fmla="*/ 171541 h 211647"/>
                <a:gd name="connsiteX4" fmla="*/ 198420 w 232812"/>
                <a:gd name="connsiteY4" fmla="*/ 115455 h 211647"/>
                <a:gd name="connsiteX5" fmla="*/ 189425 w 232812"/>
                <a:gd name="connsiteY5" fmla="*/ 113338 h 211647"/>
                <a:gd name="connsiteX6" fmla="*/ 187308 w 232812"/>
                <a:gd name="connsiteY6" fmla="*/ 122333 h 211647"/>
                <a:gd name="connsiteX7" fmla="*/ 222759 w 232812"/>
                <a:gd name="connsiteY7" fmla="*/ 177890 h 211647"/>
                <a:gd name="connsiteX8" fmla="*/ 222230 w 232812"/>
                <a:gd name="connsiteY8" fmla="*/ 194822 h 211647"/>
                <a:gd name="connsiteX9" fmla="*/ 207415 w 232812"/>
                <a:gd name="connsiteY9" fmla="*/ 202759 h 211647"/>
                <a:gd name="connsiteX10" fmla="*/ 187837 w 232812"/>
                <a:gd name="connsiteY10" fmla="*/ 202759 h 211647"/>
                <a:gd name="connsiteX11" fmla="*/ 97358 w 232812"/>
                <a:gd name="connsiteY11" fmla="*/ 202759 h 211647"/>
                <a:gd name="connsiteX12" fmla="*/ 77251 w 232812"/>
                <a:gd name="connsiteY12" fmla="*/ 202759 h 211647"/>
                <a:gd name="connsiteX13" fmla="*/ 62436 w 232812"/>
                <a:gd name="connsiteY13" fmla="*/ 194822 h 211647"/>
                <a:gd name="connsiteX14" fmla="*/ 61378 w 232812"/>
                <a:gd name="connsiteY14" fmla="*/ 178419 h 211647"/>
                <a:gd name="connsiteX15" fmla="*/ 114290 w 232812"/>
                <a:gd name="connsiteY15" fmla="*/ 91644 h 211647"/>
                <a:gd name="connsiteX16" fmla="*/ 129634 w 232812"/>
                <a:gd name="connsiteY16" fmla="*/ 77358 h 211647"/>
                <a:gd name="connsiteX17" fmla="*/ 130163 w 232812"/>
                <a:gd name="connsiteY17" fmla="*/ 56193 h 211647"/>
                <a:gd name="connsiteX18" fmla="*/ 143920 w 232812"/>
                <a:gd name="connsiteY18" fmla="*/ 45081 h 211647"/>
                <a:gd name="connsiteX19" fmla="*/ 146566 w 232812"/>
                <a:gd name="connsiteY19" fmla="*/ 46139 h 211647"/>
                <a:gd name="connsiteX20" fmla="*/ 146037 w 232812"/>
                <a:gd name="connsiteY20" fmla="*/ 48785 h 211647"/>
                <a:gd name="connsiteX21" fmla="*/ 149741 w 232812"/>
                <a:gd name="connsiteY21" fmla="*/ 58309 h 211647"/>
                <a:gd name="connsiteX22" fmla="*/ 146037 w 232812"/>
                <a:gd name="connsiteY22" fmla="*/ 67834 h 211647"/>
                <a:gd name="connsiteX23" fmla="*/ 149741 w 232812"/>
                <a:gd name="connsiteY23" fmla="*/ 77358 h 211647"/>
                <a:gd name="connsiteX24" fmla="*/ 146037 w 232812"/>
                <a:gd name="connsiteY24" fmla="*/ 86882 h 211647"/>
                <a:gd name="connsiteX25" fmla="*/ 161910 w 232812"/>
                <a:gd name="connsiteY25" fmla="*/ 102756 h 211647"/>
                <a:gd name="connsiteX26" fmla="*/ 179900 w 232812"/>
                <a:gd name="connsiteY26" fmla="*/ 102756 h 211647"/>
                <a:gd name="connsiteX27" fmla="*/ 195774 w 232812"/>
                <a:gd name="connsiteY27" fmla="*/ 86882 h 211647"/>
                <a:gd name="connsiteX28" fmla="*/ 192070 w 232812"/>
                <a:gd name="connsiteY28" fmla="*/ 77358 h 211647"/>
                <a:gd name="connsiteX29" fmla="*/ 195774 w 232812"/>
                <a:gd name="connsiteY29" fmla="*/ 67834 h 211647"/>
                <a:gd name="connsiteX30" fmla="*/ 192070 w 232812"/>
                <a:gd name="connsiteY30" fmla="*/ 58309 h 211647"/>
                <a:gd name="connsiteX31" fmla="*/ 195774 w 232812"/>
                <a:gd name="connsiteY31" fmla="*/ 48785 h 211647"/>
                <a:gd name="connsiteX32" fmla="*/ 192070 w 232812"/>
                <a:gd name="connsiteY32" fmla="*/ 39261 h 211647"/>
                <a:gd name="connsiteX33" fmla="*/ 195774 w 232812"/>
                <a:gd name="connsiteY33" fmla="*/ 29737 h 211647"/>
                <a:gd name="connsiteX34" fmla="*/ 179900 w 232812"/>
                <a:gd name="connsiteY34" fmla="*/ 13863 h 211647"/>
                <a:gd name="connsiteX35" fmla="*/ 157677 w 232812"/>
                <a:gd name="connsiteY35" fmla="*/ 13863 h 211647"/>
                <a:gd name="connsiteX36" fmla="*/ 155561 w 232812"/>
                <a:gd name="connsiteY36" fmla="*/ 14392 h 211647"/>
                <a:gd name="connsiteX37" fmla="*/ 132809 w 232812"/>
                <a:gd name="connsiteY37" fmla="*/ 1694 h 211647"/>
                <a:gd name="connsiteX38" fmla="*/ 117993 w 232812"/>
                <a:gd name="connsiteY38" fmla="*/ 2752 h 211647"/>
                <a:gd name="connsiteX39" fmla="*/ 94712 w 232812"/>
                <a:gd name="connsiteY39" fmla="*/ 21800 h 211647"/>
                <a:gd name="connsiteX40" fmla="*/ 6349 w 232812"/>
                <a:gd name="connsiteY40" fmla="*/ 21800 h 211647"/>
                <a:gd name="connsiteX41" fmla="*/ 0 w 232812"/>
                <a:gd name="connsiteY41" fmla="*/ 28150 h 211647"/>
                <a:gd name="connsiteX42" fmla="*/ 0 w 232812"/>
                <a:gd name="connsiteY42" fmla="*/ 84765 h 211647"/>
                <a:gd name="connsiteX43" fmla="*/ 6349 w 232812"/>
                <a:gd name="connsiteY43" fmla="*/ 91115 h 211647"/>
                <a:gd name="connsiteX44" fmla="*/ 95771 w 232812"/>
                <a:gd name="connsiteY44" fmla="*/ 91115 h 211647"/>
                <a:gd name="connsiteX45" fmla="*/ 98416 w 232812"/>
                <a:gd name="connsiteY45" fmla="*/ 91644 h 211647"/>
                <a:gd name="connsiteX46" fmla="*/ 49737 w 232812"/>
                <a:gd name="connsiteY46" fmla="*/ 171541 h 211647"/>
                <a:gd name="connsiteX47" fmla="*/ 51325 w 232812"/>
                <a:gd name="connsiteY47" fmla="*/ 200643 h 211647"/>
                <a:gd name="connsiteX48" fmla="*/ 76722 w 232812"/>
                <a:gd name="connsiteY48" fmla="*/ 214929 h 211647"/>
                <a:gd name="connsiteX49" fmla="*/ 96829 w 232812"/>
                <a:gd name="connsiteY49" fmla="*/ 214929 h 211647"/>
                <a:gd name="connsiteX50" fmla="*/ 187837 w 232812"/>
                <a:gd name="connsiteY50" fmla="*/ 214929 h 211647"/>
                <a:gd name="connsiteX51" fmla="*/ 171435 w 232812"/>
                <a:gd name="connsiteY51" fmla="*/ 45610 h 211647"/>
                <a:gd name="connsiteX52" fmla="*/ 173022 w 232812"/>
                <a:gd name="connsiteY52" fmla="*/ 45610 h 211647"/>
                <a:gd name="connsiteX53" fmla="*/ 180959 w 232812"/>
                <a:gd name="connsiteY53" fmla="*/ 45610 h 211647"/>
                <a:gd name="connsiteX54" fmla="*/ 184133 w 232812"/>
                <a:gd name="connsiteY54" fmla="*/ 48785 h 211647"/>
                <a:gd name="connsiteX55" fmla="*/ 180959 w 232812"/>
                <a:gd name="connsiteY55" fmla="*/ 51960 h 211647"/>
                <a:gd name="connsiteX56" fmla="*/ 162969 w 232812"/>
                <a:gd name="connsiteY56" fmla="*/ 51960 h 211647"/>
                <a:gd name="connsiteX57" fmla="*/ 160323 w 232812"/>
                <a:gd name="connsiteY57" fmla="*/ 50373 h 211647"/>
                <a:gd name="connsiteX58" fmla="*/ 171435 w 232812"/>
                <a:gd name="connsiteY58" fmla="*/ 45610 h 211647"/>
                <a:gd name="connsiteX59" fmla="*/ 184133 w 232812"/>
                <a:gd name="connsiteY59" fmla="*/ 68363 h 211647"/>
                <a:gd name="connsiteX60" fmla="*/ 180959 w 232812"/>
                <a:gd name="connsiteY60" fmla="*/ 71537 h 211647"/>
                <a:gd name="connsiteX61" fmla="*/ 162969 w 232812"/>
                <a:gd name="connsiteY61" fmla="*/ 71537 h 211647"/>
                <a:gd name="connsiteX62" fmla="*/ 159794 w 232812"/>
                <a:gd name="connsiteY62" fmla="*/ 68363 h 211647"/>
                <a:gd name="connsiteX63" fmla="*/ 162969 w 232812"/>
                <a:gd name="connsiteY63" fmla="*/ 65188 h 211647"/>
                <a:gd name="connsiteX64" fmla="*/ 180959 w 232812"/>
                <a:gd name="connsiteY64" fmla="*/ 65188 h 211647"/>
                <a:gd name="connsiteX65" fmla="*/ 184133 w 232812"/>
                <a:gd name="connsiteY65" fmla="*/ 68363 h 211647"/>
                <a:gd name="connsiteX66" fmla="*/ 180959 w 232812"/>
                <a:gd name="connsiteY66" fmla="*/ 90586 h 211647"/>
                <a:gd name="connsiteX67" fmla="*/ 162969 w 232812"/>
                <a:gd name="connsiteY67" fmla="*/ 90586 h 211647"/>
                <a:gd name="connsiteX68" fmla="*/ 159794 w 232812"/>
                <a:gd name="connsiteY68" fmla="*/ 87411 h 211647"/>
                <a:gd name="connsiteX69" fmla="*/ 162969 w 232812"/>
                <a:gd name="connsiteY69" fmla="*/ 84236 h 211647"/>
                <a:gd name="connsiteX70" fmla="*/ 180959 w 232812"/>
                <a:gd name="connsiteY70" fmla="*/ 84236 h 211647"/>
                <a:gd name="connsiteX71" fmla="*/ 184133 w 232812"/>
                <a:gd name="connsiteY71" fmla="*/ 87411 h 211647"/>
                <a:gd name="connsiteX72" fmla="*/ 180959 w 232812"/>
                <a:gd name="connsiteY72" fmla="*/ 90586 h 211647"/>
                <a:gd name="connsiteX73" fmla="*/ 180959 w 232812"/>
                <a:gd name="connsiteY73" fmla="*/ 26562 h 211647"/>
                <a:gd name="connsiteX74" fmla="*/ 184133 w 232812"/>
                <a:gd name="connsiteY74" fmla="*/ 29737 h 211647"/>
                <a:gd name="connsiteX75" fmla="*/ 180959 w 232812"/>
                <a:gd name="connsiteY75" fmla="*/ 32911 h 211647"/>
                <a:gd name="connsiteX76" fmla="*/ 175668 w 232812"/>
                <a:gd name="connsiteY76" fmla="*/ 32911 h 211647"/>
                <a:gd name="connsiteX77" fmla="*/ 175668 w 232812"/>
                <a:gd name="connsiteY77" fmla="*/ 30796 h 211647"/>
                <a:gd name="connsiteX78" fmla="*/ 173551 w 232812"/>
                <a:gd name="connsiteY78" fmla="*/ 26562 h 211647"/>
                <a:gd name="connsiteX79" fmla="*/ 180959 w 232812"/>
                <a:gd name="connsiteY79" fmla="*/ 26562 h 211647"/>
                <a:gd name="connsiteX80" fmla="*/ 97358 w 232812"/>
                <a:gd name="connsiteY80" fmla="*/ 78416 h 211647"/>
                <a:gd name="connsiteX81" fmla="*/ 13228 w 232812"/>
                <a:gd name="connsiteY81" fmla="*/ 78416 h 211647"/>
                <a:gd name="connsiteX82" fmla="*/ 13228 w 232812"/>
                <a:gd name="connsiteY82" fmla="*/ 34499 h 211647"/>
                <a:gd name="connsiteX83" fmla="*/ 97358 w 232812"/>
                <a:gd name="connsiteY83" fmla="*/ 34499 h 211647"/>
                <a:gd name="connsiteX84" fmla="*/ 101591 w 232812"/>
                <a:gd name="connsiteY84" fmla="*/ 32911 h 211647"/>
                <a:gd name="connsiteX85" fmla="*/ 126989 w 232812"/>
                <a:gd name="connsiteY85" fmla="*/ 12276 h 211647"/>
                <a:gd name="connsiteX86" fmla="*/ 161381 w 232812"/>
                <a:gd name="connsiteY86" fmla="*/ 31854 h 211647"/>
                <a:gd name="connsiteX87" fmla="*/ 162969 w 232812"/>
                <a:gd name="connsiteY87" fmla="*/ 33970 h 211647"/>
                <a:gd name="connsiteX88" fmla="*/ 162440 w 232812"/>
                <a:gd name="connsiteY88" fmla="*/ 36616 h 211647"/>
                <a:gd name="connsiteX89" fmla="*/ 158207 w 232812"/>
                <a:gd name="connsiteY89" fmla="*/ 37674 h 211647"/>
                <a:gd name="connsiteX90" fmla="*/ 146566 w 232812"/>
                <a:gd name="connsiteY90" fmla="*/ 31854 h 211647"/>
                <a:gd name="connsiteX91" fmla="*/ 139687 w 232812"/>
                <a:gd name="connsiteY91" fmla="*/ 32382 h 211647"/>
                <a:gd name="connsiteX92" fmla="*/ 119052 w 232812"/>
                <a:gd name="connsiteY92" fmla="*/ 48785 h 211647"/>
                <a:gd name="connsiteX93" fmla="*/ 117464 w 232812"/>
                <a:gd name="connsiteY93" fmla="*/ 56722 h 211647"/>
                <a:gd name="connsiteX94" fmla="*/ 118523 w 232812"/>
                <a:gd name="connsiteY94" fmla="*/ 72066 h 211647"/>
                <a:gd name="connsiteX95" fmla="*/ 108469 w 232812"/>
                <a:gd name="connsiteY95" fmla="*/ 80003 h 211647"/>
                <a:gd name="connsiteX96" fmla="*/ 99474 w 232812"/>
                <a:gd name="connsiteY96" fmla="*/ 78416 h 211647"/>
                <a:gd name="connsiteX97" fmla="*/ 97358 w 232812"/>
                <a:gd name="connsiteY97" fmla="*/ 78416 h 21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232812" h="211647">
                  <a:moveTo>
                    <a:pt x="187837" y="215458"/>
                  </a:moveTo>
                  <a:lnTo>
                    <a:pt x="207944" y="215458"/>
                  </a:lnTo>
                  <a:cubicBezTo>
                    <a:pt x="218526" y="215458"/>
                    <a:pt x="228050" y="210166"/>
                    <a:pt x="233342" y="201172"/>
                  </a:cubicBezTo>
                  <a:cubicBezTo>
                    <a:pt x="238633" y="192177"/>
                    <a:pt x="239162" y="181065"/>
                    <a:pt x="234400" y="171541"/>
                  </a:cubicBezTo>
                  <a:lnTo>
                    <a:pt x="198420" y="115455"/>
                  </a:lnTo>
                  <a:cubicBezTo>
                    <a:pt x="196303" y="112279"/>
                    <a:pt x="192599" y="111750"/>
                    <a:pt x="189425" y="113338"/>
                  </a:cubicBezTo>
                  <a:cubicBezTo>
                    <a:pt x="186250" y="115455"/>
                    <a:pt x="185721" y="119158"/>
                    <a:pt x="187308" y="122333"/>
                  </a:cubicBezTo>
                  <a:lnTo>
                    <a:pt x="222759" y="177890"/>
                  </a:lnTo>
                  <a:cubicBezTo>
                    <a:pt x="225405" y="183181"/>
                    <a:pt x="225405" y="189531"/>
                    <a:pt x="222230" y="194822"/>
                  </a:cubicBezTo>
                  <a:cubicBezTo>
                    <a:pt x="219055" y="200114"/>
                    <a:pt x="213764" y="202759"/>
                    <a:pt x="207415" y="202759"/>
                  </a:cubicBezTo>
                  <a:lnTo>
                    <a:pt x="187837" y="202759"/>
                  </a:lnTo>
                  <a:lnTo>
                    <a:pt x="97358" y="202759"/>
                  </a:lnTo>
                  <a:lnTo>
                    <a:pt x="77251" y="202759"/>
                  </a:lnTo>
                  <a:cubicBezTo>
                    <a:pt x="71431" y="202759"/>
                    <a:pt x="65611" y="199584"/>
                    <a:pt x="62436" y="194822"/>
                  </a:cubicBezTo>
                  <a:cubicBezTo>
                    <a:pt x="59261" y="189531"/>
                    <a:pt x="59261" y="183710"/>
                    <a:pt x="61378" y="178419"/>
                  </a:cubicBezTo>
                  <a:lnTo>
                    <a:pt x="114290" y="91644"/>
                  </a:lnTo>
                  <a:cubicBezTo>
                    <a:pt x="121697" y="88469"/>
                    <a:pt x="126989" y="83707"/>
                    <a:pt x="129634" y="77358"/>
                  </a:cubicBezTo>
                  <a:cubicBezTo>
                    <a:pt x="132809" y="69421"/>
                    <a:pt x="131751" y="61484"/>
                    <a:pt x="130163" y="56193"/>
                  </a:cubicBezTo>
                  <a:lnTo>
                    <a:pt x="143920" y="45081"/>
                  </a:lnTo>
                  <a:lnTo>
                    <a:pt x="146566" y="46139"/>
                  </a:lnTo>
                  <a:cubicBezTo>
                    <a:pt x="146037" y="46669"/>
                    <a:pt x="146037" y="47727"/>
                    <a:pt x="146037" y="48785"/>
                  </a:cubicBezTo>
                  <a:cubicBezTo>
                    <a:pt x="146037" y="52489"/>
                    <a:pt x="147624" y="55664"/>
                    <a:pt x="149741" y="58309"/>
                  </a:cubicBezTo>
                  <a:cubicBezTo>
                    <a:pt x="147624" y="60955"/>
                    <a:pt x="146037" y="64130"/>
                    <a:pt x="146037" y="67834"/>
                  </a:cubicBezTo>
                  <a:cubicBezTo>
                    <a:pt x="146037" y="71537"/>
                    <a:pt x="147624" y="74712"/>
                    <a:pt x="149741" y="77358"/>
                  </a:cubicBezTo>
                  <a:cubicBezTo>
                    <a:pt x="147624" y="80003"/>
                    <a:pt x="146037" y="83178"/>
                    <a:pt x="146037" y="86882"/>
                  </a:cubicBezTo>
                  <a:cubicBezTo>
                    <a:pt x="146037" y="95877"/>
                    <a:pt x="153445" y="102756"/>
                    <a:pt x="161910" y="102756"/>
                  </a:cubicBezTo>
                  <a:lnTo>
                    <a:pt x="179900" y="102756"/>
                  </a:lnTo>
                  <a:cubicBezTo>
                    <a:pt x="188896" y="102756"/>
                    <a:pt x="195774" y="95348"/>
                    <a:pt x="195774" y="86882"/>
                  </a:cubicBezTo>
                  <a:cubicBezTo>
                    <a:pt x="195774" y="83178"/>
                    <a:pt x="194187" y="80003"/>
                    <a:pt x="192070" y="77358"/>
                  </a:cubicBezTo>
                  <a:cubicBezTo>
                    <a:pt x="194187" y="74712"/>
                    <a:pt x="195774" y="71537"/>
                    <a:pt x="195774" y="67834"/>
                  </a:cubicBezTo>
                  <a:cubicBezTo>
                    <a:pt x="195774" y="64130"/>
                    <a:pt x="194187" y="60955"/>
                    <a:pt x="192070" y="58309"/>
                  </a:cubicBezTo>
                  <a:cubicBezTo>
                    <a:pt x="194187" y="55664"/>
                    <a:pt x="195774" y="52489"/>
                    <a:pt x="195774" y="48785"/>
                  </a:cubicBezTo>
                  <a:cubicBezTo>
                    <a:pt x="195774" y="45081"/>
                    <a:pt x="194187" y="41907"/>
                    <a:pt x="192070" y="39261"/>
                  </a:cubicBezTo>
                  <a:cubicBezTo>
                    <a:pt x="194187" y="36616"/>
                    <a:pt x="195774" y="33441"/>
                    <a:pt x="195774" y="29737"/>
                  </a:cubicBezTo>
                  <a:cubicBezTo>
                    <a:pt x="195774" y="20742"/>
                    <a:pt x="188366" y="13863"/>
                    <a:pt x="179900" y="13863"/>
                  </a:cubicBezTo>
                  <a:lnTo>
                    <a:pt x="157677" y="13863"/>
                  </a:lnTo>
                  <a:cubicBezTo>
                    <a:pt x="156619" y="13863"/>
                    <a:pt x="156090" y="13863"/>
                    <a:pt x="155561" y="14392"/>
                  </a:cubicBezTo>
                  <a:lnTo>
                    <a:pt x="132809" y="1694"/>
                  </a:lnTo>
                  <a:cubicBezTo>
                    <a:pt x="128047" y="-952"/>
                    <a:pt x="122227" y="-423"/>
                    <a:pt x="117993" y="2752"/>
                  </a:cubicBezTo>
                  <a:lnTo>
                    <a:pt x="94712" y="21800"/>
                  </a:lnTo>
                  <a:lnTo>
                    <a:pt x="6349" y="21800"/>
                  </a:lnTo>
                  <a:cubicBezTo>
                    <a:pt x="2646" y="21800"/>
                    <a:pt x="0" y="24446"/>
                    <a:pt x="0" y="28150"/>
                  </a:cubicBezTo>
                  <a:lnTo>
                    <a:pt x="0" y="84765"/>
                  </a:lnTo>
                  <a:cubicBezTo>
                    <a:pt x="0" y="88469"/>
                    <a:pt x="2646" y="91115"/>
                    <a:pt x="6349" y="91115"/>
                  </a:cubicBezTo>
                  <a:lnTo>
                    <a:pt x="95771" y="91115"/>
                  </a:lnTo>
                  <a:cubicBezTo>
                    <a:pt x="96300" y="91115"/>
                    <a:pt x="97358" y="91644"/>
                    <a:pt x="98416" y="91644"/>
                  </a:cubicBezTo>
                  <a:lnTo>
                    <a:pt x="49737" y="171541"/>
                  </a:lnTo>
                  <a:cubicBezTo>
                    <a:pt x="44975" y="181065"/>
                    <a:pt x="45504" y="191647"/>
                    <a:pt x="51325" y="200643"/>
                  </a:cubicBezTo>
                  <a:cubicBezTo>
                    <a:pt x="56616" y="209637"/>
                    <a:pt x="66140" y="214929"/>
                    <a:pt x="76722" y="214929"/>
                  </a:cubicBezTo>
                  <a:lnTo>
                    <a:pt x="96829" y="214929"/>
                  </a:lnTo>
                  <a:lnTo>
                    <a:pt x="187837" y="214929"/>
                  </a:lnTo>
                  <a:close/>
                  <a:moveTo>
                    <a:pt x="171435" y="45610"/>
                  </a:moveTo>
                  <a:lnTo>
                    <a:pt x="173022" y="45610"/>
                  </a:lnTo>
                  <a:lnTo>
                    <a:pt x="180959" y="45610"/>
                  </a:lnTo>
                  <a:cubicBezTo>
                    <a:pt x="182546" y="45610"/>
                    <a:pt x="184133" y="47198"/>
                    <a:pt x="184133" y="48785"/>
                  </a:cubicBezTo>
                  <a:cubicBezTo>
                    <a:pt x="184133" y="50373"/>
                    <a:pt x="182546" y="51960"/>
                    <a:pt x="180959" y="51960"/>
                  </a:cubicBezTo>
                  <a:lnTo>
                    <a:pt x="162969" y="51960"/>
                  </a:lnTo>
                  <a:cubicBezTo>
                    <a:pt x="161910" y="51960"/>
                    <a:pt x="160852" y="51431"/>
                    <a:pt x="160323" y="50373"/>
                  </a:cubicBezTo>
                  <a:cubicBezTo>
                    <a:pt x="164556" y="50373"/>
                    <a:pt x="168789" y="48785"/>
                    <a:pt x="171435" y="45610"/>
                  </a:cubicBezTo>
                  <a:close/>
                  <a:moveTo>
                    <a:pt x="184133" y="68363"/>
                  </a:moveTo>
                  <a:cubicBezTo>
                    <a:pt x="184133" y="69950"/>
                    <a:pt x="182546" y="71537"/>
                    <a:pt x="180959" y="71537"/>
                  </a:cubicBezTo>
                  <a:lnTo>
                    <a:pt x="162969" y="71537"/>
                  </a:lnTo>
                  <a:cubicBezTo>
                    <a:pt x="161381" y="71537"/>
                    <a:pt x="159794" y="69950"/>
                    <a:pt x="159794" y="68363"/>
                  </a:cubicBezTo>
                  <a:cubicBezTo>
                    <a:pt x="159794" y="66775"/>
                    <a:pt x="161381" y="65188"/>
                    <a:pt x="162969" y="65188"/>
                  </a:cubicBezTo>
                  <a:lnTo>
                    <a:pt x="180959" y="65188"/>
                  </a:lnTo>
                  <a:cubicBezTo>
                    <a:pt x="182546" y="65188"/>
                    <a:pt x="184133" y="66246"/>
                    <a:pt x="184133" y="68363"/>
                  </a:cubicBezTo>
                  <a:close/>
                  <a:moveTo>
                    <a:pt x="180959" y="90586"/>
                  </a:moveTo>
                  <a:lnTo>
                    <a:pt x="162969" y="90586"/>
                  </a:lnTo>
                  <a:cubicBezTo>
                    <a:pt x="161381" y="90586"/>
                    <a:pt x="159794" y="88999"/>
                    <a:pt x="159794" y="87411"/>
                  </a:cubicBezTo>
                  <a:cubicBezTo>
                    <a:pt x="159794" y="85823"/>
                    <a:pt x="161381" y="84236"/>
                    <a:pt x="162969" y="84236"/>
                  </a:cubicBezTo>
                  <a:lnTo>
                    <a:pt x="180959" y="84236"/>
                  </a:lnTo>
                  <a:cubicBezTo>
                    <a:pt x="182546" y="84236"/>
                    <a:pt x="184133" y="85823"/>
                    <a:pt x="184133" y="87411"/>
                  </a:cubicBezTo>
                  <a:cubicBezTo>
                    <a:pt x="184133" y="88999"/>
                    <a:pt x="182546" y="90586"/>
                    <a:pt x="180959" y="90586"/>
                  </a:cubicBezTo>
                  <a:close/>
                  <a:moveTo>
                    <a:pt x="180959" y="26562"/>
                  </a:moveTo>
                  <a:cubicBezTo>
                    <a:pt x="182546" y="26562"/>
                    <a:pt x="184133" y="28150"/>
                    <a:pt x="184133" y="29737"/>
                  </a:cubicBezTo>
                  <a:cubicBezTo>
                    <a:pt x="184133" y="31325"/>
                    <a:pt x="182546" y="32911"/>
                    <a:pt x="180959" y="32911"/>
                  </a:cubicBezTo>
                  <a:lnTo>
                    <a:pt x="175668" y="32911"/>
                  </a:lnTo>
                  <a:cubicBezTo>
                    <a:pt x="175668" y="32382"/>
                    <a:pt x="175668" y="31325"/>
                    <a:pt x="175668" y="30796"/>
                  </a:cubicBezTo>
                  <a:cubicBezTo>
                    <a:pt x="175138" y="29208"/>
                    <a:pt x="174609" y="28150"/>
                    <a:pt x="173551" y="26562"/>
                  </a:cubicBezTo>
                  <a:lnTo>
                    <a:pt x="180959" y="26562"/>
                  </a:lnTo>
                  <a:close/>
                  <a:moveTo>
                    <a:pt x="97358" y="78416"/>
                  </a:moveTo>
                  <a:lnTo>
                    <a:pt x="13228" y="78416"/>
                  </a:lnTo>
                  <a:lnTo>
                    <a:pt x="13228" y="34499"/>
                  </a:lnTo>
                  <a:lnTo>
                    <a:pt x="97358" y="34499"/>
                  </a:lnTo>
                  <a:cubicBezTo>
                    <a:pt x="98945" y="34499"/>
                    <a:pt x="100533" y="33970"/>
                    <a:pt x="101591" y="32911"/>
                  </a:cubicBezTo>
                  <a:lnTo>
                    <a:pt x="126989" y="12276"/>
                  </a:lnTo>
                  <a:lnTo>
                    <a:pt x="161381" y="31854"/>
                  </a:lnTo>
                  <a:cubicBezTo>
                    <a:pt x="162440" y="32382"/>
                    <a:pt x="162969" y="33441"/>
                    <a:pt x="162969" y="33970"/>
                  </a:cubicBezTo>
                  <a:cubicBezTo>
                    <a:pt x="162969" y="34499"/>
                    <a:pt x="162969" y="35557"/>
                    <a:pt x="162440" y="36616"/>
                  </a:cubicBezTo>
                  <a:cubicBezTo>
                    <a:pt x="161381" y="38203"/>
                    <a:pt x="159794" y="38732"/>
                    <a:pt x="158207" y="37674"/>
                  </a:cubicBezTo>
                  <a:lnTo>
                    <a:pt x="146566" y="31854"/>
                  </a:lnTo>
                  <a:cubicBezTo>
                    <a:pt x="144449" y="30796"/>
                    <a:pt x="141804" y="30796"/>
                    <a:pt x="139687" y="32382"/>
                  </a:cubicBezTo>
                  <a:lnTo>
                    <a:pt x="119052" y="48785"/>
                  </a:lnTo>
                  <a:cubicBezTo>
                    <a:pt x="116935" y="50902"/>
                    <a:pt x="115877" y="54076"/>
                    <a:pt x="117464" y="56722"/>
                  </a:cubicBezTo>
                  <a:cubicBezTo>
                    <a:pt x="117464" y="56722"/>
                    <a:pt x="121168" y="65188"/>
                    <a:pt x="118523" y="72066"/>
                  </a:cubicBezTo>
                  <a:cubicBezTo>
                    <a:pt x="116935" y="75771"/>
                    <a:pt x="113761" y="78416"/>
                    <a:pt x="108469" y="80003"/>
                  </a:cubicBezTo>
                  <a:cubicBezTo>
                    <a:pt x="106882" y="80532"/>
                    <a:pt x="102649" y="79474"/>
                    <a:pt x="99474" y="78416"/>
                  </a:cubicBezTo>
                  <a:cubicBezTo>
                    <a:pt x="98945" y="78416"/>
                    <a:pt x="97887" y="78416"/>
                    <a:pt x="97358" y="78416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2" name="Forma libre 213">
              <a:extLst>
                <a:ext uri="{FF2B5EF4-FFF2-40B4-BE49-F238E27FC236}">
                  <a16:creationId xmlns:a16="http://schemas.microsoft.com/office/drawing/2014/main" id="{A4525FEF-D08B-1FC8-006C-8FC126A61069}"/>
                </a:ext>
              </a:extLst>
            </p:cNvPr>
            <p:cNvSpPr/>
            <p:nvPr/>
          </p:nvSpPr>
          <p:spPr>
            <a:xfrm>
              <a:off x="2377353" y="6408689"/>
              <a:ext cx="74077" cy="26456"/>
            </a:xfrm>
            <a:custGeom>
              <a:avLst/>
              <a:gdLst>
                <a:gd name="connsiteX0" fmla="*/ 4498 w 74076"/>
                <a:gd name="connsiteY0" fmla="*/ 16932 h 26455"/>
                <a:gd name="connsiteX1" fmla="*/ 13492 w 74076"/>
                <a:gd name="connsiteY1" fmla="*/ 19049 h 26455"/>
                <a:gd name="connsiteX2" fmla="*/ 16667 w 74076"/>
                <a:gd name="connsiteY2" fmla="*/ 13758 h 26455"/>
                <a:gd name="connsiteX3" fmla="*/ 59526 w 74076"/>
                <a:gd name="connsiteY3" fmla="*/ 13758 h 26455"/>
                <a:gd name="connsiteX4" fmla="*/ 57939 w 74076"/>
                <a:gd name="connsiteY4" fmla="*/ 17461 h 26455"/>
                <a:gd name="connsiteX5" fmla="*/ 61113 w 74076"/>
                <a:gd name="connsiteY5" fmla="*/ 25927 h 26455"/>
                <a:gd name="connsiteX6" fmla="*/ 63759 w 74076"/>
                <a:gd name="connsiteY6" fmla="*/ 26456 h 26455"/>
                <a:gd name="connsiteX7" fmla="*/ 69579 w 74076"/>
                <a:gd name="connsiteY7" fmla="*/ 22752 h 26455"/>
                <a:gd name="connsiteX8" fmla="*/ 75929 w 74076"/>
                <a:gd name="connsiteY8" fmla="*/ 9524 h 26455"/>
                <a:gd name="connsiteX9" fmla="*/ 75399 w 74076"/>
                <a:gd name="connsiteY9" fmla="*/ 3175 h 26455"/>
                <a:gd name="connsiteX10" fmla="*/ 70108 w 74076"/>
                <a:gd name="connsiteY10" fmla="*/ 0 h 26455"/>
                <a:gd name="connsiteX11" fmla="*/ 6614 w 74076"/>
                <a:gd name="connsiteY11" fmla="*/ 0 h 26455"/>
                <a:gd name="connsiteX12" fmla="*/ 794 w 74076"/>
                <a:gd name="connsiteY12" fmla="*/ 3175 h 26455"/>
                <a:gd name="connsiteX13" fmla="*/ 794 w 74076"/>
                <a:gd name="connsiteY13" fmla="*/ 9524 h 26455"/>
                <a:gd name="connsiteX14" fmla="*/ 4498 w 74076"/>
                <a:gd name="connsiteY14" fmla="*/ 16932 h 2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076" h="26455">
                  <a:moveTo>
                    <a:pt x="4498" y="16932"/>
                  </a:moveTo>
                  <a:cubicBezTo>
                    <a:pt x="6614" y="20107"/>
                    <a:pt x="10318" y="20636"/>
                    <a:pt x="13492" y="19049"/>
                  </a:cubicBezTo>
                  <a:cubicBezTo>
                    <a:pt x="15609" y="17990"/>
                    <a:pt x="16667" y="15874"/>
                    <a:pt x="16667" y="13758"/>
                  </a:cubicBezTo>
                  <a:lnTo>
                    <a:pt x="59526" y="13758"/>
                  </a:lnTo>
                  <a:lnTo>
                    <a:pt x="57939" y="17461"/>
                  </a:lnTo>
                  <a:cubicBezTo>
                    <a:pt x="56351" y="20636"/>
                    <a:pt x="57939" y="24340"/>
                    <a:pt x="61113" y="25927"/>
                  </a:cubicBezTo>
                  <a:cubicBezTo>
                    <a:pt x="62171" y="26456"/>
                    <a:pt x="63230" y="26456"/>
                    <a:pt x="63759" y="26456"/>
                  </a:cubicBezTo>
                  <a:cubicBezTo>
                    <a:pt x="66404" y="26456"/>
                    <a:pt x="68521" y="24869"/>
                    <a:pt x="69579" y="22752"/>
                  </a:cubicBezTo>
                  <a:lnTo>
                    <a:pt x="75929" y="9524"/>
                  </a:lnTo>
                  <a:cubicBezTo>
                    <a:pt x="76987" y="7408"/>
                    <a:pt x="76987" y="5291"/>
                    <a:pt x="75399" y="3175"/>
                  </a:cubicBezTo>
                  <a:cubicBezTo>
                    <a:pt x="74341" y="1059"/>
                    <a:pt x="72225" y="0"/>
                    <a:pt x="70108" y="0"/>
                  </a:cubicBezTo>
                  <a:lnTo>
                    <a:pt x="6614" y="0"/>
                  </a:lnTo>
                  <a:cubicBezTo>
                    <a:pt x="4498" y="0"/>
                    <a:pt x="1852" y="1059"/>
                    <a:pt x="794" y="3175"/>
                  </a:cubicBezTo>
                  <a:cubicBezTo>
                    <a:pt x="-265" y="5291"/>
                    <a:pt x="-265" y="7937"/>
                    <a:pt x="794" y="9524"/>
                  </a:cubicBezTo>
                  <a:lnTo>
                    <a:pt x="4498" y="16932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3" name="Forma libre 214">
              <a:extLst>
                <a:ext uri="{FF2B5EF4-FFF2-40B4-BE49-F238E27FC236}">
                  <a16:creationId xmlns:a16="http://schemas.microsoft.com/office/drawing/2014/main" id="{8093E5E5-5A2A-BA74-090D-F31C4035D09E}"/>
                </a:ext>
              </a:extLst>
            </p:cNvPr>
            <p:cNvSpPr/>
            <p:nvPr/>
          </p:nvSpPr>
          <p:spPr>
            <a:xfrm>
              <a:off x="2409365" y="6521921"/>
              <a:ext cx="10582" cy="21165"/>
            </a:xfrm>
            <a:custGeom>
              <a:avLst/>
              <a:gdLst>
                <a:gd name="connsiteX0" fmla="*/ 12699 w 10582"/>
                <a:gd name="connsiteY0" fmla="*/ 15874 h 21164"/>
                <a:gd name="connsiteX1" fmla="*/ 12699 w 10582"/>
                <a:gd name="connsiteY1" fmla="*/ 6350 h 21164"/>
                <a:gd name="connsiteX2" fmla="*/ 6349 w 10582"/>
                <a:gd name="connsiteY2" fmla="*/ 0 h 21164"/>
                <a:gd name="connsiteX3" fmla="*/ 0 w 10582"/>
                <a:gd name="connsiteY3" fmla="*/ 6350 h 21164"/>
                <a:gd name="connsiteX4" fmla="*/ 0 w 10582"/>
                <a:gd name="connsiteY4" fmla="*/ 15874 h 21164"/>
                <a:gd name="connsiteX5" fmla="*/ 6349 w 10582"/>
                <a:gd name="connsiteY5" fmla="*/ 22223 h 21164"/>
                <a:gd name="connsiteX6" fmla="*/ 12699 w 10582"/>
                <a:gd name="connsiteY6" fmla="*/ 15874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12699" y="15874"/>
                  </a:moveTo>
                  <a:lnTo>
                    <a:pt x="12699" y="6350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2646" y="0"/>
                    <a:pt x="0" y="2646"/>
                    <a:pt x="0" y="6350"/>
                  </a:cubicBezTo>
                  <a:lnTo>
                    <a:pt x="0" y="15874"/>
                  </a:lnTo>
                  <a:cubicBezTo>
                    <a:pt x="0" y="19578"/>
                    <a:pt x="2646" y="22223"/>
                    <a:pt x="6349" y="22223"/>
                  </a:cubicBezTo>
                  <a:cubicBezTo>
                    <a:pt x="9524" y="22752"/>
                    <a:pt x="12699" y="19578"/>
                    <a:pt x="12699" y="15874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4" name="Forma libre 215">
              <a:extLst>
                <a:ext uri="{FF2B5EF4-FFF2-40B4-BE49-F238E27FC236}">
                  <a16:creationId xmlns:a16="http://schemas.microsoft.com/office/drawing/2014/main" id="{1A398E87-363A-A7D0-F17F-83FB49C7DAE0}"/>
                </a:ext>
              </a:extLst>
            </p:cNvPr>
            <p:cNvSpPr/>
            <p:nvPr/>
          </p:nvSpPr>
          <p:spPr>
            <a:xfrm>
              <a:off x="2408836" y="6603405"/>
              <a:ext cx="10582" cy="21165"/>
            </a:xfrm>
            <a:custGeom>
              <a:avLst/>
              <a:gdLst>
                <a:gd name="connsiteX0" fmla="*/ 0 w 10582"/>
                <a:gd name="connsiteY0" fmla="*/ 6349 h 21164"/>
                <a:gd name="connsiteX1" fmla="*/ 0 w 10582"/>
                <a:gd name="connsiteY1" fmla="*/ 15874 h 21164"/>
                <a:gd name="connsiteX2" fmla="*/ 6349 w 10582"/>
                <a:gd name="connsiteY2" fmla="*/ 22223 h 21164"/>
                <a:gd name="connsiteX3" fmla="*/ 12699 w 10582"/>
                <a:gd name="connsiteY3" fmla="*/ 15874 h 21164"/>
                <a:gd name="connsiteX4" fmla="*/ 12699 w 10582"/>
                <a:gd name="connsiteY4" fmla="*/ 6349 h 21164"/>
                <a:gd name="connsiteX5" fmla="*/ 6349 w 10582"/>
                <a:gd name="connsiteY5" fmla="*/ 0 h 21164"/>
                <a:gd name="connsiteX6" fmla="*/ 0 w 10582"/>
                <a:gd name="connsiteY6" fmla="*/ 6349 h 21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21164">
                  <a:moveTo>
                    <a:pt x="0" y="6349"/>
                  </a:moveTo>
                  <a:lnTo>
                    <a:pt x="0" y="15874"/>
                  </a:lnTo>
                  <a:cubicBezTo>
                    <a:pt x="0" y="19577"/>
                    <a:pt x="2646" y="22223"/>
                    <a:pt x="6349" y="22223"/>
                  </a:cubicBezTo>
                  <a:cubicBezTo>
                    <a:pt x="10053" y="22223"/>
                    <a:pt x="12699" y="19577"/>
                    <a:pt x="12699" y="15874"/>
                  </a:cubicBezTo>
                  <a:lnTo>
                    <a:pt x="12699" y="6349"/>
                  </a:lnTo>
                  <a:cubicBezTo>
                    <a:pt x="12699" y="2646"/>
                    <a:pt x="10053" y="0"/>
                    <a:pt x="6349" y="0"/>
                  </a:cubicBezTo>
                  <a:cubicBezTo>
                    <a:pt x="3175" y="0"/>
                    <a:pt x="0" y="3175"/>
                    <a:pt x="0" y="6349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5" name="Forma libre 216">
              <a:extLst>
                <a:ext uri="{FF2B5EF4-FFF2-40B4-BE49-F238E27FC236}">
                  <a16:creationId xmlns:a16="http://schemas.microsoft.com/office/drawing/2014/main" id="{870D0FF2-7C93-8C23-A888-F3CA12D58FB4}"/>
                </a:ext>
              </a:extLst>
            </p:cNvPr>
            <p:cNvSpPr/>
            <p:nvPr/>
          </p:nvSpPr>
          <p:spPr>
            <a:xfrm>
              <a:off x="2389258" y="6548377"/>
              <a:ext cx="47621" cy="47621"/>
            </a:xfrm>
            <a:custGeom>
              <a:avLst/>
              <a:gdLst>
                <a:gd name="connsiteX0" fmla="*/ 52383 w 47620"/>
                <a:gd name="connsiteY0" fmla="*/ 35451 h 47620"/>
                <a:gd name="connsiteX1" fmla="*/ 35980 w 47620"/>
                <a:gd name="connsiteY1" fmla="*/ 19048 h 47620"/>
                <a:gd name="connsiteX2" fmla="*/ 25927 w 47620"/>
                <a:gd name="connsiteY2" fmla="*/ 19048 h 47620"/>
                <a:gd name="connsiteX3" fmla="*/ 16403 w 47620"/>
                <a:gd name="connsiteY3" fmla="*/ 19048 h 47620"/>
                <a:gd name="connsiteX4" fmla="*/ 13228 w 47620"/>
                <a:gd name="connsiteY4" fmla="*/ 15874 h 47620"/>
                <a:gd name="connsiteX5" fmla="*/ 16403 w 47620"/>
                <a:gd name="connsiteY5" fmla="*/ 12699 h 47620"/>
                <a:gd name="connsiteX6" fmla="*/ 45504 w 47620"/>
                <a:gd name="connsiteY6" fmla="*/ 12699 h 47620"/>
                <a:gd name="connsiteX7" fmla="*/ 51854 w 47620"/>
                <a:gd name="connsiteY7" fmla="*/ 6350 h 47620"/>
                <a:gd name="connsiteX8" fmla="*/ 45504 w 47620"/>
                <a:gd name="connsiteY8" fmla="*/ 0 h 47620"/>
                <a:gd name="connsiteX9" fmla="*/ 16403 w 47620"/>
                <a:gd name="connsiteY9" fmla="*/ 0 h 47620"/>
                <a:gd name="connsiteX10" fmla="*/ 0 w 47620"/>
                <a:gd name="connsiteY10" fmla="*/ 16403 h 47620"/>
                <a:gd name="connsiteX11" fmla="*/ 16403 w 47620"/>
                <a:gd name="connsiteY11" fmla="*/ 32806 h 47620"/>
                <a:gd name="connsiteX12" fmla="*/ 25927 w 47620"/>
                <a:gd name="connsiteY12" fmla="*/ 32806 h 47620"/>
                <a:gd name="connsiteX13" fmla="*/ 35980 w 47620"/>
                <a:gd name="connsiteY13" fmla="*/ 32806 h 47620"/>
                <a:gd name="connsiteX14" fmla="*/ 39155 w 47620"/>
                <a:gd name="connsiteY14" fmla="*/ 35980 h 47620"/>
                <a:gd name="connsiteX15" fmla="*/ 35980 w 47620"/>
                <a:gd name="connsiteY15" fmla="*/ 39155 h 47620"/>
                <a:gd name="connsiteX16" fmla="*/ 6349 w 47620"/>
                <a:gd name="connsiteY16" fmla="*/ 39155 h 47620"/>
                <a:gd name="connsiteX17" fmla="*/ 0 w 47620"/>
                <a:gd name="connsiteY17" fmla="*/ 45504 h 47620"/>
                <a:gd name="connsiteX18" fmla="*/ 6349 w 47620"/>
                <a:gd name="connsiteY18" fmla="*/ 51854 h 47620"/>
                <a:gd name="connsiteX19" fmla="*/ 35980 w 47620"/>
                <a:gd name="connsiteY19" fmla="*/ 51854 h 47620"/>
                <a:gd name="connsiteX20" fmla="*/ 52383 w 47620"/>
                <a:gd name="connsiteY20" fmla="*/ 35451 h 4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0" h="47620">
                  <a:moveTo>
                    <a:pt x="52383" y="35451"/>
                  </a:moveTo>
                  <a:cubicBezTo>
                    <a:pt x="52383" y="26456"/>
                    <a:pt x="44975" y="19048"/>
                    <a:pt x="35980" y="19048"/>
                  </a:cubicBezTo>
                  <a:lnTo>
                    <a:pt x="25927" y="19048"/>
                  </a:lnTo>
                  <a:lnTo>
                    <a:pt x="16403" y="19048"/>
                  </a:lnTo>
                  <a:cubicBezTo>
                    <a:pt x="14815" y="19048"/>
                    <a:pt x="13228" y="17461"/>
                    <a:pt x="13228" y="15874"/>
                  </a:cubicBezTo>
                  <a:cubicBezTo>
                    <a:pt x="13228" y="14287"/>
                    <a:pt x="14815" y="12699"/>
                    <a:pt x="16403" y="12699"/>
                  </a:cubicBezTo>
                  <a:lnTo>
                    <a:pt x="45504" y="12699"/>
                  </a:lnTo>
                  <a:cubicBezTo>
                    <a:pt x="49208" y="12699"/>
                    <a:pt x="51854" y="10053"/>
                    <a:pt x="51854" y="6350"/>
                  </a:cubicBezTo>
                  <a:cubicBezTo>
                    <a:pt x="51854" y="2646"/>
                    <a:pt x="49208" y="0"/>
                    <a:pt x="45504" y="0"/>
                  </a:cubicBezTo>
                  <a:lnTo>
                    <a:pt x="16403" y="0"/>
                  </a:lnTo>
                  <a:cubicBezTo>
                    <a:pt x="7408" y="0"/>
                    <a:pt x="0" y="7408"/>
                    <a:pt x="0" y="16403"/>
                  </a:cubicBezTo>
                  <a:cubicBezTo>
                    <a:pt x="0" y="25398"/>
                    <a:pt x="7408" y="32806"/>
                    <a:pt x="16403" y="32806"/>
                  </a:cubicBezTo>
                  <a:lnTo>
                    <a:pt x="25927" y="32806"/>
                  </a:lnTo>
                  <a:lnTo>
                    <a:pt x="35980" y="32806"/>
                  </a:lnTo>
                  <a:cubicBezTo>
                    <a:pt x="37567" y="32806"/>
                    <a:pt x="39155" y="34393"/>
                    <a:pt x="39155" y="35980"/>
                  </a:cubicBezTo>
                  <a:cubicBezTo>
                    <a:pt x="39155" y="37567"/>
                    <a:pt x="37567" y="39155"/>
                    <a:pt x="35980" y="39155"/>
                  </a:cubicBezTo>
                  <a:lnTo>
                    <a:pt x="6349" y="39155"/>
                  </a:lnTo>
                  <a:cubicBezTo>
                    <a:pt x="2646" y="39155"/>
                    <a:pt x="0" y="41801"/>
                    <a:pt x="0" y="45504"/>
                  </a:cubicBezTo>
                  <a:cubicBezTo>
                    <a:pt x="0" y="49208"/>
                    <a:pt x="2646" y="51854"/>
                    <a:pt x="6349" y="51854"/>
                  </a:cubicBezTo>
                  <a:lnTo>
                    <a:pt x="35980" y="51854"/>
                  </a:lnTo>
                  <a:cubicBezTo>
                    <a:pt x="44975" y="51325"/>
                    <a:pt x="52383" y="44446"/>
                    <a:pt x="52383" y="35451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6" name="Forma libre 217">
              <a:extLst>
                <a:ext uri="{FF2B5EF4-FFF2-40B4-BE49-F238E27FC236}">
                  <a16:creationId xmlns:a16="http://schemas.microsoft.com/office/drawing/2014/main" id="{1D5DF454-DA19-E5EC-6152-11E6C832BDC7}"/>
                </a:ext>
              </a:extLst>
            </p:cNvPr>
            <p:cNvSpPr/>
            <p:nvPr/>
          </p:nvSpPr>
          <p:spPr>
            <a:xfrm>
              <a:off x="2367895" y="6640973"/>
              <a:ext cx="216939" cy="95241"/>
            </a:xfrm>
            <a:custGeom>
              <a:avLst/>
              <a:gdLst>
                <a:gd name="connsiteX0" fmla="*/ 214492 w 216938"/>
                <a:gd name="connsiteY0" fmla="*/ 0 h 95241"/>
                <a:gd name="connsiteX1" fmla="*/ 172691 w 216938"/>
                <a:gd name="connsiteY1" fmla="*/ 0 h 95241"/>
                <a:gd name="connsiteX2" fmla="*/ 167929 w 216938"/>
                <a:gd name="connsiteY2" fmla="*/ 2117 h 95241"/>
                <a:gd name="connsiteX3" fmla="*/ 166342 w 216938"/>
                <a:gd name="connsiteY3" fmla="*/ 7408 h 95241"/>
                <a:gd name="connsiteX4" fmla="*/ 166871 w 216938"/>
                <a:gd name="connsiteY4" fmla="*/ 11111 h 95241"/>
                <a:gd name="connsiteX5" fmla="*/ 97556 w 216938"/>
                <a:gd name="connsiteY5" fmla="*/ 19578 h 95241"/>
                <a:gd name="connsiteX6" fmla="*/ 83270 w 216938"/>
                <a:gd name="connsiteY6" fmla="*/ 26985 h 95241"/>
                <a:gd name="connsiteX7" fmla="*/ 73746 w 216938"/>
                <a:gd name="connsiteY7" fmla="*/ 38097 h 95241"/>
                <a:gd name="connsiteX8" fmla="*/ 39882 w 216938"/>
                <a:gd name="connsiteY8" fmla="*/ 25398 h 95241"/>
                <a:gd name="connsiteX9" fmla="*/ 15014 w 216938"/>
                <a:gd name="connsiteY9" fmla="*/ 30689 h 95241"/>
                <a:gd name="connsiteX10" fmla="*/ 1786 w 216938"/>
                <a:gd name="connsiteY10" fmla="*/ 43917 h 95241"/>
                <a:gd name="connsiteX11" fmla="*/ 198 w 216938"/>
                <a:gd name="connsiteY11" fmla="*/ 49737 h 95241"/>
                <a:gd name="connsiteX12" fmla="*/ 3902 w 216938"/>
                <a:gd name="connsiteY12" fmla="*/ 54500 h 95241"/>
                <a:gd name="connsiteX13" fmla="*/ 101260 w 216938"/>
                <a:gd name="connsiteY13" fmla="*/ 93654 h 95241"/>
                <a:gd name="connsiteX14" fmla="*/ 111843 w 216938"/>
                <a:gd name="connsiteY14" fmla="*/ 95770 h 95241"/>
                <a:gd name="connsiteX15" fmla="*/ 119250 w 216938"/>
                <a:gd name="connsiteY15" fmla="*/ 94712 h 95241"/>
                <a:gd name="connsiteX16" fmla="*/ 176395 w 216938"/>
                <a:gd name="connsiteY16" fmla="*/ 78310 h 95241"/>
                <a:gd name="connsiteX17" fmla="*/ 176924 w 216938"/>
                <a:gd name="connsiteY17" fmla="*/ 80955 h 95241"/>
                <a:gd name="connsiteX18" fmla="*/ 183274 w 216938"/>
                <a:gd name="connsiteY18" fmla="*/ 86247 h 95241"/>
                <a:gd name="connsiteX19" fmla="*/ 215021 w 216938"/>
                <a:gd name="connsiteY19" fmla="*/ 86247 h 95241"/>
                <a:gd name="connsiteX20" fmla="*/ 221370 w 216938"/>
                <a:gd name="connsiteY20" fmla="*/ 79897 h 95241"/>
                <a:gd name="connsiteX21" fmla="*/ 221370 w 216938"/>
                <a:gd name="connsiteY21" fmla="*/ 6879 h 95241"/>
                <a:gd name="connsiteX22" fmla="*/ 214492 w 216938"/>
                <a:gd name="connsiteY22" fmla="*/ 0 h 95241"/>
                <a:gd name="connsiteX23" fmla="*/ 115546 w 216938"/>
                <a:gd name="connsiteY23" fmla="*/ 81484 h 95241"/>
                <a:gd name="connsiteX24" fmla="*/ 106022 w 216938"/>
                <a:gd name="connsiteY24" fmla="*/ 80955 h 95241"/>
                <a:gd name="connsiteX25" fmla="*/ 17659 w 216938"/>
                <a:gd name="connsiteY25" fmla="*/ 45504 h 95241"/>
                <a:gd name="connsiteX26" fmla="*/ 24009 w 216938"/>
                <a:gd name="connsiteY26" fmla="*/ 39155 h 95241"/>
                <a:gd name="connsiteX27" fmla="*/ 35120 w 216938"/>
                <a:gd name="connsiteY27" fmla="*/ 37038 h 95241"/>
                <a:gd name="connsiteX28" fmla="*/ 101260 w 216938"/>
                <a:gd name="connsiteY28" fmla="*/ 61907 h 95241"/>
                <a:gd name="connsiteX29" fmla="*/ 119779 w 216938"/>
                <a:gd name="connsiteY29" fmla="*/ 62436 h 95241"/>
                <a:gd name="connsiteX30" fmla="*/ 143590 w 216938"/>
                <a:gd name="connsiteY30" fmla="*/ 54500 h 95241"/>
                <a:gd name="connsiteX31" fmla="*/ 147823 w 216938"/>
                <a:gd name="connsiteY31" fmla="*/ 46563 h 95241"/>
                <a:gd name="connsiteX32" fmla="*/ 139886 w 216938"/>
                <a:gd name="connsiteY32" fmla="*/ 42330 h 95241"/>
                <a:gd name="connsiteX33" fmla="*/ 116075 w 216938"/>
                <a:gd name="connsiteY33" fmla="*/ 50266 h 95241"/>
                <a:gd name="connsiteX34" fmla="*/ 106022 w 216938"/>
                <a:gd name="connsiteY34" fmla="*/ 50266 h 95241"/>
                <a:gd name="connsiteX35" fmla="*/ 86974 w 216938"/>
                <a:gd name="connsiteY35" fmla="*/ 42859 h 95241"/>
                <a:gd name="connsiteX36" fmla="*/ 93323 w 216938"/>
                <a:gd name="connsiteY36" fmla="*/ 35451 h 95241"/>
                <a:gd name="connsiteX37" fmla="*/ 99144 w 216938"/>
                <a:gd name="connsiteY37" fmla="*/ 32276 h 95241"/>
                <a:gd name="connsiteX38" fmla="*/ 168987 w 216938"/>
                <a:gd name="connsiteY38" fmla="*/ 23810 h 95241"/>
                <a:gd name="connsiteX39" fmla="*/ 174808 w 216938"/>
                <a:gd name="connsiteY39" fmla="*/ 64553 h 95241"/>
                <a:gd name="connsiteX40" fmla="*/ 115546 w 216938"/>
                <a:gd name="connsiteY40" fmla="*/ 81484 h 95241"/>
                <a:gd name="connsiteX41" fmla="*/ 208142 w 216938"/>
                <a:gd name="connsiteY41" fmla="*/ 72490 h 95241"/>
                <a:gd name="connsiteX42" fmla="*/ 188565 w 216938"/>
                <a:gd name="connsiteY42" fmla="*/ 72490 h 95241"/>
                <a:gd name="connsiteX43" fmla="*/ 180099 w 216938"/>
                <a:gd name="connsiteY43" fmla="*/ 12699 h 95241"/>
                <a:gd name="connsiteX44" fmla="*/ 208142 w 216938"/>
                <a:gd name="connsiteY44" fmla="*/ 12699 h 95241"/>
                <a:gd name="connsiteX45" fmla="*/ 208142 w 216938"/>
                <a:gd name="connsiteY45" fmla="*/ 72490 h 95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16938" h="95241">
                  <a:moveTo>
                    <a:pt x="214492" y="0"/>
                  </a:moveTo>
                  <a:lnTo>
                    <a:pt x="172691" y="0"/>
                  </a:lnTo>
                  <a:cubicBezTo>
                    <a:pt x="170575" y="0"/>
                    <a:pt x="168987" y="1059"/>
                    <a:pt x="167929" y="2117"/>
                  </a:cubicBezTo>
                  <a:cubicBezTo>
                    <a:pt x="166871" y="3704"/>
                    <a:pt x="166342" y="5291"/>
                    <a:pt x="166342" y="7408"/>
                  </a:cubicBezTo>
                  <a:lnTo>
                    <a:pt x="166871" y="11111"/>
                  </a:lnTo>
                  <a:lnTo>
                    <a:pt x="97556" y="19578"/>
                  </a:lnTo>
                  <a:cubicBezTo>
                    <a:pt x="92265" y="20107"/>
                    <a:pt x="86974" y="22752"/>
                    <a:pt x="83270" y="26985"/>
                  </a:cubicBezTo>
                  <a:lnTo>
                    <a:pt x="73746" y="38097"/>
                  </a:lnTo>
                  <a:lnTo>
                    <a:pt x="39882" y="25398"/>
                  </a:lnTo>
                  <a:cubicBezTo>
                    <a:pt x="31416" y="22223"/>
                    <a:pt x="21892" y="24339"/>
                    <a:pt x="15014" y="30689"/>
                  </a:cubicBezTo>
                  <a:lnTo>
                    <a:pt x="1786" y="43917"/>
                  </a:lnTo>
                  <a:cubicBezTo>
                    <a:pt x="198" y="45504"/>
                    <a:pt x="-331" y="47621"/>
                    <a:pt x="198" y="49737"/>
                  </a:cubicBezTo>
                  <a:cubicBezTo>
                    <a:pt x="728" y="51854"/>
                    <a:pt x="2315" y="53441"/>
                    <a:pt x="3902" y="54500"/>
                  </a:cubicBezTo>
                  <a:lnTo>
                    <a:pt x="101260" y="93654"/>
                  </a:lnTo>
                  <a:cubicBezTo>
                    <a:pt x="104435" y="95241"/>
                    <a:pt x="108139" y="95770"/>
                    <a:pt x="111843" y="95770"/>
                  </a:cubicBezTo>
                  <a:cubicBezTo>
                    <a:pt x="114488" y="95770"/>
                    <a:pt x="117134" y="95241"/>
                    <a:pt x="119250" y="94712"/>
                  </a:cubicBezTo>
                  <a:lnTo>
                    <a:pt x="176395" y="78310"/>
                  </a:lnTo>
                  <a:lnTo>
                    <a:pt x="176924" y="80955"/>
                  </a:lnTo>
                  <a:cubicBezTo>
                    <a:pt x="177453" y="84130"/>
                    <a:pt x="180099" y="86247"/>
                    <a:pt x="183274" y="86247"/>
                  </a:cubicBezTo>
                  <a:lnTo>
                    <a:pt x="215021" y="86247"/>
                  </a:lnTo>
                  <a:cubicBezTo>
                    <a:pt x="218725" y="86247"/>
                    <a:pt x="221370" y="83601"/>
                    <a:pt x="221370" y="79897"/>
                  </a:cubicBezTo>
                  <a:lnTo>
                    <a:pt x="221370" y="6879"/>
                  </a:lnTo>
                  <a:cubicBezTo>
                    <a:pt x="221370" y="2646"/>
                    <a:pt x="218196" y="0"/>
                    <a:pt x="214492" y="0"/>
                  </a:cubicBezTo>
                  <a:close/>
                  <a:moveTo>
                    <a:pt x="115546" y="81484"/>
                  </a:moveTo>
                  <a:cubicBezTo>
                    <a:pt x="112372" y="82542"/>
                    <a:pt x="109197" y="82013"/>
                    <a:pt x="106022" y="80955"/>
                  </a:cubicBezTo>
                  <a:lnTo>
                    <a:pt x="17659" y="45504"/>
                  </a:lnTo>
                  <a:lnTo>
                    <a:pt x="24009" y="39155"/>
                  </a:lnTo>
                  <a:cubicBezTo>
                    <a:pt x="26654" y="36509"/>
                    <a:pt x="30887" y="35451"/>
                    <a:pt x="35120" y="37038"/>
                  </a:cubicBezTo>
                  <a:lnTo>
                    <a:pt x="101260" y="61907"/>
                  </a:lnTo>
                  <a:cubicBezTo>
                    <a:pt x="107081" y="64023"/>
                    <a:pt x="113959" y="64023"/>
                    <a:pt x="119779" y="62436"/>
                  </a:cubicBezTo>
                  <a:lnTo>
                    <a:pt x="143590" y="54500"/>
                  </a:lnTo>
                  <a:cubicBezTo>
                    <a:pt x="146764" y="53441"/>
                    <a:pt x="148881" y="49737"/>
                    <a:pt x="147823" y="46563"/>
                  </a:cubicBezTo>
                  <a:cubicBezTo>
                    <a:pt x="146764" y="43388"/>
                    <a:pt x="143061" y="41272"/>
                    <a:pt x="139886" y="42330"/>
                  </a:cubicBezTo>
                  <a:lnTo>
                    <a:pt x="116075" y="50266"/>
                  </a:lnTo>
                  <a:cubicBezTo>
                    <a:pt x="112901" y="51325"/>
                    <a:pt x="109197" y="51325"/>
                    <a:pt x="106022" y="50266"/>
                  </a:cubicBezTo>
                  <a:lnTo>
                    <a:pt x="86974" y="42859"/>
                  </a:lnTo>
                  <a:lnTo>
                    <a:pt x="93323" y="35451"/>
                  </a:lnTo>
                  <a:cubicBezTo>
                    <a:pt x="94911" y="33864"/>
                    <a:pt x="97027" y="32806"/>
                    <a:pt x="99144" y="32276"/>
                  </a:cubicBezTo>
                  <a:lnTo>
                    <a:pt x="168987" y="23810"/>
                  </a:lnTo>
                  <a:lnTo>
                    <a:pt x="174808" y="64553"/>
                  </a:lnTo>
                  <a:lnTo>
                    <a:pt x="115546" y="81484"/>
                  </a:lnTo>
                  <a:close/>
                  <a:moveTo>
                    <a:pt x="208142" y="72490"/>
                  </a:moveTo>
                  <a:lnTo>
                    <a:pt x="188565" y="72490"/>
                  </a:lnTo>
                  <a:lnTo>
                    <a:pt x="180099" y="12699"/>
                  </a:lnTo>
                  <a:lnTo>
                    <a:pt x="208142" y="12699"/>
                  </a:lnTo>
                  <a:lnTo>
                    <a:pt x="208142" y="7249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2700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77" name="Grupo 42">
            <a:extLst>
              <a:ext uri="{FF2B5EF4-FFF2-40B4-BE49-F238E27FC236}">
                <a16:creationId xmlns:a16="http://schemas.microsoft.com/office/drawing/2014/main" id="{2CCE6AD1-7A36-F7B6-4765-74E5205B503A}"/>
              </a:ext>
            </a:extLst>
          </p:cNvPr>
          <p:cNvGrpSpPr/>
          <p:nvPr/>
        </p:nvGrpSpPr>
        <p:grpSpPr>
          <a:xfrm>
            <a:off x="8299783" y="3039333"/>
            <a:ext cx="506076" cy="478782"/>
            <a:chOff x="3024201" y="11668662"/>
            <a:chExt cx="314958" cy="309528"/>
          </a:xfrm>
          <a:solidFill>
            <a:srgbClr val="FFFFFF"/>
          </a:solidFill>
        </p:grpSpPr>
        <p:sp>
          <p:nvSpPr>
            <p:cNvPr id="178" name="Forma libre 456">
              <a:extLst>
                <a:ext uri="{FF2B5EF4-FFF2-40B4-BE49-F238E27FC236}">
                  <a16:creationId xmlns:a16="http://schemas.microsoft.com/office/drawing/2014/main" id="{D617A6DD-C39E-1458-85CE-1A475BA7E347}"/>
                </a:ext>
              </a:extLst>
            </p:cNvPr>
            <p:cNvSpPr/>
            <p:nvPr/>
          </p:nvSpPr>
          <p:spPr>
            <a:xfrm>
              <a:off x="3054890" y="11757554"/>
              <a:ext cx="100533" cy="174609"/>
            </a:xfrm>
            <a:custGeom>
              <a:avLst/>
              <a:gdLst>
                <a:gd name="connsiteX0" fmla="*/ 97358 w 100532"/>
                <a:gd name="connsiteY0" fmla="*/ 0 h 174609"/>
                <a:gd name="connsiteX1" fmla="*/ 6878 w 100532"/>
                <a:gd name="connsiteY1" fmla="*/ 0 h 174609"/>
                <a:gd name="connsiteX2" fmla="*/ 2117 w 100532"/>
                <a:gd name="connsiteY2" fmla="*/ 2116 h 174609"/>
                <a:gd name="connsiteX3" fmla="*/ 0 w 100532"/>
                <a:gd name="connsiteY3" fmla="*/ 6878 h 174609"/>
                <a:gd name="connsiteX4" fmla="*/ 0 w 100532"/>
                <a:gd name="connsiteY4" fmla="*/ 51324 h 174609"/>
                <a:gd name="connsiteX5" fmla="*/ 6349 w 100532"/>
                <a:gd name="connsiteY5" fmla="*/ 57673 h 174609"/>
                <a:gd name="connsiteX6" fmla="*/ 6349 w 100532"/>
                <a:gd name="connsiteY6" fmla="*/ 57673 h 174609"/>
                <a:gd name="connsiteX7" fmla="*/ 12699 w 100532"/>
                <a:gd name="connsiteY7" fmla="*/ 51324 h 174609"/>
                <a:gd name="connsiteX8" fmla="*/ 12699 w 100532"/>
                <a:gd name="connsiteY8" fmla="*/ 13228 h 174609"/>
                <a:gd name="connsiteX9" fmla="*/ 89950 w 100532"/>
                <a:gd name="connsiteY9" fmla="*/ 13228 h 174609"/>
                <a:gd name="connsiteX10" fmla="*/ 89950 w 100532"/>
                <a:gd name="connsiteY10" fmla="*/ 166143 h 174609"/>
                <a:gd name="connsiteX11" fmla="*/ 37568 w 100532"/>
                <a:gd name="connsiteY11" fmla="*/ 166143 h 174609"/>
                <a:gd name="connsiteX12" fmla="*/ 31218 w 100532"/>
                <a:gd name="connsiteY12" fmla="*/ 172492 h 174609"/>
                <a:gd name="connsiteX13" fmla="*/ 37568 w 100532"/>
                <a:gd name="connsiteY13" fmla="*/ 178841 h 174609"/>
                <a:gd name="connsiteX14" fmla="*/ 96300 w 100532"/>
                <a:gd name="connsiteY14" fmla="*/ 178841 h 174609"/>
                <a:gd name="connsiteX15" fmla="*/ 102649 w 100532"/>
                <a:gd name="connsiteY15" fmla="*/ 172492 h 174609"/>
                <a:gd name="connsiteX16" fmla="*/ 102649 w 100532"/>
                <a:gd name="connsiteY16" fmla="*/ 6878 h 174609"/>
                <a:gd name="connsiteX17" fmla="*/ 97358 w 100532"/>
                <a:gd name="connsiteY17" fmla="*/ 0 h 17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32" h="174609">
                  <a:moveTo>
                    <a:pt x="97358" y="0"/>
                  </a:moveTo>
                  <a:lnTo>
                    <a:pt x="6878" y="0"/>
                  </a:lnTo>
                  <a:cubicBezTo>
                    <a:pt x="5291" y="0"/>
                    <a:pt x="3704" y="528"/>
                    <a:pt x="2117" y="2116"/>
                  </a:cubicBezTo>
                  <a:cubicBezTo>
                    <a:pt x="1058" y="3174"/>
                    <a:pt x="0" y="4762"/>
                    <a:pt x="0" y="6878"/>
                  </a:cubicBezTo>
                  <a:lnTo>
                    <a:pt x="0" y="51324"/>
                  </a:lnTo>
                  <a:cubicBezTo>
                    <a:pt x="0" y="55028"/>
                    <a:pt x="2646" y="57673"/>
                    <a:pt x="6349" y="57673"/>
                  </a:cubicBezTo>
                  <a:lnTo>
                    <a:pt x="6349" y="57673"/>
                  </a:lnTo>
                  <a:cubicBezTo>
                    <a:pt x="10053" y="57673"/>
                    <a:pt x="12699" y="54498"/>
                    <a:pt x="12699" y="51324"/>
                  </a:cubicBezTo>
                  <a:lnTo>
                    <a:pt x="12699" y="13228"/>
                  </a:lnTo>
                  <a:lnTo>
                    <a:pt x="89950" y="13228"/>
                  </a:lnTo>
                  <a:lnTo>
                    <a:pt x="89950" y="166143"/>
                  </a:lnTo>
                  <a:lnTo>
                    <a:pt x="37568" y="166143"/>
                  </a:lnTo>
                  <a:cubicBezTo>
                    <a:pt x="33864" y="166143"/>
                    <a:pt x="31218" y="168788"/>
                    <a:pt x="31218" y="172492"/>
                  </a:cubicBezTo>
                  <a:cubicBezTo>
                    <a:pt x="31218" y="176196"/>
                    <a:pt x="33864" y="178841"/>
                    <a:pt x="37568" y="178841"/>
                  </a:cubicBezTo>
                  <a:lnTo>
                    <a:pt x="96300" y="178841"/>
                  </a:lnTo>
                  <a:cubicBezTo>
                    <a:pt x="100004" y="178841"/>
                    <a:pt x="102649" y="176196"/>
                    <a:pt x="102649" y="172492"/>
                  </a:cubicBezTo>
                  <a:lnTo>
                    <a:pt x="102649" y="6878"/>
                  </a:lnTo>
                  <a:cubicBezTo>
                    <a:pt x="103708" y="3174"/>
                    <a:pt x="101062" y="0"/>
                    <a:pt x="97358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79" name="Forma libre 457">
              <a:extLst>
                <a:ext uri="{FF2B5EF4-FFF2-40B4-BE49-F238E27FC236}">
                  <a16:creationId xmlns:a16="http://schemas.microsoft.com/office/drawing/2014/main" id="{409D614F-C71B-7D95-5B3C-E4698601E244}"/>
                </a:ext>
              </a:extLst>
            </p:cNvPr>
            <p:cNvSpPr/>
            <p:nvPr/>
          </p:nvSpPr>
          <p:spPr>
            <a:xfrm>
              <a:off x="3078078" y="11815411"/>
              <a:ext cx="58203" cy="58203"/>
            </a:xfrm>
            <a:custGeom>
              <a:avLst/>
              <a:gdLst>
                <a:gd name="connsiteX0" fmla="*/ 36603 w 58203"/>
                <a:gd name="connsiteY0" fmla="*/ 47437 h 58203"/>
                <a:gd name="connsiteX1" fmla="*/ 12263 w 58203"/>
                <a:gd name="connsiteY1" fmla="*/ 38971 h 58203"/>
                <a:gd name="connsiteX2" fmla="*/ 3798 w 58203"/>
                <a:gd name="connsiteY2" fmla="*/ 35797 h 58203"/>
                <a:gd name="connsiteX3" fmla="*/ 623 w 58203"/>
                <a:gd name="connsiteY3" fmla="*/ 44262 h 58203"/>
                <a:gd name="connsiteX4" fmla="*/ 28666 w 58203"/>
                <a:gd name="connsiteY4" fmla="*/ 62253 h 58203"/>
                <a:gd name="connsiteX5" fmla="*/ 41894 w 58203"/>
                <a:gd name="connsiteY5" fmla="*/ 59077 h 58203"/>
                <a:gd name="connsiteX6" fmla="*/ 56710 w 58203"/>
                <a:gd name="connsiteY6" fmla="*/ 17806 h 58203"/>
                <a:gd name="connsiteX7" fmla="*/ 15438 w 58203"/>
                <a:gd name="connsiteY7" fmla="*/ 2992 h 58203"/>
                <a:gd name="connsiteX8" fmla="*/ 12263 w 58203"/>
                <a:gd name="connsiteY8" fmla="*/ 11457 h 58203"/>
                <a:gd name="connsiteX9" fmla="*/ 20729 w 58203"/>
                <a:gd name="connsiteY9" fmla="*/ 14632 h 58203"/>
                <a:gd name="connsiteX10" fmla="*/ 45069 w 58203"/>
                <a:gd name="connsiteY10" fmla="*/ 23097 h 58203"/>
                <a:gd name="connsiteX11" fmla="*/ 36603 w 58203"/>
                <a:gd name="connsiteY11" fmla="*/ 47437 h 5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203" h="58203">
                  <a:moveTo>
                    <a:pt x="36603" y="47437"/>
                  </a:moveTo>
                  <a:cubicBezTo>
                    <a:pt x="27608" y="51670"/>
                    <a:pt x="17026" y="47967"/>
                    <a:pt x="12263" y="38971"/>
                  </a:cubicBezTo>
                  <a:cubicBezTo>
                    <a:pt x="10676" y="35797"/>
                    <a:pt x="6972" y="34209"/>
                    <a:pt x="3798" y="35797"/>
                  </a:cubicBezTo>
                  <a:cubicBezTo>
                    <a:pt x="623" y="37384"/>
                    <a:pt x="-965" y="41088"/>
                    <a:pt x="623" y="44262"/>
                  </a:cubicBezTo>
                  <a:cubicBezTo>
                    <a:pt x="5914" y="55374"/>
                    <a:pt x="17026" y="62253"/>
                    <a:pt x="28666" y="62253"/>
                  </a:cubicBezTo>
                  <a:cubicBezTo>
                    <a:pt x="32899" y="62253"/>
                    <a:pt x="37661" y="61195"/>
                    <a:pt x="41894" y="59077"/>
                  </a:cubicBezTo>
                  <a:cubicBezTo>
                    <a:pt x="57238" y="51670"/>
                    <a:pt x="64117" y="33151"/>
                    <a:pt x="56710" y="17806"/>
                  </a:cubicBezTo>
                  <a:cubicBezTo>
                    <a:pt x="49302" y="2462"/>
                    <a:pt x="30783" y="-4417"/>
                    <a:pt x="15438" y="2992"/>
                  </a:cubicBezTo>
                  <a:cubicBezTo>
                    <a:pt x="12263" y="4578"/>
                    <a:pt x="10676" y="8283"/>
                    <a:pt x="12263" y="11457"/>
                  </a:cubicBezTo>
                  <a:cubicBezTo>
                    <a:pt x="13851" y="14632"/>
                    <a:pt x="17555" y="16220"/>
                    <a:pt x="20729" y="14632"/>
                  </a:cubicBezTo>
                  <a:cubicBezTo>
                    <a:pt x="29724" y="10399"/>
                    <a:pt x="40307" y="14102"/>
                    <a:pt x="45069" y="23097"/>
                  </a:cubicBezTo>
                  <a:cubicBezTo>
                    <a:pt x="49831" y="32622"/>
                    <a:pt x="45598" y="43204"/>
                    <a:pt x="36603" y="47437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0" name="Forma libre 458">
              <a:extLst>
                <a:ext uri="{FF2B5EF4-FFF2-40B4-BE49-F238E27FC236}">
                  <a16:creationId xmlns:a16="http://schemas.microsoft.com/office/drawing/2014/main" id="{60814A59-6918-B21D-88CF-43D3D24A573C}"/>
                </a:ext>
              </a:extLst>
            </p:cNvPr>
            <p:cNvSpPr/>
            <p:nvPr/>
          </p:nvSpPr>
          <p:spPr>
            <a:xfrm>
              <a:off x="3106686" y="11875547"/>
              <a:ext cx="31747" cy="31747"/>
            </a:xfrm>
            <a:custGeom>
              <a:avLst/>
              <a:gdLst>
                <a:gd name="connsiteX0" fmla="*/ 6407 w 31747"/>
                <a:gd name="connsiteY0" fmla="*/ 35452 h 31747"/>
                <a:gd name="connsiteX1" fmla="*/ 19635 w 31747"/>
                <a:gd name="connsiteY1" fmla="*/ 35452 h 31747"/>
                <a:gd name="connsiteX2" fmla="*/ 25456 w 31747"/>
                <a:gd name="connsiteY2" fmla="*/ 31747 h 31747"/>
                <a:gd name="connsiteX3" fmla="*/ 31276 w 31747"/>
                <a:gd name="connsiteY3" fmla="*/ 19578 h 31747"/>
                <a:gd name="connsiteX4" fmla="*/ 31805 w 31747"/>
                <a:gd name="connsiteY4" fmla="*/ 16933 h 31747"/>
                <a:gd name="connsiteX5" fmla="*/ 31805 w 31747"/>
                <a:gd name="connsiteY5" fmla="*/ 6350 h 31747"/>
                <a:gd name="connsiteX6" fmla="*/ 25456 w 31747"/>
                <a:gd name="connsiteY6" fmla="*/ 0 h 31747"/>
                <a:gd name="connsiteX7" fmla="*/ 19106 w 31747"/>
                <a:gd name="connsiteY7" fmla="*/ 6350 h 31747"/>
                <a:gd name="connsiteX8" fmla="*/ 19106 w 31747"/>
                <a:gd name="connsiteY8" fmla="*/ 15345 h 31747"/>
                <a:gd name="connsiteX9" fmla="*/ 15402 w 31747"/>
                <a:gd name="connsiteY9" fmla="*/ 22224 h 31747"/>
                <a:gd name="connsiteX10" fmla="*/ 6407 w 31747"/>
                <a:gd name="connsiteY10" fmla="*/ 22224 h 31747"/>
                <a:gd name="connsiteX11" fmla="*/ 58 w 31747"/>
                <a:gd name="connsiteY11" fmla="*/ 28573 h 31747"/>
                <a:gd name="connsiteX12" fmla="*/ 6407 w 31747"/>
                <a:gd name="connsiteY12" fmla="*/ 35452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47" h="31747">
                  <a:moveTo>
                    <a:pt x="6407" y="35452"/>
                  </a:moveTo>
                  <a:lnTo>
                    <a:pt x="19635" y="35452"/>
                  </a:lnTo>
                  <a:cubicBezTo>
                    <a:pt x="22281" y="35452"/>
                    <a:pt x="24398" y="33864"/>
                    <a:pt x="25456" y="31747"/>
                  </a:cubicBezTo>
                  <a:lnTo>
                    <a:pt x="31276" y="19578"/>
                  </a:lnTo>
                  <a:cubicBezTo>
                    <a:pt x="31805" y="18519"/>
                    <a:pt x="31805" y="17461"/>
                    <a:pt x="31805" y="16933"/>
                  </a:cubicBezTo>
                  <a:lnTo>
                    <a:pt x="31805" y="6350"/>
                  </a:lnTo>
                  <a:cubicBezTo>
                    <a:pt x="31805" y="2646"/>
                    <a:pt x="29159" y="0"/>
                    <a:pt x="25456" y="0"/>
                  </a:cubicBezTo>
                  <a:cubicBezTo>
                    <a:pt x="21752" y="0"/>
                    <a:pt x="19106" y="2646"/>
                    <a:pt x="19106" y="6350"/>
                  </a:cubicBezTo>
                  <a:lnTo>
                    <a:pt x="19106" y="15345"/>
                  </a:lnTo>
                  <a:lnTo>
                    <a:pt x="15402" y="22224"/>
                  </a:lnTo>
                  <a:lnTo>
                    <a:pt x="6407" y="22224"/>
                  </a:lnTo>
                  <a:cubicBezTo>
                    <a:pt x="2703" y="22224"/>
                    <a:pt x="58" y="24870"/>
                    <a:pt x="58" y="28573"/>
                  </a:cubicBezTo>
                  <a:cubicBezTo>
                    <a:pt x="-471" y="32277"/>
                    <a:pt x="2703" y="35452"/>
                    <a:pt x="6407" y="35452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1" name="Forma libre 459">
              <a:extLst>
                <a:ext uri="{FF2B5EF4-FFF2-40B4-BE49-F238E27FC236}">
                  <a16:creationId xmlns:a16="http://schemas.microsoft.com/office/drawing/2014/main" id="{3F385B5E-CEE4-8302-B3F3-DA854799DB08}"/>
                </a:ext>
              </a:extLst>
            </p:cNvPr>
            <p:cNvSpPr/>
            <p:nvPr/>
          </p:nvSpPr>
          <p:spPr>
            <a:xfrm>
              <a:off x="3076584" y="11782423"/>
              <a:ext cx="58203" cy="31747"/>
            </a:xfrm>
            <a:custGeom>
              <a:avLst/>
              <a:gdLst>
                <a:gd name="connsiteX0" fmla="*/ 61907 w 58203"/>
                <a:gd name="connsiteY0" fmla="*/ 19048 h 31747"/>
                <a:gd name="connsiteX1" fmla="*/ 60849 w 58203"/>
                <a:gd name="connsiteY1" fmla="*/ 15344 h 31747"/>
                <a:gd name="connsiteX2" fmla="*/ 53441 w 58203"/>
                <a:gd name="connsiteY2" fmla="*/ 3174 h 31747"/>
                <a:gd name="connsiteX3" fmla="*/ 48150 w 58203"/>
                <a:gd name="connsiteY3" fmla="*/ 0 h 31747"/>
                <a:gd name="connsiteX4" fmla="*/ 12170 w 58203"/>
                <a:gd name="connsiteY4" fmla="*/ 0 h 31747"/>
                <a:gd name="connsiteX5" fmla="*/ 6349 w 58203"/>
                <a:gd name="connsiteY5" fmla="*/ 3704 h 31747"/>
                <a:gd name="connsiteX6" fmla="*/ 529 w 58203"/>
                <a:gd name="connsiteY6" fmla="*/ 15874 h 31747"/>
                <a:gd name="connsiteX7" fmla="*/ 0 w 58203"/>
                <a:gd name="connsiteY7" fmla="*/ 18519 h 31747"/>
                <a:gd name="connsiteX8" fmla="*/ 0 w 58203"/>
                <a:gd name="connsiteY8" fmla="*/ 29102 h 31747"/>
                <a:gd name="connsiteX9" fmla="*/ 6349 w 58203"/>
                <a:gd name="connsiteY9" fmla="*/ 35451 h 31747"/>
                <a:gd name="connsiteX10" fmla="*/ 12699 w 58203"/>
                <a:gd name="connsiteY10" fmla="*/ 29102 h 31747"/>
                <a:gd name="connsiteX11" fmla="*/ 12699 w 58203"/>
                <a:gd name="connsiteY11" fmla="*/ 20107 h 31747"/>
                <a:gd name="connsiteX12" fmla="*/ 16403 w 58203"/>
                <a:gd name="connsiteY12" fmla="*/ 13228 h 31747"/>
                <a:gd name="connsiteX13" fmla="*/ 44975 w 58203"/>
                <a:gd name="connsiteY13" fmla="*/ 13228 h 31747"/>
                <a:gd name="connsiteX14" fmla="*/ 49737 w 58203"/>
                <a:gd name="connsiteY14" fmla="*/ 20635 h 31747"/>
                <a:gd name="connsiteX15" fmla="*/ 49737 w 58203"/>
                <a:gd name="connsiteY15" fmla="*/ 29102 h 31747"/>
                <a:gd name="connsiteX16" fmla="*/ 56086 w 58203"/>
                <a:gd name="connsiteY16" fmla="*/ 35451 h 31747"/>
                <a:gd name="connsiteX17" fmla="*/ 62436 w 58203"/>
                <a:gd name="connsiteY17" fmla="*/ 29102 h 31747"/>
                <a:gd name="connsiteX18" fmla="*/ 62436 w 58203"/>
                <a:gd name="connsiteY18" fmla="*/ 1904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8203" h="31747">
                  <a:moveTo>
                    <a:pt x="61907" y="19048"/>
                  </a:moveTo>
                  <a:cubicBezTo>
                    <a:pt x="61907" y="17990"/>
                    <a:pt x="61378" y="16402"/>
                    <a:pt x="60849" y="15344"/>
                  </a:cubicBezTo>
                  <a:lnTo>
                    <a:pt x="53441" y="3174"/>
                  </a:lnTo>
                  <a:cubicBezTo>
                    <a:pt x="52383" y="1058"/>
                    <a:pt x="50266" y="0"/>
                    <a:pt x="48150" y="0"/>
                  </a:cubicBezTo>
                  <a:lnTo>
                    <a:pt x="12170" y="0"/>
                  </a:lnTo>
                  <a:cubicBezTo>
                    <a:pt x="9524" y="0"/>
                    <a:pt x="7407" y="1588"/>
                    <a:pt x="6349" y="3704"/>
                  </a:cubicBezTo>
                  <a:lnTo>
                    <a:pt x="529" y="15874"/>
                  </a:lnTo>
                  <a:cubicBezTo>
                    <a:pt x="0" y="16932"/>
                    <a:pt x="0" y="17990"/>
                    <a:pt x="0" y="18519"/>
                  </a:cubicBezTo>
                  <a:lnTo>
                    <a:pt x="0" y="29102"/>
                  </a:lnTo>
                  <a:cubicBezTo>
                    <a:pt x="0" y="32805"/>
                    <a:pt x="2646" y="35451"/>
                    <a:pt x="6349" y="35451"/>
                  </a:cubicBezTo>
                  <a:cubicBezTo>
                    <a:pt x="10053" y="35451"/>
                    <a:pt x="12699" y="32805"/>
                    <a:pt x="12699" y="29102"/>
                  </a:cubicBezTo>
                  <a:lnTo>
                    <a:pt x="12699" y="20107"/>
                  </a:lnTo>
                  <a:lnTo>
                    <a:pt x="16403" y="13228"/>
                  </a:lnTo>
                  <a:lnTo>
                    <a:pt x="44975" y="13228"/>
                  </a:lnTo>
                  <a:lnTo>
                    <a:pt x="49737" y="20635"/>
                  </a:lnTo>
                  <a:lnTo>
                    <a:pt x="49737" y="29102"/>
                  </a:lnTo>
                  <a:cubicBezTo>
                    <a:pt x="49737" y="32805"/>
                    <a:pt x="52383" y="35451"/>
                    <a:pt x="56086" y="35451"/>
                  </a:cubicBezTo>
                  <a:cubicBezTo>
                    <a:pt x="59790" y="35451"/>
                    <a:pt x="62436" y="32805"/>
                    <a:pt x="62436" y="29102"/>
                  </a:cubicBezTo>
                  <a:lnTo>
                    <a:pt x="62436" y="1904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2" name="Forma libre 460">
              <a:extLst>
                <a:ext uri="{FF2B5EF4-FFF2-40B4-BE49-F238E27FC236}">
                  <a16:creationId xmlns:a16="http://schemas.microsoft.com/office/drawing/2014/main" id="{C56A330F-6B8A-E1EF-98B3-37E370670FD1}"/>
                </a:ext>
              </a:extLst>
            </p:cNvPr>
            <p:cNvSpPr/>
            <p:nvPr/>
          </p:nvSpPr>
          <p:spPr>
            <a:xfrm>
              <a:off x="3024201" y="11819454"/>
              <a:ext cx="74077" cy="158736"/>
            </a:xfrm>
            <a:custGeom>
              <a:avLst/>
              <a:gdLst>
                <a:gd name="connsiteX0" fmla="*/ 52912 w 74076"/>
                <a:gd name="connsiteY0" fmla="*/ 124349 h 158735"/>
                <a:gd name="connsiteX1" fmla="*/ 48679 w 74076"/>
                <a:gd name="connsiteY1" fmla="*/ 123820 h 158735"/>
                <a:gd name="connsiteX2" fmla="*/ 51854 w 74076"/>
                <a:gd name="connsiteY2" fmla="*/ 111650 h 158735"/>
                <a:gd name="connsiteX3" fmla="*/ 75664 w 74076"/>
                <a:gd name="connsiteY3" fmla="*/ 85723 h 158735"/>
                <a:gd name="connsiteX4" fmla="*/ 75664 w 74076"/>
                <a:gd name="connsiteY4" fmla="*/ 67734 h 158735"/>
                <a:gd name="connsiteX5" fmla="*/ 57145 w 74076"/>
                <a:gd name="connsiteY5" fmla="*/ 66675 h 158735"/>
                <a:gd name="connsiteX6" fmla="*/ 46033 w 74076"/>
                <a:gd name="connsiteY6" fmla="*/ 75671 h 158735"/>
                <a:gd name="connsiteX7" fmla="*/ 43917 w 74076"/>
                <a:gd name="connsiteY7" fmla="*/ 71438 h 158735"/>
                <a:gd name="connsiteX8" fmla="*/ 44446 w 74076"/>
                <a:gd name="connsiteY8" fmla="*/ 46040 h 158735"/>
                <a:gd name="connsiteX9" fmla="*/ 61378 w 74076"/>
                <a:gd name="connsiteY9" fmla="*/ 22229 h 158735"/>
                <a:gd name="connsiteX10" fmla="*/ 58732 w 74076"/>
                <a:gd name="connsiteY10" fmla="*/ 3710 h 158735"/>
                <a:gd name="connsiteX11" fmla="*/ 57145 w 74076"/>
                <a:gd name="connsiteY11" fmla="*/ 2652 h 158735"/>
                <a:gd name="connsiteX12" fmla="*/ 39155 w 74076"/>
                <a:gd name="connsiteY12" fmla="*/ 4240 h 158735"/>
                <a:gd name="connsiteX13" fmla="*/ 11641 w 74076"/>
                <a:gd name="connsiteY13" fmla="*/ 35987 h 158735"/>
                <a:gd name="connsiteX14" fmla="*/ 8466 w 74076"/>
                <a:gd name="connsiteY14" fmla="*/ 43924 h 158735"/>
                <a:gd name="connsiteX15" fmla="*/ 4233 w 74076"/>
                <a:gd name="connsiteY15" fmla="*/ 109534 h 158735"/>
                <a:gd name="connsiteX16" fmla="*/ 5820 w 74076"/>
                <a:gd name="connsiteY16" fmla="*/ 116413 h 158735"/>
                <a:gd name="connsiteX17" fmla="*/ 6349 w 74076"/>
                <a:gd name="connsiteY17" fmla="*/ 118000 h 158735"/>
                <a:gd name="connsiteX18" fmla="*/ 2117 w 74076"/>
                <a:gd name="connsiteY18" fmla="*/ 119587 h 158735"/>
                <a:gd name="connsiteX19" fmla="*/ 0 w 74076"/>
                <a:gd name="connsiteY19" fmla="*/ 124349 h 158735"/>
                <a:gd name="connsiteX20" fmla="*/ 0 w 74076"/>
                <a:gd name="connsiteY20" fmla="*/ 155567 h 158735"/>
                <a:gd name="connsiteX21" fmla="*/ 6349 w 74076"/>
                <a:gd name="connsiteY21" fmla="*/ 161916 h 158735"/>
                <a:gd name="connsiteX22" fmla="*/ 52383 w 74076"/>
                <a:gd name="connsiteY22" fmla="*/ 161916 h 158735"/>
                <a:gd name="connsiteX23" fmla="*/ 58732 w 74076"/>
                <a:gd name="connsiteY23" fmla="*/ 155567 h 158735"/>
                <a:gd name="connsiteX24" fmla="*/ 58732 w 74076"/>
                <a:gd name="connsiteY24" fmla="*/ 132286 h 158735"/>
                <a:gd name="connsiteX25" fmla="*/ 52912 w 74076"/>
                <a:gd name="connsiteY25" fmla="*/ 124349 h 158735"/>
                <a:gd name="connsiteX26" fmla="*/ 21165 w 74076"/>
                <a:gd name="connsiteY26" fmla="*/ 43924 h 158735"/>
                <a:gd name="connsiteX27" fmla="*/ 49208 w 74076"/>
                <a:gd name="connsiteY27" fmla="*/ 12176 h 158735"/>
                <a:gd name="connsiteX28" fmla="*/ 50795 w 74076"/>
                <a:gd name="connsiteY28" fmla="*/ 14292 h 158735"/>
                <a:gd name="connsiteX29" fmla="*/ 33864 w 74076"/>
                <a:gd name="connsiteY29" fmla="*/ 38103 h 158735"/>
                <a:gd name="connsiteX30" fmla="*/ 31218 w 74076"/>
                <a:gd name="connsiteY30" fmla="*/ 45510 h 158735"/>
                <a:gd name="connsiteX31" fmla="*/ 30689 w 74076"/>
                <a:gd name="connsiteY31" fmla="*/ 70380 h 158735"/>
                <a:gd name="connsiteX32" fmla="*/ 32276 w 74076"/>
                <a:gd name="connsiteY32" fmla="*/ 76729 h 158735"/>
                <a:gd name="connsiteX33" fmla="*/ 34393 w 74076"/>
                <a:gd name="connsiteY33" fmla="*/ 80432 h 158735"/>
                <a:gd name="connsiteX34" fmla="*/ 43388 w 74076"/>
                <a:gd name="connsiteY34" fmla="*/ 87311 h 158735"/>
                <a:gd name="connsiteX35" fmla="*/ 54499 w 74076"/>
                <a:gd name="connsiteY35" fmla="*/ 84665 h 158735"/>
                <a:gd name="connsiteX36" fmla="*/ 65611 w 74076"/>
                <a:gd name="connsiteY36" fmla="*/ 76729 h 158735"/>
                <a:gd name="connsiteX37" fmla="*/ 40742 w 74076"/>
                <a:gd name="connsiteY37" fmla="*/ 103713 h 158735"/>
                <a:gd name="connsiteX38" fmla="*/ 39155 w 74076"/>
                <a:gd name="connsiteY38" fmla="*/ 106359 h 158735"/>
                <a:gd name="connsiteX39" fmla="*/ 34922 w 74076"/>
                <a:gd name="connsiteY39" fmla="*/ 121174 h 158735"/>
                <a:gd name="connsiteX40" fmla="*/ 20106 w 74076"/>
                <a:gd name="connsiteY40" fmla="*/ 118529 h 158735"/>
                <a:gd name="connsiteX41" fmla="*/ 15345 w 74076"/>
                <a:gd name="connsiteY41" fmla="*/ 109004 h 158735"/>
                <a:gd name="connsiteX42" fmla="*/ 21165 w 74076"/>
                <a:gd name="connsiteY42" fmla="*/ 43924 h 158735"/>
                <a:gd name="connsiteX43" fmla="*/ 45504 w 74076"/>
                <a:gd name="connsiteY43" fmla="*/ 147630 h 158735"/>
                <a:gd name="connsiteX44" fmla="*/ 12170 w 74076"/>
                <a:gd name="connsiteY44" fmla="*/ 147630 h 158735"/>
                <a:gd name="connsiteX45" fmla="*/ 12170 w 74076"/>
                <a:gd name="connsiteY45" fmla="*/ 130699 h 158735"/>
                <a:gd name="connsiteX46" fmla="*/ 45504 w 74076"/>
                <a:gd name="connsiteY46" fmla="*/ 135990 h 158735"/>
                <a:gd name="connsiteX47" fmla="*/ 45504 w 74076"/>
                <a:gd name="connsiteY47" fmla="*/ 147630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4076" h="158735">
                  <a:moveTo>
                    <a:pt x="52912" y="124349"/>
                  </a:moveTo>
                  <a:lnTo>
                    <a:pt x="48679" y="123820"/>
                  </a:lnTo>
                  <a:lnTo>
                    <a:pt x="51854" y="111650"/>
                  </a:lnTo>
                  <a:lnTo>
                    <a:pt x="75664" y="85723"/>
                  </a:lnTo>
                  <a:cubicBezTo>
                    <a:pt x="80426" y="80432"/>
                    <a:pt x="80426" y="72495"/>
                    <a:pt x="75664" y="67734"/>
                  </a:cubicBezTo>
                  <a:cubicBezTo>
                    <a:pt x="70902" y="62443"/>
                    <a:pt x="62436" y="61913"/>
                    <a:pt x="57145" y="66675"/>
                  </a:cubicBezTo>
                  <a:lnTo>
                    <a:pt x="46033" y="75671"/>
                  </a:lnTo>
                  <a:lnTo>
                    <a:pt x="43917" y="71438"/>
                  </a:lnTo>
                  <a:lnTo>
                    <a:pt x="44446" y="46040"/>
                  </a:lnTo>
                  <a:lnTo>
                    <a:pt x="61378" y="22229"/>
                  </a:lnTo>
                  <a:cubicBezTo>
                    <a:pt x="65611" y="16408"/>
                    <a:pt x="64023" y="7943"/>
                    <a:pt x="58732" y="3710"/>
                  </a:cubicBezTo>
                  <a:lnTo>
                    <a:pt x="57145" y="2652"/>
                  </a:lnTo>
                  <a:cubicBezTo>
                    <a:pt x="51854" y="-1581"/>
                    <a:pt x="44446" y="-523"/>
                    <a:pt x="39155" y="4240"/>
                  </a:cubicBezTo>
                  <a:lnTo>
                    <a:pt x="11641" y="35987"/>
                  </a:lnTo>
                  <a:cubicBezTo>
                    <a:pt x="9524" y="38103"/>
                    <a:pt x="8466" y="40748"/>
                    <a:pt x="8466" y="43924"/>
                  </a:cubicBezTo>
                  <a:lnTo>
                    <a:pt x="4233" y="109534"/>
                  </a:lnTo>
                  <a:cubicBezTo>
                    <a:pt x="4233" y="111650"/>
                    <a:pt x="4762" y="114295"/>
                    <a:pt x="5820" y="116413"/>
                  </a:cubicBezTo>
                  <a:lnTo>
                    <a:pt x="6349" y="118000"/>
                  </a:lnTo>
                  <a:cubicBezTo>
                    <a:pt x="4762" y="118000"/>
                    <a:pt x="3175" y="118529"/>
                    <a:pt x="2117" y="119587"/>
                  </a:cubicBezTo>
                  <a:cubicBezTo>
                    <a:pt x="529" y="120646"/>
                    <a:pt x="0" y="122762"/>
                    <a:pt x="0" y="124349"/>
                  </a:cubicBezTo>
                  <a:lnTo>
                    <a:pt x="0" y="155567"/>
                  </a:lnTo>
                  <a:cubicBezTo>
                    <a:pt x="0" y="159270"/>
                    <a:pt x="2646" y="161916"/>
                    <a:pt x="6349" y="161916"/>
                  </a:cubicBezTo>
                  <a:lnTo>
                    <a:pt x="52383" y="161916"/>
                  </a:lnTo>
                  <a:cubicBezTo>
                    <a:pt x="56086" y="161916"/>
                    <a:pt x="58732" y="159270"/>
                    <a:pt x="58732" y="155567"/>
                  </a:cubicBezTo>
                  <a:lnTo>
                    <a:pt x="58732" y="132286"/>
                  </a:lnTo>
                  <a:cubicBezTo>
                    <a:pt x="58203" y="127523"/>
                    <a:pt x="56086" y="124878"/>
                    <a:pt x="52912" y="124349"/>
                  </a:cubicBezTo>
                  <a:close/>
                  <a:moveTo>
                    <a:pt x="21165" y="43924"/>
                  </a:moveTo>
                  <a:lnTo>
                    <a:pt x="49208" y="12176"/>
                  </a:lnTo>
                  <a:lnTo>
                    <a:pt x="50795" y="14292"/>
                  </a:lnTo>
                  <a:lnTo>
                    <a:pt x="33864" y="38103"/>
                  </a:lnTo>
                  <a:cubicBezTo>
                    <a:pt x="32276" y="40219"/>
                    <a:pt x="31218" y="42864"/>
                    <a:pt x="31218" y="45510"/>
                  </a:cubicBezTo>
                  <a:lnTo>
                    <a:pt x="30689" y="70380"/>
                  </a:lnTo>
                  <a:cubicBezTo>
                    <a:pt x="30689" y="72495"/>
                    <a:pt x="31218" y="74611"/>
                    <a:pt x="32276" y="76729"/>
                  </a:cubicBezTo>
                  <a:lnTo>
                    <a:pt x="34393" y="80432"/>
                  </a:lnTo>
                  <a:cubicBezTo>
                    <a:pt x="36509" y="84136"/>
                    <a:pt x="39684" y="86781"/>
                    <a:pt x="43388" y="87311"/>
                  </a:cubicBezTo>
                  <a:cubicBezTo>
                    <a:pt x="47621" y="88369"/>
                    <a:pt x="51325" y="87311"/>
                    <a:pt x="54499" y="84665"/>
                  </a:cubicBezTo>
                  <a:lnTo>
                    <a:pt x="65611" y="76729"/>
                  </a:lnTo>
                  <a:lnTo>
                    <a:pt x="40742" y="103713"/>
                  </a:lnTo>
                  <a:cubicBezTo>
                    <a:pt x="40213" y="104243"/>
                    <a:pt x="39684" y="105301"/>
                    <a:pt x="39155" y="106359"/>
                  </a:cubicBezTo>
                  <a:lnTo>
                    <a:pt x="34922" y="121174"/>
                  </a:lnTo>
                  <a:lnTo>
                    <a:pt x="20106" y="118529"/>
                  </a:lnTo>
                  <a:lnTo>
                    <a:pt x="15345" y="109004"/>
                  </a:lnTo>
                  <a:lnTo>
                    <a:pt x="21165" y="43924"/>
                  </a:lnTo>
                  <a:close/>
                  <a:moveTo>
                    <a:pt x="45504" y="147630"/>
                  </a:moveTo>
                  <a:lnTo>
                    <a:pt x="12170" y="147630"/>
                  </a:lnTo>
                  <a:lnTo>
                    <a:pt x="12170" y="130699"/>
                  </a:lnTo>
                  <a:lnTo>
                    <a:pt x="45504" y="135990"/>
                  </a:lnTo>
                  <a:lnTo>
                    <a:pt x="45504" y="14763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3" name="Forma libre 461">
              <a:extLst>
                <a:ext uri="{FF2B5EF4-FFF2-40B4-BE49-F238E27FC236}">
                  <a16:creationId xmlns:a16="http://schemas.microsoft.com/office/drawing/2014/main" id="{7220F6C0-145A-5874-4BD5-1A567326DB57}"/>
                </a:ext>
              </a:extLst>
            </p:cNvPr>
            <p:cNvSpPr/>
            <p:nvPr/>
          </p:nvSpPr>
          <p:spPr>
            <a:xfrm>
              <a:off x="3259791" y="11668662"/>
              <a:ext cx="79368" cy="158736"/>
            </a:xfrm>
            <a:custGeom>
              <a:avLst/>
              <a:gdLst>
                <a:gd name="connsiteX0" fmla="*/ 77648 w 79367"/>
                <a:gd name="connsiteY0" fmla="*/ 42330 h 158735"/>
                <a:gd name="connsiteX1" fmla="*/ 79765 w 79367"/>
                <a:gd name="connsiteY1" fmla="*/ 37567 h 158735"/>
                <a:gd name="connsiteX2" fmla="*/ 79765 w 79367"/>
                <a:gd name="connsiteY2" fmla="*/ 6349 h 158735"/>
                <a:gd name="connsiteX3" fmla="*/ 73415 w 79367"/>
                <a:gd name="connsiteY3" fmla="*/ 0 h 158735"/>
                <a:gd name="connsiteX4" fmla="*/ 27382 w 79367"/>
                <a:gd name="connsiteY4" fmla="*/ 0 h 158735"/>
                <a:gd name="connsiteX5" fmla="*/ 21033 w 79367"/>
                <a:gd name="connsiteY5" fmla="*/ 6349 h 158735"/>
                <a:gd name="connsiteX6" fmla="*/ 21033 w 79367"/>
                <a:gd name="connsiteY6" fmla="*/ 29630 h 158735"/>
                <a:gd name="connsiteX7" fmla="*/ 26324 w 79367"/>
                <a:gd name="connsiteY7" fmla="*/ 35980 h 158735"/>
                <a:gd name="connsiteX8" fmla="*/ 30557 w 79367"/>
                <a:gd name="connsiteY8" fmla="*/ 36509 h 158735"/>
                <a:gd name="connsiteX9" fmla="*/ 27382 w 79367"/>
                <a:gd name="connsiteY9" fmla="*/ 48679 h 158735"/>
                <a:gd name="connsiteX10" fmla="*/ 3572 w 79367"/>
                <a:gd name="connsiteY10" fmla="*/ 74605 h 158735"/>
                <a:gd name="connsiteX11" fmla="*/ 3572 w 79367"/>
                <a:gd name="connsiteY11" fmla="*/ 92596 h 158735"/>
                <a:gd name="connsiteX12" fmla="*/ 22091 w 79367"/>
                <a:gd name="connsiteY12" fmla="*/ 93654 h 158735"/>
                <a:gd name="connsiteX13" fmla="*/ 33202 w 79367"/>
                <a:gd name="connsiteY13" fmla="*/ 84659 h 158735"/>
                <a:gd name="connsiteX14" fmla="*/ 35319 w 79367"/>
                <a:gd name="connsiteY14" fmla="*/ 88892 h 158735"/>
                <a:gd name="connsiteX15" fmla="*/ 34789 w 79367"/>
                <a:gd name="connsiteY15" fmla="*/ 114289 h 158735"/>
                <a:gd name="connsiteX16" fmla="*/ 17858 w 79367"/>
                <a:gd name="connsiteY16" fmla="*/ 138099 h 158735"/>
                <a:gd name="connsiteX17" fmla="*/ 21033 w 79367"/>
                <a:gd name="connsiteY17" fmla="*/ 156618 h 158735"/>
                <a:gd name="connsiteX18" fmla="*/ 22620 w 79367"/>
                <a:gd name="connsiteY18" fmla="*/ 157678 h 158735"/>
                <a:gd name="connsiteX19" fmla="*/ 30557 w 79367"/>
                <a:gd name="connsiteY19" fmla="*/ 160323 h 158735"/>
                <a:gd name="connsiteX20" fmla="*/ 40610 w 79367"/>
                <a:gd name="connsiteY20" fmla="*/ 156090 h 158735"/>
                <a:gd name="connsiteX21" fmla="*/ 68124 w 79367"/>
                <a:gd name="connsiteY21" fmla="*/ 124343 h 158735"/>
                <a:gd name="connsiteX22" fmla="*/ 71299 w 79367"/>
                <a:gd name="connsiteY22" fmla="*/ 116406 h 158735"/>
                <a:gd name="connsiteX23" fmla="*/ 75532 w 79367"/>
                <a:gd name="connsiteY23" fmla="*/ 50795 h 158735"/>
                <a:gd name="connsiteX24" fmla="*/ 73944 w 79367"/>
                <a:gd name="connsiteY24" fmla="*/ 43917 h 158735"/>
                <a:gd name="connsiteX25" fmla="*/ 73415 w 79367"/>
                <a:gd name="connsiteY25" fmla="*/ 42330 h 158735"/>
                <a:gd name="connsiteX26" fmla="*/ 73415 w 79367"/>
                <a:gd name="connsiteY26" fmla="*/ 42330 h 158735"/>
                <a:gd name="connsiteX27" fmla="*/ 77648 w 79367"/>
                <a:gd name="connsiteY27" fmla="*/ 42330 h 158735"/>
                <a:gd name="connsiteX28" fmla="*/ 33731 w 79367"/>
                <a:gd name="connsiteY28" fmla="*/ 12698 h 158735"/>
                <a:gd name="connsiteX29" fmla="*/ 67066 w 79367"/>
                <a:gd name="connsiteY29" fmla="*/ 12698 h 158735"/>
                <a:gd name="connsiteX30" fmla="*/ 67066 w 79367"/>
                <a:gd name="connsiteY30" fmla="*/ 29630 h 158735"/>
                <a:gd name="connsiteX31" fmla="*/ 33731 w 79367"/>
                <a:gd name="connsiteY31" fmla="*/ 24339 h 158735"/>
                <a:gd name="connsiteX32" fmla="*/ 33731 w 79367"/>
                <a:gd name="connsiteY32" fmla="*/ 12698 h 158735"/>
                <a:gd name="connsiteX33" fmla="*/ 58071 w 79367"/>
                <a:gd name="connsiteY33" fmla="*/ 116935 h 158735"/>
                <a:gd name="connsiteX34" fmla="*/ 30028 w 79367"/>
                <a:gd name="connsiteY34" fmla="*/ 148153 h 158735"/>
                <a:gd name="connsiteX35" fmla="*/ 28440 w 79367"/>
                <a:gd name="connsiteY35" fmla="*/ 146036 h 158735"/>
                <a:gd name="connsiteX36" fmla="*/ 45372 w 79367"/>
                <a:gd name="connsiteY36" fmla="*/ 122226 h 158735"/>
                <a:gd name="connsiteX37" fmla="*/ 48017 w 79367"/>
                <a:gd name="connsiteY37" fmla="*/ 114819 h 158735"/>
                <a:gd name="connsiteX38" fmla="*/ 48547 w 79367"/>
                <a:gd name="connsiteY38" fmla="*/ 89950 h 158735"/>
                <a:gd name="connsiteX39" fmla="*/ 46959 w 79367"/>
                <a:gd name="connsiteY39" fmla="*/ 83601 h 158735"/>
                <a:gd name="connsiteX40" fmla="*/ 44843 w 79367"/>
                <a:gd name="connsiteY40" fmla="*/ 79896 h 158735"/>
                <a:gd name="connsiteX41" fmla="*/ 35319 w 79367"/>
                <a:gd name="connsiteY41" fmla="*/ 73019 h 158735"/>
                <a:gd name="connsiteX42" fmla="*/ 32673 w 79367"/>
                <a:gd name="connsiteY42" fmla="*/ 72489 h 158735"/>
                <a:gd name="connsiteX43" fmla="*/ 24207 w 79367"/>
                <a:gd name="connsiteY43" fmla="*/ 75664 h 158735"/>
                <a:gd name="connsiteX44" fmla="*/ 13096 w 79367"/>
                <a:gd name="connsiteY44" fmla="*/ 83601 h 158735"/>
                <a:gd name="connsiteX45" fmla="*/ 37964 w 79367"/>
                <a:gd name="connsiteY45" fmla="*/ 56615 h 158735"/>
                <a:gd name="connsiteX46" fmla="*/ 39552 w 79367"/>
                <a:gd name="connsiteY46" fmla="*/ 53970 h 158735"/>
                <a:gd name="connsiteX47" fmla="*/ 43785 w 79367"/>
                <a:gd name="connsiteY47" fmla="*/ 39154 h 158735"/>
                <a:gd name="connsiteX48" fmla="*/ 58600 w 79367"/>
                <a:gd name="connsiteY48" fmla="*/ 41800 h 158735"/>
                <a:gd name="connsiteX49" fmla="*/ 63362 w 79367"/>
                <a:gd name="connsiteY49" fmla="*/ 51324 h 158735"/>
                <a:gd name="connsiteX50" fmla="*/ 58071 w 79367"/>
                <a:gd name="connsiteY50" fmla="*/ 116935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9367" h="158735">
                  <a:moveTo>
                    <a:pt x="77648" y="42330"/>
                  </a:moveTo>
                  <a:cubicBezTo>
                    <a:pt x="79236" y="41272"/>
                    <a:pt x="79765" y="39154"/>
                    <a:pt x="79765" y="37567"/>
                  </a:cubicBezTo>
                  <a:lnTo>
                    <a:pt x="79765" y="6349"/>
                  </a:lnTo>
                  <a:cubicBezTo>
                    <a:pt x="79765" y="2646"/>
                    <a:pt x="77119" y="0"/>
                    <a:pt x="73415" y="0"/>
                  </a:cubicBezTo>
                  <a:lnTo>
                    <a:pt x="27382" y="0"/>
                  </a:lnTo>
                  <a:cubicBezTo>
                    <a:pt x="23678" y="0"/>
                    <a:pt x="21033" y="2646"/>
                    <a:pt x="21033" y="6349"/>
                  </a:cubicBezTo>
                  <a:lnTo>
                    <a:pt x="21033" y="29630"/>
                  </a:lnTo>
                  <a:cubicBezTo>
                    <a:pt x="21033" y="32805"/>
                    <a:pt x="23149" y="35451"/>
                    <a:pt x="26324" y="35980"/>
                  </a:cubicBezTo>
                  <a:lnTo>
                    <a:pt x="30557" y="36509"/>
                  </a:lnTo>
                  <a:lnTo>
                    <a:pt x="27382" y="48679"/>
                  </a:lnTo>
                  <a:lnTo>
                    <a:pt x="3572" y="74605"/>
                  </a:lnTo>
                  <a:cubicBezTo>
                    <a:pt x="-1191" y="79896"/>
                    <a:pt x="-1191" y="87833"/>
                    <a:pt x="3572" y="92596"/>
                  </a:cubicBezTo>
                  <a:cubicBezTo>
                    <a:pt x="8334" y="97887"/>
                    <a:pt x="16800" y="98415"/>
                    <a:pt x="22091" y="93654"/>
                  </a:cubicBezTo>
                  <a:lnTo>
                    <a:pt x="33202" y="84659"/>
                  </a:lnTo>
                  <a:lnTo>
                    <a:pt x="35319" y="88892"/>
                  </a:lnTo>
                  <a:lnTo>
                    <a:pt x="34789" y="114289"/>
                  </a:lnTo>
                  <a:lnTo>
                    <a:pt x="17858" y="138099"/>
                  </a:lnTo>
                  <a:cubicBezTo>
                    <a:pt x="13625" y="143920"/>
                    <a:pt x="15212" y="152387"/>
                    <a:pt x="21033" y="156618"/>
                  </a:cubicBezTo>
                  <a:lnTo>
                    <a:pt x="22620" y="157678"/>
                  </a:lnTo>
                  <a:cubicBezTo>
                    <a:pt x="24736" y="159264"/>
                    <a:pt x="27911" y="160323"/>
                    <a:pt x="30557" y="160323"/>
                  </a:cubicBezTo>
                  <a:cubicBezTo>
                    <a:pt x="34260" y="160323"/>
                    <a:pt x="37964" y="158736"/>
                    <a:pt x="40610" y="156090"/>
                  </a:cubicBezTo>
                  <a:lnTo>
                    <a:pt x="68124" y="124343"/>
                  </a:lnTo>
                  <a:cubicBezTo>
                    <a:pt x="70241" y="122226"/>
                    <a:pt x="71299" y="119580"/>
                    <a:pt x="71299" y="116406"/>
                  </a:cubicBezTo>
                  <a:lnTo>
                    <a:pt x="75532" y="50795"/>
                  </a:lnTo>
                  <a:cubicBezTo>
                    <a:pt x="75532" y="48679"/>
                    <a:pt x="75003" y="46033"/>
                    <a:pt x="73944" y="43917"/>
                  </a:cubicBezTo>
                  <a:lnTo>
                    <a:pt x="73415" y="42330"/>
                  </a:lnTo>
                  <a:cubicBezTo>
                    <a:pt x="73415" y="42330"/>
                    <a:pt x="73415" y="42330"/>
                    <a:pt x="73415" y="42330"/>
                  </a:cubicBezTo>
                  <a:cubicBezTo>
                    <a:pt x="75003" y="43917"/>
                    <a:pt x="76590" y="43388"/>
                    <a:pt x="77648" y="42330"/>
                  </a:cubicBezTo>
                  <a:close/>
                  <a:moveTo>
                    <a:pt x="33731" y="12698"/>
                  </a:moveTo>
                  <a:lnTo>
                    <a:pt x="67066" y="12698"/>
                  </a:lnTo>
                  <a:lnTo>
                    <a:pt x="67066" y="29630"/>
                  </a:lnTo>
                  <a:lnTo>
                    <a:pt x="33731" y="24339"/>
                  </a:lnTo>
                  <a:lnTo>
                    <a:pt x="33731" y="12698"/>
                  </a:lnTo>
                  <a:close/>
                  <a:moveTo>
                    <a:pt x="58071" y="116935"/>
                  </a:moveTo>
                  <a:lnTo>
                    <a:pt x="30028" y="148153"/>
                  </a:lnTo>
                  <a:lnTo>
                    <a:pt x="28440" y="146036"/>
                  </a:lnTo>
                  <a:lnTo>
                    <a:pt x="45372" y="122226"/>
                  </a:lnTo>
                  <a:cubicBezTo>
                    <a:pt x="46959" y="120110"/>
                    <a:pt x="48017" y="117464"/>
                    <a:pt x="48017" y="114819"/>
                  </a:cubicBezTo>
                  <a:lnTo>
                    <a:pt x="48547" y="89950"/>
                  </a:lnTo>
                  <a:cubicBezTo>
                    <a:pt x="48547" y="87833"/>
                    <a:pt x="48017" y="85717"/>
                    <a:pt x="46959" y="83601"/>
                  </a:cubicBezTo>
                  <a:lnTo>
                    <a:pt x="44843" y="79896"/>
                  </a:lnTo>
                  <a:cubicBezTo>
                    <a:pt x="42726" y="76193"/>
                    <a:pt x="39552" y="73547"/>
                    <a:pt x="35319" y="73019"/>
                  </a:cubicBezTo>
                  <a:cubicBezTo>
                    <a:pt x="34260" y="73019"/>
                    <a:pt x="33731" y="72489"/>
                    <a:pt x="32673" y="72489"/>
                  </a:cubicBezTo>
                  <a:cubicBezTo>
                    <a:pt x="29498" y="72489"/>
                    <a:pt x="26324" y="73547"/>
                    <a:pt x="24207" y="75664"/>
                  </a:cubicBezTo>
                  <a:lnTo>
                    <a:pt x="13096" y="83601"/>
                  </a:lnTo>
                  <a:lnTo>
                    <a:pt x="37964" y="56615"/>
                  </a:lnTo>
                  <a:cubicBezTo>
                    <a:pt x="38493" y="56086"/>
                    <a:pt x="39023" y="55028"/>
                    <a:pt x="39552" y="53970"/>
                  </a:cubicBezTo>
                  <a:lnTo>
                    <a:pt x="43785" y="39154"/>
                  </a:lnTo>
                  <a:lnTo>
                    <a:pt x="58600" y="41800"/>
                  </a:lnTo>
                  <a:lnTo>
                    <a:pt x="63362" y="51324"/>
                  </a:lnTo>
                  <a:lnTo>
                    <a:pt x="58071" y="11693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4" name="Forma libre 462">
              <a:extLst>
                <a:ext uri="{FF2B5EF4-FFF2-40B4-BE49-F238E27FC236}">
                  <a16:creationId xmlns:a16="http://schemas.microsoft.com/office/drawing/2014/main" id="{9CC1FB3D-98E1-7BDC-D872-2D98832FDF65}"/>
                </a:ext>
              </a:extLst>
            </p:cNvPr>
            <p:cNvSpPr/>
            <p:nvPr/>
          </p:nvSpPr>
          <p:spPr>
            <a:xfrm>
              <a:off x="3175529" y="11713637"/>
              <a:ext cx="116406" cy="158736"/>
            </a:xfrm>
            <a:custGeom>
              <a:avLst/>
              <a:gdLst>
                <a:gd name="connsiteX0" fmla="*/ 111644 w 116406"/>
                <a:gd name="connsiteY0" fmla="*/ 120110 h 158735"/>
                <a:gd name="connsiteX1" fmla="*/ 105295 w 116406"/>
                <a:gd name="connsiteY1" fmla="*/ 126459 h 158735"/>
                <a:gd name="connsiteX2" fmla="*/ 105295 w 116406"/>
                <a:gd name="connsiteY2" fmla="*/ 150269 h 158735"/>
                <a:gd name="connsiteX3" fmla="*/ 65611 w 116406"/>
                <a:gd name="connsiteY3" fmla="*/ 150269 h 158735"/>
                <a:gd name="connsiteX4" fmla="*/ 65611 w 116406"/>
                <a:gd name="connsiteY4" fmla="*/ 95241 h 158735"/>
                <a:gd name="connsiteX5" fmla="*/ 79897 w 116406"/>
                <a:gd name="connsiteY5" fmla="*/ 101061 h 158735"/>
                <a:gd name="connsiteX6" fmla="*/ 95771 w 116406"/>
                <a:gd name="connsiteY6" fmla="*/ 94183 h 158735"/>
                <a:gd name="connsiteX7" fmla="*/ 94712 w 116406"/>
                <a:gd name="connsiteY7" fmla="*/ 63494 h 158735"/>
                <a:gd name="connsiteX8" fmla="*/ 79368 w 116406"/>
                <a:gd name="connsiteY8" fmla="*/ 57673 h 158735"/>
                <a:gd name="connsiteX9" fmla="*/ 65611 w 116406"/>
                <a:gd name="connsiteY9" fmla="*/ 63494 h 158735"/>
                <a:gd name="connsiteX10" fmla="*/ 65611 w 116406"/>
                <a:gd name="connsiteY10" fmla="*/ 12698 h 158735"/>
                <a:gd name="connsiteX11" fmla="*/ 96829 w 116406"/>
                <a:gd name="connsiteY11" fmla="*/ 12698 h 158735"/>
                <a:gd name="connsiteX12" fmla="*/ 103178 w 116406"/>
                <a:gd name="connsiteY12" fmla="*/ 6349 h 158735"/>
                <a:gd name="connsiteX13" fmla="*/ 96829 w 116406"/>
                <a:gd name="connsiteY13" fmla="*/ 0 h 158735"/>
                <a:gd name="connsiteX14" fmla="*/ 59261 w 116406"/>
                <a:gd name="connsiteY14" fmla="*/ 0 h 158735"/>
                <a:gd name="connsiteX15" fmla="*/ 6349 w 116406"/>
                <a:gd name="connsiteY15" fmla="*/ 0 h 158735"/>
                <a:gd name="connsiteX16" fmla="*/ 0 w 116406"/>
                <a:gd name="connsiteY16" fmla="*/ 6349 h 158735"/>
                <a:gd name="connsiteX17" fmla="*/ 0 w 116406"/>
                <a:gd name="connsiteY17" fmla="*/ 157148 h 158735"/>
                <a:gd name="connsiteX18" fmla="*/ 6349 w 116406"/>
                <a:gd name="connsiteY18" fmla="*/ 163497 h 158735"/>
                <a:gd name="connsiteX19" fmla="*/ 111644 w 116406"/>
                <a:gd name="connsiteY19" fmla="*/ 163497 h 158735"/>
                <a:gd name="connsiteX20" fmla="*/ 117994 w 116406"/>
                <a:gd name="connsiteY20" fmla="*/ 157148 h 158735"/>
                <a:gd name="connsiteX21" fmla="*/ 117994 w 116406"/>
                <a:gd name="connsiteY21" fmla="*/ 126989 h 158735"/>
                <a:gd name="connsiteX22" fmla="*/ 111644 w 116406"/>
                <a:gd name="connsiteY22" fmla="*/ 120110 h 158735"/>
                <a:gd name="connsiteX23" fmla="*/ 73548 w 116406"/>
                <a:gd name="connsiteY23" fmla="*/ 73547 h 158735"/>
                <a:gd name="connsiteX24" fmla="*/ 79368 w 116406"/>
                <a:gd name="connsiteY24" fmla="*/ 70901 h 158735"/>
                <a:gd name="connsiteX25" fmla="*/ 85717 w 116406"/>
                <a:gd name="connsiteY25" fmla="*/ 73019 h 158735"/>
                <a:gd name="connsiteX26" fmla="*/ 86247 w 116406"/>
                <a:gd name="connsiteY26" fmla="*/ 85187 h 158735"/>
                <a:gd name="connsiteX27" fmla="*/ 74077 w 116406"/>
                <a:gd name="connsiteY27" fmla="*/ 85717 h 158735"/>
                <a:gd name="connsiteX28" fmla="*/ 67727 w 116406"/>
                <a:gd name="connsiteY28" fmla="*/ 79896 h 158735"/>
                <a:gd name="connsiteX29" fmla="*/ 73548 w 116406"/>
                <a:gd name="connsiteY29" fmla="*/ 73547 h 158735"/>
                <a:gd name="connsiteX30" fmla="*/ 12699 w 116406"/>
                <a:gd name="connsiteY30" fmla="*/ 12170 h 158735"/>
                <a:gd name="connsiteX31" fmla="*/ 52383 w 116406"/>
                <a:gd name="connsiteY31" fmla="*/ 12170 h 158735"/>
                <a:gd name="connsiteX32" fmla="*/ 52383 w 116406"/>
                <a:gd name="connsiteY32" fmla="*/ 62965 h 158735"/>
                <a:gd name="connsiteX33" fmla="*/ 38626 w 116406"/>
                <a:gd name="connsiteY33" fmla="*/ 57145 h 158735"/>
                <a:gd name="connsiteX34" fmla="*/ 23281 w 116406"/>
                <a:gd name="connsiteY34" fmla="*/ 62965 h 158735"/>
                <a:gd name="connsiteX35" fmla="*/ 16403 w 116406"/>
                <a:gd name="connsiteY35" fmla="*/ 77780 h 158735"/>
                <a:gd name="connsiteX36" fmla="*/ 22223 w 116406"/>
                <a:gd name="connsiteY36" fmla="*/ 93124 h 158735"/>
                <a:gd name="connsiteX37" fmla="*/ 37038 w 116406"/>
                <a:gd name="connsiteY37" fmla="*/ 100003 h 158735"/>
                <a:gd name="connsiteX38" fmla="*/ 37568 w 116406"/>
                <a:gd name="connsiteY38" fmla="*/ 100003 h 158735"/>
                <a:gd name="connsiteX39" fmla="*/ 51854 w 116406"/>
                <a:gd name="connsiteY39" fmla="*/ 94183 h 158735"/>
                <a:gd name="connsiteX40" fmla="*/ 51854 w 116406"/>
                <a:gd name="connsiteY40" fmla="*/ 149211 h 158735"/>
                <a:gd name="connsiteX41" fmla="*/ 12170 w 116406"/>
                <a:gd name="connsiteY41" fmla="*/ 149211 h 158735"/>
                <a:gd name="connsiteX42" fmla="*/ 12170 w 116406"/>
                <a:gd name="connsiteY42" fmla="*/ 12170 h 158735"/>
                <a:gd name="connsiteX43" fmla="*/ 50266 w 116406"/>
                <a:gd name="connsiteY43" fmla="*/ 79368 h 158735"/>
                <a:gd name="connsiteX44" fmla="*/ 43917 w 116406"/>
                <a:gd name="connsiteY44" fmla="*/ 85187 h 158735"/>
                <a:gd name="connsiteX45" fmla="*/ 37568 w 116406"/>
                <a:gd name="connsiteY45" fmla="*/ 87305 h 158735"/>
                <a:gd name="connsiteX46" fmla="*/ 31747 w 116406"/>
                <a:gd name="connsiteY46" fmla="*/ 84659 h 158735"/>
                <a:gd name="connsiteX47" fmla="*/ 29631 w 116406"/>
                <a:gd name="connsiteY47" fmla="*/ 78310 h 158735"/>
                <a:gd name="connsiteX48" fmla="*/ 32276 w 116406"/>
                <a:gd name="connsiteY48" fmla="*/ 72489 h 158735"/>
                <a:gd name="connsiteX49" fmla="*/ 38097 w 116406"/>
                <a:gd name="connsiteY49" fmla="*/ 70373 h 158735"/>
                <a:gd name="connsiteX50" fmla="*/ 38626 w 116406"/>
                <a:gd name="connsiteY50" fmla="*/ 70373 h 158735"/>
                <a:gd name="connsiteX51" fmla="*/ 44446 w 116406"/>
                <a:gd name="connsiteY51" fmla="*/ 73019 h 158735"/>
                <a:gd name="connsiteX52" fmla="*/ 50266 w 116406"/>
                <a:gd name="connsiteY52" fmla="*/ 79368 h 15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6406" h="158735">
                  <a:moveTo>
                    <a:pt x="111644" y="120110"/>
                  </a:moveTo>
                  <a:cubicBezTo>
                    <a:pt x="107940" y="120110"/>
                    <a:pt x="105295" y="122755"/>
                    <a:pt x="105295" y="126459"/>
                  </a:cubicBezTo>
                  <a:lnTo>
                    <a:pt x="105295" y="150269"/>
                  </a:lnTo>
                  <a:lnTo>
                    <a:pt x="65611" y="150269"/>
                  </a:lnTo>
                  <a:lnTo>
                    <a:pt x="65611" y="95241"/>
                  </a:lnTo>
                  <a:cubicBezTo>
                    <a:pt x="69844" y="98945"/>
                    <a:pt x="75135" y="101061"/>
                    <a:pt x="79897" y="101061"/>
                  </a:cubicBezTo>
                  <a:cubicBezTo>
                    <a:pt x="85717" y="101061"/>
                    <a:pt x="91538" y="98945"/>
                    <a:pt x="95771" y="94183"/>
                  </a:cubicBezTo>
                  <a:cubicBezTo>
                    <a:pt x="103708" y="85717"/>
                    <a:pt x="103178" y="71959"/>
                    <a:pt x="94712" y="63494"/>
                  </a:cubicBezTo>
                  <a:cubicBezTo>
                    <a:pt x="90480" y="59791"/>
                    <a:pt x="85188" y="57673"/>
                    <a:pt x="79368" y="57673"/>
                  </a:cubicBezTo>
                  <a:cubicBezTo>
                    <a:pt x="74077" y="57673"/>
                    <a:pt x="69315" y="59791"/>
                    <a:pt x="65611" y="63494"/>
                  </a:cubicBezTo>
                  <a:lnTo>
                    <a:pt x="65611" y="12698"/>
                  </a:lnTo>
                  <a:lnTo>
                    <a:pt x="96829" y="12698"/>
                  </a:lnTo>
                  <a:cubicBezTo>
                    <a:pt x="100533" y="12698"/>
                    <a:pt x="103178" y="10053"/>
                    <a:pt x="103178" y="6349"/>
                  </a:cubicBezTo>
                  <a:cubicBezTo>
                    <a:pt x="103178" y="2646"/>
                    <a:pt x="100533" y="0"/>
                    <a:pt x="96829" y="0"/>
                  </a:cubicBezTo>
                  <a:lnTo>
                    <a:pt x="59261" y="0"/>
                  </a:lnTo>
                  <a:lnTo>
                    <a:pt x="6349" y="0"/>
                  </a:lnTo>
                  <a:cubicBezTo>
                    <a:pt x="2646" y="0"/>
                    <a:pt x="0" y="2646"/>
                    <a:pt x="0" y="6349"/>
                  </a:cubicBezTo>
                  <a:lnTo>
                    <a:pt x="0" y="157148"/>
                  </a:lnTo>
                  <a:cubicBezTo>
                    <a:pt x="0" y="160852"/>
                    <a:pt x="2646" y="163497"/>
                    <a:pt x="6349" y="163497"/>
                  </a:cubicBezTo>
                  <a:lnTo>
                    <a:pt x="111644" y="163497"/>
                  </a:lnTo>
                  <a:cubicBezTo>
                    <a:pt x="115348" y="163497"/>
                    <a:pt x="117994" y="160852"/>
                    <a:pt x="117994" y="157148"/>
                  </a:cubicBezTo>
                  <a:lnTo>
                    <a:pt x="117994" y="126989"/>
                  </a:lnTo>
                  <a:cubicBezTo>
                    <a:pt x="117994" y="122755"/>
                    <a:pt x="115348" y="120110"/>
                    <a:pt x="111644" y="120110"/>
                  </a:cubicBezTo>
                  <a:close/>
                  <a:moveTo>
                    <a:pt x="73548" y="73547"/>
                  </a:moveTo>
                  <a:cubicBezTo>
                    <a:pt x="75135" y="71959"/>
                    <a:pt x="77252" y="70901"/>
                    <a:pt x="79368" y="70901"/>
                  </a:cubicBezTo>
                  <a:cubicBezTo>
                    <a:pt x="82013" y="70901"/>
                    <a:pt x="83601" y="71431"/>
                    <a:pt x="85717" y="73019"/>
                  </a:cubicBezTo>
                  <a:cubicBezTo>
                    <a:pt x="89421" y="76193"/>
                    <a:pt x="89421" y="81484"/>
                    <a:pt x="86247" y="85187"/>
                  </a:cubicBezTo>
                  <a:cubicBezTo>
                    <a:pt x="83072" y="88892"/>
                    <a:pt x="77781" y="88892"/>
                    <a:pt x="74077" y="85717"/>
                  </a:cubicBezTo>
                  <a:lnTo>
                    <a:pt x="67727" y="79896"/>
                  </a:lnTo>
                  <a:lnTo>
                    <a:pt x="73548" y="73547"/>
                  </a:lnTo>
                  <a:close/>
                  <a:moveTo>
                    <a:pt x="12699" y="12170"/>
                  </a:moveTo>
                  <a:lnTo>
                    <a:pt x="52383" y="12170"/>
                  </a:lnTo>
                  <a:lnTo>
                    <a:pt x="52383" y="62965"/>
                  </a:lnTo>
                  <a:cubicBezTo>
                    <a:pt x="48679" y="59261"/>
                    <a:pt x="43917" y="57673"/>
                    <a:pt x="38626" y="57145"/>
                  </a:cubicBezTo>
                  <a:cubicBezTo>
                    <a:pt x="32276" y="57145"/>
                    <a:pt x="27514" y="59261"/>
                    <a:pt x="23281" y="62965"/>
                  </a:cubicBezTo>
                  <a:cubicBezTo>
                    <a:pt x="19048" y="66668"/>
                    <a:pt x="16403" y="72489"/>
                    <a:pt x="16403" y="77780"/>
                  </a:cubicBezTo>
                  <a:cubicBezTo>
                    <a:pt x="16403" y="83601"/>
                    <a:pt x="18519" y="88892"/>
                    <a:pt x="22223" y="93124"/>
                  </a:cubicBezTo>
                  <a:cubicBezTo>
                    <a:pt x="25927" y="97357"/>
                    <a:pt x="31747" y="100003"/>
                    <a:pt x="37038" y="100003"/>
                  </a:cubicBezTo>
                  <a:cubicBezTo>
                    <a:pt x="37038" y="100003"/>
                    <a:pt x="37568" y="100003"/>
                    <a:pt x="37568" y="100003"/>
                  </a:cubicBezTo>
                  <a:cubicBezTo>
                    <a:pt x="42859" y="100003"/>
                    <a:pt x="48150" y="97887"/>
                    <a:pt x="51854" y="94183"/>
                  </a:cubicBezTo>
                  <a:lnTo>
                    <a:pt x="51854" y="149211"/>
                  </a:lnTo>
                  <a:lnTo>
                    <a:pt x="12170" y="149211"/>
                  </a:lnTo>
                  <a:lnTo>
                    <a:pt x="12170" y="12170"/>
                  </a:lnTo>
                  <a:close/>
                  <a:moveTo>
                    <a:pt x="50266" y="79368"/>
                  </a:moveTo>
                  <a:lnTo>
                    <a:pt x="43917" y="85187"/>
                  </a:lnTo>
                  <a:cubicBezTo>
                    <a:pt x="42330" y="86775"/>
                    <a:pt x="40742" y="87305"/>
                    <a:pt x="37568" y="87305"/>
                  </a:cubicBezTo>
                  <a:cubicBezTo>
                    <a:pt x="35451" y="87305"/>
                    <a:pt x="33335" y="86247"/>
                    <a:pt x="31747" y="84659"/>
                  </a:cubicBezTo>
                  <a:cubicBezTo>
                    <a:pt x="30160" y="83071"/>
                    <a:pt x="29102" y="80955"/>
                    <a:pt x="29631" y="78310"/>
                  </a:cubicBezTo>
                  <a:cubicBezTo>
                    <a:pt x="29631" y="76193"/>
                    <a:pt x="30689" y="74077"/>
                    <a:pt x="32276" y="72489"/>
                  </a:cubicBezTo>
                  <a:cubicBezTo>
                    <a:pt x="33864" y="70901"/>
                    <a:pt x="35980" y="70373"/>
                    <a:pt x="38097" y="70373"/>
                  </a:cubicBezTo>
                  <a:cubicBezTo>
                    <a:pt x="38097" y="70373"/>
                    <a:pt x="38097" y="70373"/>
                    <a:pt x="38626" y="70373"/>
                  </a:cubicBezTo>
                  <a:cubicBezTo>
                    <a:pt x="40742" y="70373"/>
                    <a:pt x="42859" y="71431"/>
                    <a:pt x="44446" y="73019"/>
                  </a:cubicBezTo>
                  <a:lnTo>
                    <a:pt x="50266" y="7936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85" name="Grupo 13">
            <a:extLst>
              <a:ext uri="{FF2B5EF4-FFF2-40B4-BE49-F238E27FC236}">
                <a16:creationId xmlns:a16="http://schemas.microsoft.com/office/drawing/2014/main" id="{D866D779-1CDC-183B-6F12-E3005A830D29}"/>
              </a:ext>
            </a:extLst>
          </p:cNvPr>
          <p:cNvGrpSpPr/>
          <p:nvPr/>
        </p:nvGrpSpPr>
        <p:grpSpPr>
          <a:xfrm>
            <a:off x="8328810" y="4901727"/>
            <a:ext cx="421511" cy="391898"/>
            <a:chOff x="4523724" y="27421593"/>
            <a:chExt cx="315355" cy="315885"/>
          </a:xfrm>
          <a:solidFill>
            <a:srgbClr val="FFFFFF"/>
          </a:solidFill>
        </p:grpSpPr>
        <p:sp>
          <p:nvSpPr>
            <p:cNvPr id="186" name="Forma libre 355">
              <a:extLst>
                <a:ext uri="{FF2B5EF4-FFF2-40B4-BE49-F238E27FC236}">
                  <a16:creationId xmlns:a16="http://schemas.microsoft.com/office/drawing/2014/main" id="{7CA2F8DB-5EFB-DEAB-F532-3EBDD6118CDE}"/>
                </a:ext>
              </a:extLst>
            </p:cNvPr>
            <p:cNvSpPr/>
            <p:nvPr/>
          </p:nvSpPr>
          <p:spPr>
            <a:xfrm>
              <a:off x="4524782" y="27573451"/>
              <a:ext cx="95241" cy="164027"/>
            </a:xfrm>
            <a:custGeom>
              <a:avLst/>
              <a:gdLst>
                <a:gd name="connsiteX0" fmla="*/ 70373 w 95241"/>
                <a:gd name="connsiteY0" fmla="*/ 74604 h 164026"/>
                <a:gd name="connsiteX1" fmla="*/ 83072 w 95241"/>
                <a:gd name="connsiteY1" fmla="*/ 48148 h 164026"/>
                <a:gd name="connsiteX2" fmla="*/ 83072 w 95241"/>
                <a:gd name="connsiteY2" fmla="*/ 34393 h 164026"/>
                <a:gd name="connsiteX3" fmla="*/ 48679 w 95241"/>
                <a:gd name="connsiteY3" fmla="*/ 0 h 164026"/>
                <a:gd name="connsiteX4" fmla="*/ 14286 w 95241"/>
                <a:gd name="connsiteY4" fmla="*/ 34393 h 164026"/>
                <a:gd name="connsiteX5" fmla="*/ 14286 w 95241"/>
                <a:gd name="connsiteY5" fmla="*/ 48148 h 164026"/>
                <a:gd name="connsiteX6" fmla="*/ 26985 w 95241"/>
                <a:gd name="connsiteY6" fmla="*/ 74604 h 164026"/>
                <a:gd name="connsiteX7" fmla="*/ 0 w 95241"/>
                <a:gd name="connsiteY7" fmla="*/ 117463 h 164026"/>
                <a:gd name="connsiteX8" fmla="*/ 0 w 95241"/>
                <a:gd name="connsiteY8" fmla="*/ 154501 h 164026"/>
                <a:gd name="connsiteX9" fmla="*/ 11112 w 95241"/>
                <a:gd name="connsiteY9" fmla="*/ 165613 h 164026"/>
                <a:gd name="connsiteX10" fmla="*/ 85188 w 95241"/>
                <a:gd name="connsiteY10" fmla="*/ 165613 h 164026"/>
                <a:gd name="connsiteX11" fmla="*/ 96300 w 95241"/>
                <a:gd name="connsiteY11" fmla="*/ 154501 h 164026"/>
                <a:gd name="connsiteX12" fmla="*/ 96300 w 95241"/>
                <a:gd name="connsiteY12" fmla="*/ 117463 h 164026"/>
                <a:gd name="connsiteX13" fmla="*/ 70373 w 95241"/>
                <a:gd name="connsiteY13" fmla="*/ 74604 h 164026"/>
                <a:gd name="connsiteX14" fmla="*/ 27514 w 95241"/>
                <a:gd name="connsiteY14" fmla="*/ 48148 h 164026"/>
                <a:gd name="connsiteX15" fmla="*/ 27514 w 95241"/>
                <a:gd name="connsiteY15" fmla="*/ 34393 h 164026"/>
                <a:gd name="connsiteX16" fmla="*/ 49208 w 95241"/>
                <a:gd name="connsiteY16" fmla="*/ 12698 h 164026"/>
                <a:gd name="connsiteX17" fmla="*/ 70902 w 95241"/>
                <a:gd name="connsiteY17" fmla="*/ 34393 h 164026"/>
                <a:gd name="connsiteX18" fmla="*/ 70902 w 95241"/>
                <a:gd name="connsiteY18" fmla="*/ 48148 h 164026"/>
                <a:gd name="connsiteX19" fmla="*/ 49208 w 95241"/>
                <a:gd name="connsiteY19" fmla="*/ 69842 h 164026"/>
                <a:gd name="connsiteX20" fmla="*/ 27514 w 95241"/>
                <a:gd name="connsiteY20" fmla="*/ 48148 h 164026"/>
                <a:gd name="connsiteX21" fmla="*/ 84130 w 95241"/>
                <a:gd name="connsiteY21" fmla="*/ 153445 h 164026"/>
                <a:gd name="connsiteX22" fmla="*/ 13228 w 95241"/>
                <a:gd name="connsiteY22" fmla="*/ 153445 h 164026"/>
                <a:gd name="connsiteX23" fmla="*/ 13228 w 95241"/>
                <a:gd name="connsiteY23" fmla="*/ 117993 h 164026"/>
                <a:gd name="connsiteX24" fmla="*/ 48679 w 95241"/>
                <a:gd name="connsiteY24" fmla="*/ 82541 h 164026"/>
                <a:gd name="connsiteX25" fmla="*/ 84130 w 95241"/>
                <a:gd name="connsiteY25" fmla="*/ 117993 h 164026"/>
                <a:gd name="connsiteX26" fmla="*/ 84130 w 95241"/>
                <a:gd name="connsiteY26" fmla="*/ 153445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41" h="164026">
                  <a:moveTo>
                    <a:pt x="70373" y="74604"/>
                  </a:moveTo>
                  <a:cubicBezTo>
                    <a:pt x="78310" y="68256"/>
                    <a:pt x="83072" y="58730"/>
                    <a:pt x="83072" y="48148"/>
                  </a:cubicBezTo>
                  <a:lnTo>
                    <a:pt x="83072" y="34393"/>
                  </a:lnTo>
                  <a:cubicBezTo>
                    <a:pt x="83072" y="15344"/>
                    <a:pt x="67727" y="0"/>
                    <a:pt x="48679" y="0"/>
                  </a:cubicBezTo>
                  <a:cubicBezTo>
                    <a:pt x="29631" y="0"/>
                    <a:pt x="14286" y="15344"/>
                    <a:pt x="14286" y="34393"/>
                  </a:cubicBezTo>
                  <a:lnTo>
                    <a:pt x="14286" y="48148"/>
                  </a:lnTo>
                  <a:cubicBezTo>
                    <a:pt x="14286" y="58730"/>
                    <a:pt x="19577" y="68256"/>
                    <a:pt x="26985" y="74604"/>
                  </a:cubicBezTo>
                  <a:cubicBezTo>
                    <a:pt x="11112" y="82541"/>
                    <a:pt x="0" y="98944"/>
                    <a:pt x="0" y="117463"/>
                  </a:cubicBezTo>
                  <a:lnTo>
                    <a:pt x="0" y="154501"/>
                  </a:lnTo>
                  <a:cubicBezTo>
                    <a:pt x="0" y="160852"/>
                    <a:pt x="5291" y="165613"/>
                    <a:pt x="11112" y="165613"/>
                  </a:cubicBezTo>
                  <a:lnTo>
                    <a:pt x="85188" y="165613"/>
                  </a:lnTo>
                  <a:cubicBezTo>
                    <a:pt x="91538" y="165613"/>
                    <a:pt x="96300" y="160322"/>
                    <a:pt x="96300" y="154501"/>
                  </a:cubicBezTo>
                  <a:lnTo>
                    <a:pt x="96300" y="117463"/>
                  </a:lnTo>
                  <a:cubicBezTo>
                    <a:pt x="96829" y="98944"/>
                    <a:pt x="86247" y="82541"/>
                    <a:pt x="70373" y="74604"/>
                  </a:cubicBezTo>
                  <a:close/>
                  <a:moveTo>
                    <a:pt x="27514" y="48148"/>
                  </a:moveTo>
                  <a:lnTo>
                    <a:pt x="27514" y="34393"/>
                  </a:lnTo>
                  <a:cubicBezTo>
                    <a:pt x="27514" y="22751"/>
                    <a:pt x="37038" y="12698"/>
                    <a:pt x="49208" y="12698"/>
                  </a:cubicBezTo>
                  <a:cubicBezTo>
                    <a:pt x="60849" y="12698"/>
                    <a:pt x="70902" y="22221"/>
                    <a:pt x="70902" y="34393"/>
                  </a:cubicBezTo>
                  <a:lnTo>
                    <a:pt x="70902" y="48148"/>
                  </a:lnTo>
                  <a:cubicBezTo>
                    <a:pt x="70902" y="59789"/>
                    <a:pt x="61378" y="69842"/>
                    <a:pt x="49208" y="69842"/>
                  </a:cubicBezTo>
                  <a:cubicBezTo>
                    <a:pt x="37038" y="69313"/>
                    <a:pt x="27514" y="59789"/>
                    <a:pt x="27514" y="48148"/>
                  </a:cubicBezTo>
                  <a:close/>
                  <a:moveTo>
                    <a:pt x="84130" y="153445"/>
                  </a:moveTo>
                  <a:lnTo>
                    <a:pt x="13228" y="153445"/>
                  </a:lnTo>
                  <a:lnTo>
                    <a:pt x="13228" y="117993"/>
                  </a:lnTo>
                  <a:cubicBezTo>
                    <a:pt x="13228" y="98414"/>
                    <a:pt x="29102" y="82541"/>
                    <a:pt x="48679" y="82541"/>
                  </a:cubicBezTo>
                  <a:cubicBezTo>
                    <a:pt x="68256" y="82541"/>
                    <a:pt x="84130" y="98414"/>
                    <a:pt x="84130" y="117993"/>
                  </a:cubicBezTo>
                  <a:lnTo>
                    <a:pt x="84130" y="15344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7" name="Forma libre 356">
              <a:extLst>
                <a:ext uri="{FF2B5EF4-FFF2-40B4-BE49-F238E27FC236}">
                  <a16:creationId xmlns:a16="http://schemas.microsoft.com/office/drawing/2014/main" id="{03E955C3-05FD-A628-8388-3198B79C8B5F}"/>
                </a:ext>
              </a:extLst>
            </p:cNvPr>
            <p:cNvSpPr/>
            <p:nvPr/>
          </p:nvSpPr>
          <p:spPr>
            <a:xfrm>
              <a:off x="4742780" y="27421593"/>
              <a:ext cx="95241" cy="164027"/>
            </a:xfrm>
            <a:custGeom>
              <a:avLst/>
              <a:gdLst>
                <a:gd name="connsiteX0" fmla="*/ 70373 w 95241"/>
                <a:gd name="connsiteY0" fmla="*/ 74606 h 164026"/>
                <a:gd name="connsiteX1" fmla="*/ 83072 w 95241"/>
                <a:gd name="connsiteY1" fmla="*/ 48150 h 164026"/>
                <a:gd name="connsiteX2" fmla="*/ 83072 w 95241"/>
                <a:gd name="connsiteY2" fmla="*/ 34393 h 164026"/>
                <a:gd name="connsiteX3" fmla="*/ 48679 w 95241"/>
                <a:gd name="connsiteY3" fmla="*/ 0 h 164026"/>
                <a:gd name="connsiteX4" fmla="*/ 14286 w 95241"/>
                <a:gd name="connsiteY4" fmla="*/ 34393 h 164026"/>
                <a:gd name="connsiteX5" fmla="*/ 14286 w 95241"/>
                <a:gd name="connsiteY5" fmla="*/ 48150 h 164026"/>
                <a:gd name="connsiteX6" fmla="*/ 26985 w 95241"/>
                <a:gd name="connsiteY6" fmla="*/ 74606 h 164026"/>
                <a:gd name="connsiteX7" fmla="*/ 0 w 95241"/>
                <a:gd name="connsiteY7" fmla="*/ 117465 h 164026"/>
                <a:gd name="connsiteX8" fmla="*/ 0 w 95241"/>
                <a:gd name="connsiteY8" fmla="*/ 154504 h 164026"/>
                <a:gd name="connsiteX9" fmla="*/ 11112 w 95241"/>
                <a:gd name="connsiteY9" fmla="*/ 165613 h 164026"/>
                <a:gd name="connsiteX10" fmla="*/ 85188 w 95241"/>
                <a:gd name="connsiteY10" fmla="*/ 165613 h 164026"/>
                <a:gd name="connsiteX11" fmla="*/ 96300 w 95241"/>
                <a:gd name="connsiteY11" fmla="*/ 154504 h 164026"/>
                <a:gd name="connsiteX12" fmla="*/ 96300 w 95241"/>
                <a:gd name="connsiteY12" fmla="*/ 117465 h 164026"/>
                <a:gd name="connsiteX13" fmla="*/ 70373 w 95241"/>
                <a:gd name="connsiteY13" fmla="*/ 74606 h 164026"/>
                <a:gd name="connsiteX14" fmla="*/ 27514 w 95241"/>
                <a:gd name="connsiteY14" fmla="*/ 47621 h 164026"/>
                <a:gd name="connsiteX15" fmla="*/ 27514 w 95241"/>
                <a:gd name="connsiteY15" fmla="*/ 33863 h 164026"/>
                <a:gd name="connsiteX16" fmla="*/ 49208 w 95241"/>
                <a:gd name="connsiteY16" fmla="*/ 12169 h 164026"/>
                <a:gd name="connsiteX17" fmla="*/ 70902 w 95241"/>
                <a:gd name="connsiteY17" fmla="*/ 33863 h 164026"/>
                <a:gd name="connsiteX18" fmla="*/ 70902 w 95241"/>
                <a:gd name="connsiteY18" fmla="*/ 47621 h 164026"/>
                <a:gd name="connsiteX19" fmla="*/ 49208 w 95241"/>
                <a:gd name="connsiteY19" fmla="*/ 69315 h 164026"/>
                <a:gd name="connsiteX20" fmla="*/ 27514 w 95241"/>
                <a:gd name="connsiteY20" fmla="*/ 47621 h 164026"/>
                <a:gd name="connsiteX21" fmla="*/ 84130 w 95241"/>
                <a:gd name="connsiteY21" fmla="*/ 152915 h 164026"/>
                <a:gd name="connsiteX22" fmla="*/ 13228 w 95241"/>
                <a:gd name="connsiteY22" fmla="*/ 152915 h 164026"/>
                <a:gd name="connsiteX23" fmla="*/ 13228 w 95241"/>
                <a:gd name="connsiteY23" fmla="*/ 117465 h 164026"/>
                <a:gd name="connsiteX24" fmla="*/ 48679 w 95241"/>
                <a:gd name="connsiteY24" fmla="*/ 82013 h 164026"/>
                <a:gd name="connsiteX25" fmla="*/ 84130 w 95241"/>
                <a:gd name="connsiteY25" fmla="*/ 117465 h 164026"/>
                <a:gd name="connsiteX26" fmla="*/ 84130 w 95241"/>
                <a:gd name="connsiteY26" fmla="*/ 152915 h 16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5241" h="164026">
                  <a:moveTo>
                    <a:pt x="70373" y="74606"/>
                  </a:moveTo>
                  <a:cubicBezTo>
                    <a:pt x="78310" y="68256"/>
                    <a:pt x="83072" y="58733"/>
                    <a:pt x="83072" y="48150"/>
                  </a:cubicBezTo>
                  <a:lnTo>
                    <a:pt x="83072" y="34393"/>
                  </a:lnTo>
                  <a:cubicBezTo>
                    <a:pt x="83072" y="15344"/>
                    <a:pt x="67727" y="0"/>
                    <a:pt x="48679" y="0"/>
                  </a:cubicBezTo>
                  <a:cubicBezTo>
                    <a:pt x="29631" y="0"/>
                    <a:pt x="14286" y="15344"/>
                    <a:pt x="14286" y="34393"/>
                  </a:cubicBezTo>
                  <a:lnTo>
                    <a:pt x="14286" y="48150"/>
                  </a:lnTo>
                  <a:cubicBezTo>
                    <a:pt x="14286" y="58733"/>
                    <a:pt x="19577" y="68256"/>
                    <a:pt x="26985" y="74606"/>
                  </a:cubicBezTo>
                  <a:cubicBezTo>
                    <a:pt x="11112" y="82543"/>
                    <a:pt x="0" y="98946"/>
                    <a:pt x="0" y="117465"/>
                  </a:cubicBezTo>
                  <a:lnTo>
                    <a:pt x="0" y="154504"/>
                  </a:lnTo>
                  <a:cubicBezTo>
                    <a:pt x="0" y="160852"/>
                    <a:pt x="5291" y="165613"/>
                    <a:pt x="11112" y="165613"/>
                  </a:cubicBezTo>
                  <a:lnTo>
                    <a:pt x="85188" y="165613"/>
                  </a:lnTo>
                  <a:cubicBezTo>
                    <a:pt x="91538" y="165613"/>
                    <a:pt x="96300" y="160322"/>
                    <a:pt x="96300" y="154504"/>
                  </a:cubicBezTo>
                  <a:lnTo>
                    <a:pt x="96300" y="117465"/>
                  </a:lnTo>
                  <a:cubicBezTo>
                    <a:pt x="97358" y="98417"/>
                    <a:pt x="86246" y="82543"/>
                    <a:pt x="70373" y="74606"/>
                  </a:cubicBezTo>
                  <a:close/>
                  <a:moveTo>
                    <a:pt x="27514" y="47621"/>
                  </a:moveTo>
                  <a:lnTo>
                    <a:pt x="27514" y="33863"/>
                  </a:lnTo>
                  <a:cubicBezTo>
                    <a:pt x="27514" y="22224"/>
                    <a:pt x="37038" y="12169"/>
                    <a:pt x="49208" y="12169"/>
                  </a:cubicBezTo>
                  <a:cubicBezTo>
                    <a:pt x="61378" y="12169"/>
                    <a:pt x="70902" y="21694"/>
                    <a:pt x="70902" y="33863"/>
                  </a:cubicBezTo>
                  <a:lnTo>
                    <a:pt x="70902" y="47621"/>
                  </a:lnTo>
                  <a:cubicBezTo>
                    <a:pt x="70902" y="59262"/>
                    <a:pt x="61378" y="69315"/>
                    <a:pt x="49208" y="69315"/>
                  </a:cubicBezTo>
                  <a:cubicBezTo>
                    <a:pt x="37038" y="69315"/>
                    <a:pt x="27514" y="59789"/>
                    <a:pt x="27514" y="47621"/>
                  </a:cubicBezTo>
                  <a:close/>
                  <a:moveTo>
                    <a:pt x="84130" y="152915"/>
                  </a:moveTo>
                  <a:lnTo>
                    <a:pt x="13228" y="152915"/>
                  </a:lnTo>
                  <a:lnTo>
                    <a:pt x="13228" y="117465"/>
                  </a:lnTo>
                  <a:cubicBezTo>
                    <a:pt x="13228" y="97887"/>
                    <a:pt x="29102" y="82013"/>
                    <a:pt x="48679" y="82013"/>
                  </a:cubicBezTo>
                  <a:cubicBezTo>
                    <a:pt x="68256" y="82013"/>
                    <a:pt x="84130" y="97887"/>
                    <a:pt x="84130" y="117465"/>
                  </a:cubicBezTo>
                  <a:lnTo>
                    <a:pt x="84130" y="152915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8" name="Forma libre 357">
              <a:extLst>
                <a:ext uri="{FF2B5EF4-FFF2-40B4-BE49-F238E27FC236}">
                  <a16:creationId xmlns:a16="http://schemas.microsoft.com/office/drawing/2014/main" id="{E652686B-B24D-7490-58BC-9F61B75B7935}"/>
                </a:ext>
              </a:extLst>
            </p:cNvPr>
            <p:cNvSpPr/>
            <p:nvPr/>
          </p:nvSpPr>
          <p:spPr>
            <a:xfrm>
              <a:off x="4523724" y="27421593"/>
              <a:ext cx="216939" cy="132280"/>
            </a:xfrm>
            <a:custGeom>
              <a:avLst/>
              <a:gdLst>
                <a:gd name="connsiteX0" fmla="*/ 29102 w 216938"/>
                <a:gd name="connsiteY0" fmla="*/ 133866 h 132279"/>
                <a:gd name="connsiteX1" fmla="*/ 58732 w 216938"/>
                <a:gd name="connsiteY1" fmla="*/ 133866 h 132279"/>
                <a:gd name="connsiteX2" fmla="*/ 161381 w 216938"/>
                <a:gd name="connsiteY2" fmla="*/ 133866 h 132279"/>
                <a:gd name="connsiteX3" fmla="*/ 186250 w 216938"/>
                <a:gd name="connsiteY3" fmla="*/ 108999 h 132279"/>
                <a:gd name="connsiteX4" fmla="*/ 186250 w 216938"/>
                <a:gd name="connsiteY4" fmla="*/ 89421 h 132279"/>
                <a:gd name="connsiteX5" fmla="*/ 216939 w 216938"/>
                <a:gd name="connsiteY5" fmla="*/ 72490 h 132279"/>
                <a:gd name="connsiteX6" fmla="*/ 220113 w 216938"/>
                <a:gd name="connsiteY6" fmla="*/ 66670 h 132279"/>
                <a:gd name="connsiteX7" fmla="*/ 216409 w 216938"/>
                <a:gd name="connsiteY7" fmla="*/ 60849 h 132279"/>
                <a:gd name="connsiteX8" fmla="*/ 185721 w 216938"/>
                <a:gd name="connsiteY8" fmla="*/ 46034 h 132279"/>
                <a:gd name="connsiteX9" fmla="*/ 185721 w 216938"/>
                <a:gd name="connsiteY9" fmla="*/ 24870 h 132279"/>
                <a:gd name="connsiteX10" fmla="*/ 160852 w 216938"/>
                <a:gd name="connsiteY10" fmla="*/ 0 h 132279"/>
                <a:gd name="connsiteX11" fmla="*/ 24868 w 216938"/>
                <a:gd name="connsiteY11" fmla="*/ 0 h 132279"/>
                <a:gd name="connsiteX12" fmla="*/ 0 w 216938"/>
                <a:gd name="connsiteY12" fmla="*/ 24870 h 132279"/>
                <a:gd name="connsiteX13" fmla="*/ 0 w 216938"/>
                <a:gd name="connsiteY13" fmla="*/ 105294 h 132279"/>
                <a:gd name="connsiteX14" fmla="*/ 29102 w 216938"/>
                <a:gd name="connsiteY14" fmla="*/ 133866 h 132279"/>
                <a:gd name="connsiteX15" fmla="*/ 13757 w 216938"/>
                <a:gd name="connsiteY15" fmla="*/ 24870 h 132279"/>
                <a:gd name="connsiteX16" fmla="*/ 25398 w 216938"/>
                <a:gd name="connsiteY16" fmla="*/ 13228 h 132279"/>
                <a:gd name="connsiteX17" fmla="*/ 161381 w 216938"/>
                <a:gd name="connsiteY17" fmla="*/ 13228 h 132279"/>
                <a:gd name="connsiteX18" fmla="*/ 173022 w 216938"/>
                <a:gd name="connsiteY18" fmla="*/ 24870 h 132279"/>
                <a:gd name="connsiteX19" fmla="*/ 173022 w 216938"/>
                <a:gd name="connsiteY19" fmla="*/ 50266 h 132279"/>
                <a:gd name="connsiteX20" fmla="*/ 176726 w 216938"/>
                <a:gd name="connsiteY20" fmla="*/ 56087 h 132279"/>
                <a:gd name="connsiteX21" fmla="*/ 199478 w 216938"/>
                <a:gd name="connsiteY21" fmla="*/ 67199 h 132279"/>
                <a:gd name="connsiteX22" fmla="*/ 176197 w 216938"/>
                <a:gd name="connsiteY22" fmla="*/ 79897 h 132279"/>
                <a:gd name="connsiteX23" fmla="*/ 173022 w 216938"/>
                <a:gd name="connsiteY23" fmla="*/ 85718 h 132279"/>
                <a:gd name="connsiteX24" fmla="*/ 173022 w 216938"/>
                <a:gd name="connsiteY24" fmla="*/ 108999 h 132279"/>
                <a:gd name="connsiteX25" fmla="*/ 161381 w 216938"/>
                <a:gd name="connsiteY25" fmla="*/ 120638 h 132279"/>
                <a:gd name="connsiteX26" fmla="*/ 58732 w 216938"/>
                <a:gd name="connsiteY26" fmla="*/ 120638 h 132279"/>
                <a:gd name="connsiteX27" fmla="*/ 29102 w 216938"/>
                <a:gd name="connsiteY27" fmla="*/ 120638 h 132279"/>
                <a:gd name="connsiteX28" fmla="*/ 13228 w 216938"/>
                <a:gd name="connsiteY28" fmla="*/ 104765 h 132279"/>
                <a:gd name="connsiteX29" fmla="*/ 13228 w 216938"/>
                <a:gd name="connsiteY29" fmla="*/ 24870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938" h="132279">
                  <a:moveTo>
                    <a:pt x="29102" y="133866"/>
                  </a:moveTo>
                  <a:lnTo>
                    <a:pt x="58732" y="133866"/>
                  </a:lnTo>
                  <a:lnTo>
                    <a:pt x="161381" y="133866"/>
                  </a:lnTo>
                  <a:cubicBezTo>
                    <a:pt x="175138" y="133866"/>
                    <a:pt x="186250" y="122757"/>
                    <a:pt x="186250" y="108999"/>
                  </a:cubicBezTo>
                  <a:lnTo>
                    <a:pt x="186250" y="89421"/>
                  </a:lnTo>
                  <a:lnTo>
                    <a:pt x="216939" y="72490"/>
                  </a:lnTo>
                  <a:cubicBezTo>
                    <a:pt x="219055" y="71431"/>
                    <a:pt x="220113" y="69315"/>
                    <a:pt x="220113" y="66670"/>
                  </a:cubicBezTo>
                  <a:cubicBezTo>
                    <a:pt x="220113" y="64024"/>
                    <a:pt x="218526" y="61908"/>
                    <a:pt x="216409" y="60849"/>
                  </a:cubicBezTo>
                  <a:lnTo>
                    <a:pt x="185721" y="46034"/>
                  </a:lnTo>
                  <a:lnTo>
                    <a:pt x="185721" y="24870"/>
                  </a:lnTo>
                  <a:cubicBezTo>
                    <a:pt x="185721" y="11112"/>
                    <a:pt x="174609" y="0"/>
                    <a:pt x="160852" y="0"/>
                  </a:cubicBezTo>
                  <a:lnTo>
                    <a:pt x="24868" y="0"/>
                  </a:lnTo>
                  <a:cubicBezTo>
                    <a:pt x="11111" y="0"/>
                    <a:pt x="0" y="11112"/>
                    <a:pt x="0" y="24870"/>
                  </a:cubicBezTo>
                  <a:lnTo>
                    <a:pt x="0" y="105294"/>
                  </a:lnTo>
                  <a:cubicBezTo>
                    <a:pt x="529" y="121168"/>
                    <a:pt x="13228" y="133866"/>
                    <a:pt x="29102" y="133866"/>
                  </a:cubicBezTo>
                  <a:close/>
                  <a:moveTo>
                    <a:pt x="13757" y="24870"/>
                  </a:moveTo>
                  <a:cubicBezTo>
                    <a:pt x="13757" y="18519"/>
                    <a:pt x="19048" y="13228"/>
                    <a:pt x="25398" y="13228"/>
                  </a:cubicBezTo>
                  <a:lnTo>
                    <a:pt x="161381" y="13228"/>
                  </a:lnTo>
                  <a:cubicBezTo>
                    <a:pt x="167730" y="13228"/>
                    <a:pt x="173022" y="18519"/>
                    <a:pt x="173022" y="24870"/>
                  </a:cubicBezTo>
                  <a:lnTo>
                    <a:pt x="173022" y="50266"/>
                  </a:lnTo>
                  <a:cubicBezTo>
                    <a:pt x="173022" y="52912"/>
                    <a:pt x="174609" y="55028"/>
                    <a:pt x="176726" y="56087"/>
                  </a:cubicBezTo>
                  <a:lnTo>
                    <a:pt x="199478" y="67199"/>
                  </a:lnTo>
                  <a:lnTo>
                    <a:pt x="176197" y="79897"/>
                  </a:lnTo>
                  <a:cubicBezTo>
                    <a:pt x="174080" y="80954"/>
                    <a:pt x="173022" y="83073"/>
                    <a:pt x="173022" y="85718"/>
                  </a:cubicBezTo>
                  <a:lnTo>
                    <a:pt x="173022" y="108999"/>
                  </a:lnTo>
                  <a:cubicBezTo>
                    <a:pt x="173022" y="115347"/>
                    <a:pt x="167730" y="120638"/>
                    <a:pt x="161381" y="120638"/>
                  </a:cubicBezTo>
                  <a:lnTo>
                    <a:pt x="58732" y="120638"/>
                  </a:lnTo>
                  <a:lnTo>
                    <a:pt x="29102" y="120638"/>
                  </a:lnTo>
                  <a:cubicBezTo>
                    <a:pt x="20635" y="120638"/>
                    <a:pt x="13228" y="113761"/>
                    <a:pt x="13228" y="104765"/>
                  </a:cubicBezTo>
                  <a:lnTo>
                    <a:pt x="13228" y="24870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89" name="Forma libre 358">
              <a:extLst>
                <a:ext uri="{FF2B5EF4-FFF2-40B4-BE49-F238E27FC236}">
                  <a16:creationId xmlns:a16="http://schemas.microsoft.com/office/drawing/2014/main" id="{342AB7D2-AC45-6F90-421F-A51317A7BFD6}"/>
                </a:ext>
              </a:extLst>
            </p:cNvPr>
            <p:cNvSpPr/>
            <p:nvPr/>
          </p:nvSpPr>
          <p:spPr>
            <a:xfrm>
              <a:off x="4622140" y="27604669"/>
              <a:ext cx="216939" cy="132280"/>
            </a:xfrm>
            <a:custGeom>
              <a:avLst/>
              <a:gdLst>
                <a:gd name="connsiteX0" fmla="*/ 193128 w 216938"/>
                <a:gd name="connsiteY0" fmla="*/ 0 h 132279"/>
                <a:gd name="connsiteX1" fmla="*/ 58203 w 216938"/>
                <a:gd name="connsiteY1" fmla="*/ 0 h 132279"/>
                <a:gd name="connsiteX2" fmla="*/ 33864 w 216938"/>
                <a:gd name="connsiteY2" fmla="*/ 24340 h 132279"/>
                <a:gd name="connsiteX3" fmla="*/ 33864 w 216938"/>
                <a:gd name="connsiteY3" fmla="*/ 45505 h 132279"/>
                <a:gd name="connsiteX4" fmla="*/ 3704 w 216938"/>
                <a:gd name="connsiteY4" fmla="*/ 60319 h 132279"/>
                <a:gd name="connsiteX5" fmla="*/ 0 w 216938"/>
                <a:gd name="connsiteY5" fmla="*/ 66140 h 132279"/>
                <a:gd name="connsiteX6" fmla="*/ 3175 w 216938"/>
                <a:gd name="connsiteY6" fmla="*/ 71961 h 132279"/>
                <a:gd name="connsiteX7" fmla="*/ 33334 w 216938"/>
                <a:gd name="connsiteY7" fmla="*/ 88891 h 132279"/>
                <a:gd name="connsiteX8" fmla="*/ 33334 w 216938"/>
                <a:gd name="connsiteY8" fmla="*/ 108469 h 132279"/>
                <a:gd name="connsiteX9" fmla="*/ 57674 w 216938"/>
                <a:gd name="connsiteY9" fmla="*/ 132809 h 132279"/>
                <a:gd name="connsiteX10" fmla="*/ 159265 w 216938"/>
                <a:gd name="connsiteY10" fmla="*/ 132809 h 132279"/>
                <a:gd name="connsiteX11" fmla="*/ 188366 w 216938"/>
                <a:gd name="connsiteY11" fmla="*/ 132809 h 132279"/>
                <a:gd name="connsiteX12" fmla="*/ 216939 w 216938"/>
                <a:gd name="connsiteY12" fmla="*/ 104235 h 132279"/>
                <a:gd name="connsiteX13" fmla="*/ 216939 w 216938"/>
                <a:gd name="connsiteY13" fmla="*/ 24867 h 132279"/>
                <a:gd name="connsiteX14" fmla="*/ 193128 w 216938"/>
                <a:gd name="connsiteY14" fmla="*/ 0 h 132279"/>
                <a:gd name="connsiteX15" fmla="*/ 204769 w 216938"/>
                <a:gd name="connsiteY15" fmla="*/ 103708 h 132279"/>
                <a:gd name="connsiteX16" fmla="*/ 189425 w 216938"/>
                <a:gd name="connsiteY16" fmla="*/ 119052 h 132279"/>
                <a:gd name="connsiteX17" fmla="*/ 160323 w 216938"/>
                <a:gd name="connsiteY17" fmla="*/ 119052 h 132279"/>
                <a:gd name="connsiteX18" fmla="*/ 58732 w 216938"/>
                <a:gd name="connsiteY18" fmla="*/ 119052 h 132279"/>
                <a:gd name="connsiteX19" fmla="*/ 47092 w 216938"/>
                <a:gd name="connsiteY19" fmla="*/ 107410 h 132279"/>
                <a:gd name="connsiteX20" fmla="*/ 47092 w 216938"/>
                <a:gd name="connsiteY20" fmla="*/ 84129 h 132279"/>
                <a:gd name="connsiteX21" fmla="*/ 43917 w 216938"/>
                <a:gd name="connsiteY21" fmla="*/ 78309 h 132279"/>
                <a:gd name="connsiteX22" fmla="*/ 21165 w 216938"/>
                <a:gd name="connsiteY22" fmla="*/ 65610 h 132279"/>
                <a:gd name="connsiteX23" fmla="*/ 43917 w 216938"/>
                <a:gd name="connsiteY23" fmla="*/ 54498 h 132279"/>
                <a:gd name="connsiteX24" fmla="*/ 47621 w 216938"/>
                <a:gd name="connsiteY24" fmla="*/ 48677 h 132279"/>
                <a:gd name="connsiteX25" fmla="*/ 47621 w 216938"/>
                <a:gd name="connsiteY25" fmla="*/ 23810 h 132279"/>
                <a:gd name="connsiteX26" fmla="*/ 59261 w 216938"/>
                <a:gd name="connsiteY26" fmla="*/ 12169 h 132279"/>
                <a:gd name="connsiteX27" fmla="*/ 193128 w 216938"/>
                <a:gd name="connsiteY27" fmla="*/ 12169 h 132279"/>
                <a:gd name="connsiteX28" fmla="*/ 204769 w 216938"/>
                <a:gd name="connsiteY28" fmla="*/ 23810 h 132279"/>
                <a:gd name="connsiteX29" fmla="*/ 204769 w 216938"/>
                <a:gd name="connsiteY29" fmla="*/ 103708 h 132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16938" h="132279">
                  <a:moveTo>
                    <a:pt x="193128" y="0"/>
                  </a:moveTo>
                  <a:lnTo>
                    <a:pt x="58203" y="0"/>
                  </a:lnTo>
                  <a:cubicBezTo>
                    <a:pt x="44975" y="0"/>
                    <a:pt x="33864" y="11112"/>
                    <a:pt x="33864" y="24340"/>
                  </a:cubicBezTo>
                  <a:lnTo>
                    <a:pt x="33864" y="45505"/>
                  </a:lnTo>
                  <a:lnTo>
                    <a:pt x="3704" y="60319"/>
                  </a:lnTo>
                  <a:cubicBezTo>
                    <a:pt x="1587" y="61378"/>
                    <a:pt x="0" y="63494"/>
                    <a:pt x="0" y="66140"/>
                  </a:cubicBezTo>
                  <a:cubicBezTo>
                    <a:pt x="0" y="68785"/>
                    <a:pt x="1058" y="70901"/>
                    <a:pt x="3175" y="71961"/>
                  </a:cubicBezTo>
                  <a:lnTo>
                    <a:pt x="33334" y="88891"/>
                  </a:lnTo>
                  <a:lnTo>
                    <a:pt x="33334" y="108469"/>
                  </a:lnTo>
                  <a:cubicBezTo>
                    <a:pt x="33334" y="121697"/>
                    <a:pt x="44446" y="132809"/>
                    <a:pt x="57674" y="132809"/>
                  </a:cubicBezTo>
                  <a:lnTo>
                    <a:pt x="159265" y="132809"/>
                  </a:lnTo>
                  <a:lnTo>
                    <a:pt x="188366" y="132809"/>
                  </a:lnTo>
                  <a:cubicBezTo>
                    <a:pt x="204240" y="132809"/>
                    <a:pt x="216939" y="120108"/>
                    <a:pt x="216939" y="104235"/>
                  </a:cubicBezTo>
                  <a:lnTo>
                    <a:pt x="216939" y="24867"/>
                  </a:lnTo>
                  <a:cubicBezTo>
                    <a:pt x="217997" y="11112"/>
                    <a:pt x="206885" y="0"/>
                    <a:pt x="193128" y="0"/>
                  </a:cubicBezTo>
                  <a:close/>
                  <a:moveTo>
                    <a:pt x="204769" y="103708"/>
                  </a:moveTo>
                  <a:cubicBezTo>
                    <a:pt x="204769" y="112172"/>
                    <a:pt x="197891" y="119052"/>
                    <a:pt x="189425" y="119052"/>
                  </a:cubicBezTo>
                  <a:lnTo>
                    <a:pt x="160323" y="119052"/>
                  </a:lnTo>
                  <a:lnTo>
                    <a:pt x="58732" y="119052"/>
                  </a:lnTo>
                  <a:cubicBezTo>
                    <a:pt x="52383" y="119052"/>
                    <a:pt x="47092" y="113761"/>
                    <a:pt x="47092" y="107410"/>
                  </a:cubicBezTo>
                  <a:lnTo>
                    <a:pt x="47092" y="84129"/>
                  </a:lnTo>
                  <a:cubicBezTo>
                    <a:pt x="47092" y="82013"/>
                    <a:pt x="46033" y="79368"/>
                    <a:pt x="43917" y="78309"/>
                  </a:cubicBezTo>
                  <a:lnTo>
                    <a:pt x="21165" y="65610"/>
                  </a:lnTo>
                  <a:lnTo>
                    <a:pt x="43917" y="54498"/>
                  </a:lnTo>
                  <a:cubicBezTo>
                    <a:pt x="46033" y="53442"/>
                    <a:pt x="47621" y="51323"/>
                    <a:pt x="47621" y="48677"/>
                  </a:cubicBezTo>
                  <a:lnTo>
                    <a:pt x="47621" y="23810"/>
                  </a:lnTo>
                  <a:cubicBezTo>
                    <a:pt x="47621" y="17460"/>
                    <a:pt x="52912" y="12169"/>
                    <a:pt x="59261" y="12169"/>
                  </a:cubicBezTo>
                  <a:lnTo>
                    <a:pt x="193128" y="12169"/>
                  </a:lnTo>
                  <a:cubicBezTo>
                    <a:pt x="199478" y="12169"/>
                    <a:pt x="204769" y="17460"/>
                    <a:pt x="204769" y="23810"/>
                  </a:cubicBezTo>
                  <a:lnTo>
                    <a:pt x="204769" y="103708"/>
                  </a:ln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0" name="Forma libre 359">
              <a:extLst>
                <a:ext uri="{FF2B5EF4-FFF2-40B4-BE49-F238E27FC236}">
                  <a16:creationId xmlns:a16="http://schemas.microsoft.com/office/drawing/2014/main" id="{11AA2337-21FF-B6E1-DE66-74C53D0BE107}"/>
                </a:ext>
              </a:extLst>
            </p:cNvPr>
            <p:cNvSpPr/>
            <p:nvPr/>
          </p:nvSpPr>
          <p:spPr>
            <a:xfrm>
              <a:off x="4554942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4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4" y="26456"/>
                    <a:pt x="33864" y="16930"/>
                  </a:cubicBezTo>
                  <a:cubicBezTo>
                    <a:pt x="33864" y="7407"/>
                    <a:pt x="26456" y="0"/>
                    <a:pt x="16932" y="0"/>
                  </a:cubicBezTo>
                  <a:cubicBezTo>
                    <a:pt x="7408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815" y="21165"/>
                    <a:pt x="12699" y="19576"/>
                    <a:pt x="12699" y="16930"/>
                  </a:cubicBezTo>
                  <a:cubicBezTo>
                    <a:pt x="12699" y="14814"/>
                    <a:pt x="14286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1" name="Forma libre 360">
              <a:extLst>
                <a:ext uri="{FF2B5EF4-FFF2-40B4-BE49-F238E27FC236}">
                  <a16:creationId xmlns:a16="http://schemas.microsoft.com/office/drawing/2014/main" id="{E1C2DC4E-BBC6-737B-7B92-80E4ED8A4A6C}"/>
                </a:ext>
              </a:extLst>
            </p:cNvPr>
            <p:cNvSpPr/>
            <p:nvPr/>
          </p:nvSpPr>
          <p:spPr>
            <a:xfrm>
              <a:off x="4599917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4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4" y="26456"/>
                    <a:pt x="33864" y="16930"/>
                  </a:cubicBezTo>
                  <a:cubicBezTo>
                    <a:pt x="33864" y="7407"/>
                    <a:pt x="26456" y="0"/>
                    <a:pt x="16932" y="0"/>
                  </a:cubicBezTo>
                  <a:cubicBezTo>
                    <a:pt x="7408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815" y="21165"/>
                    <a:pt x="12699" y="19576"/>
                    <a:pt x="12699" y="16930"/>
                  </a:cubicBezTo>
                  <a:cubicBezTo>
                    <a:pt x="13228" y="14814"/>
                    <a:pt x="14815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2" name="Forma libre 361">
              <a:extLst>
                <a:ext uri="{FF2B5EF4-FFF2-40B4-BE49-F238E27FC236}">
                  <a16:creationId xmlns:a16="http://schemas.microsoft.com/office/drawing/2014/main" id="{3385989D-CEC2-72EA-90CC-0FC67BBA5840}"/>
                </a:ext>
              </a:extLst>
            </p:cNvPr>
            <p:cNvSpPr/>
            <p:nvPr/>
          </p:nvSpPr>
          <p:spPr>
            <a:xfrm>
              <a:off x="4645422" y="27472389"/>
              <a:ext cx="31747" cy="31747"/>
            </a:xfrm>
            <a:custGeom>
              <a:avLst/>
              <a:gdLst>
                <a:gd name="connsiteX0" fmla="*/ 16932 w 31747"/>
                <a:gd name="connsiteY0" fmla="*/ 33863 h 31747"/>
                <a:gd name="connsiteX1" fmla="*/ 33863 w 31747"/>
                <a:gd name="connsiteY1" fmla="*/ 16930 h 31747"/>
                <a:gd name="connsiteX2" fmla="*/ 16932 w 31747"/>
                <a:gd name="connsiteY2" fmla="*/ 0 h 31747"/>
                <a:gd name="connsiteX3" fmla="*/ 0 w 31747"/>
                <a:gd name="connsiteY3" fmla="*/ 16930 h 31747"/>
                <a:gd name="connsiteX4" fmla="*/ 16932 w 31747"/>
                <a:gd name="connsiteY4" fmla="*/ 33863 h 31747"/>
                <a:gd name="connsiteX5" fmla="*/ 16932 w 31747"/>
                <a:gd name="connsiteY5" fmla="*/ 12698 h 31747"/>
                <a:gd name="connsiteX6" fmla="*/ 21165 w 31747"/>
                <a:gd name="connsiteY6" fmla="*/ 16930 h 31747"/>
                <a:gd name="connsiteX7" fmla="*/ 16932 w 31747"/>
                <a:gd name="connsiteY7" fmla="*/ 21165 h 31747"/>
                <a:gd name="connsiteX8" fmla="*/ 12699 w 31747"/>
                <a:gd name="connsiteY8" fmla="*/ 16930 h 31747"/>
                <a:gd name="connsiteX9" fmla="*/ 16932 w 31747"/>
                <a:gd name="connsiteY9" fmla="*/ 12698 h 31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747" h="31747">
                  <a:moveTo>
                    <a:pt x="16932" y="33863"/>
                  </a:moveTo>
                  <a:cubicBezTo>
                    <a:pt x="26456" y="33863"/>
                    <a:pt x="33863" y="26456"/>
                    <a:pt x="33863" y="16930"/>
                  </a:cubicBezTo>
                  <a:cubicBezTo>
                    <a:pt x="33863" y="7407"/>
                    <a:pt x="26456" y="0"/>
                    <a:pt x="16932" y="0"/>
                  </a:cubicBezTo>
                  <a:cubicBezTo>
                    <a:pt x="7407" y="0"/>
                    <a:pt x="0" y="7407"/>
                    <a:pt x="0" y="16930"/>
                  </a:cubicBezTo>
                  <a:cubicBezTo>
                    <a:pt x="0" y="25926"/>
                    <a:pt x="7407" y="33863"/>
                    <a:pt x="16932" y="33863"/>
                  </a:cubicBezTo>
                  <a:close/>
                  <a:moveTo>
                    <a:pt x="16932" y="12698"/>
                  </a:moveTo>
                  <a:cubicBezTo>
                    <a:pt x="19048" y="12698"/>
                    <a:pt x="21165" y="14285"/>
                    <a:pt x="21165" y="16930"/>
                  </a:cubicBezTo>
                  <a:cubicBezTo>
                    <a:pt x="21165" y="19049"/>
                    <a:pt x="19577" y="21165"/>
                    <a:pt x="16932" y="21165"/>
                  </a:cubicBezTo>
                  <a:cubicBezTo>
                    <a:pt x="14286" y="21165"/>
                    <a:pt x="12699" y="19576"/>
                    <a:pt x="12699" y="16930"/>
                  </a:cubicBezTo>
                  <a:cubicBezTo>
                    <a:pt x="12699" y="14814"/>
                    <a:pt x="14286" y="12698"/>
                    <a:pt x="16932" y="12698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3" name="Forma libre 362">
              <a:extLst>
                <a:ext uri="{FF2B5EF4-FFF2-40B4-BE49-F238E27FC236}">
                  <a16:creationId xmlns:a16="http://schemas.microsoft.com/office/drawing/2014/main" id="{4A468EC9-97E9-1975-0792-8FD814D40D03}"/>
                </a:ext>
              </a:extLst>
            </p:cNvPr>
            <p:cNvSpPr/>
            <p:nvPr/>
          </p:nvSpPr>
          <p:spPr>
            <a:xfrm>
              <a:off x="4743251" y="27621599"/>
              <a:ext cx="10582" cy="15874"/>
            </a:xfrm>
            <a:custGeom>
              <a:avLst/>
              <a:gdLst>
                <a:gd name="connsiteX0" fmla="*/ 6407 w 10582"/>
                <a:gd name="connsiteY0" fmla="*/ 16403 h 15873"/>
                <a:gd name="connsiteX1" fmla="*/ 12757 w 10582"/>
                <a:gd name="connsiteY1" fmla="*/ 10055 h 15873"/>
                <a:gd name="connsiteX2" fmla="*/ 12757 w 10582"/>
                <a:gd name="connsiteY2" fmla="*/ 6350 h 15873"/>
                <a:gd name="connsiteX3" fmla="*/ 6407 w 10582"/>
                <a:gd name="connsiteY3" fmla="*/ 0 h 15873"/>
                <a:gd name="connsiteX4" fmla="*/ 58 w 10582"/>
                <a:gd name="connsiteY4" fmla="*/ 6350 h 15873"/>
                <a:gd name="connsiteX5" fmla="*/ 58 w 10582"/>
                <a:gd name="connsiteY5" fmla="*/ 10055 h 15873"/>
                <a:gd name="connsiteX6" fmla="*/ 6407 w 10582"/>
                <a:gd name="connsiteY6" fmla="*/ 16403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407" y="16403"/>
                  </a:moveTo>
                  <a:cubicBezTo>
                    <a:pt x="10111" y="16403"/>
                    <a:pt x="12757" y="13758"/>
                    <a:pt x="12757" y="10055"/>
                  </a:cubicBezTo>
                  <a:lnTo>
                    <a:pt x="12757" y="6350"/>
                  </a:lnTo>
                  <a:cubicBezTo>
                    <a:pt x="12757" y="2646"/>
                    <a:pt x="10111" y="0"/>
                    <a:pt x="6407" y="0"/>
                  </a:cubicBezTo>
                  <a:cubicBezTo>
                    <a:pt x="2704" y="0"/>
                    <a:pt x="58" y="2646"/>
                    <a:pt x="58" y="6350"/>
                  </a:cubicBezTo>
                  <a:lnTo>
                    <a:pt x="58" y="10055"/>
                  </a:lnTo>
                  <a:cubicBezTo>
                    <a:pt x="-471" y="13228"/>
                    <a:pt x="2704" y="16403"/>
                    <a:pt x="6407" y="16403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4" name="Forma libre 363">
              <a:extLst>
                <a:ext uri="{FF2B5EF4-FFF2-40B4-BE49-F238E27FC236}">
                  <a16:creationId xmlns:a16="http://schemas.microsoft.com/office/drawing/2014/main" id="{692B9355-B1BD-5F6D-B2CA-983CF8E0E665}"/>
                </a:ext>
              </a:extLst>
            </p:cNvPr>
            <p:cNvSpPr/>
            <p:nvPr/>
          </p:nvSpPr>
          <p:spPr>
            <a:xfrm>
              <a:off x="4743309" y="27702026"/>
              <a:ext cx="10582" cy="15874"/>
            </a:xfrm>
            <a:custGeom>
              <a:avLst/>
              <a:gdLst>
                <a:gd name="connsiteX0" fmla="*/ 6349 w 10582"/>
                <a:gd name="connsiteY0" fmla="*/ 0 h 15873"/>
                <a:gd name="connsiteX1" fmla="*/ 0 w 10582"/>
                <a:gd name="connsiteY1" fmla="*/ 6350 h 15873"/>
                <a:gd name="connsiteX2" fmla="*/ 0 w 10582"/>
                <a:gd name="connsiteY2" fmla="*/ 10053 h 15873"/>
                <a:gd name="connsiteX3" fmla="*/ 6349 w 10582"/>
                <a:gd name="connsiteY3" fmla="*/ 16403 h 15873"/>
                <a:gd name="connsiteX4" fmla="*/ 12699 w 10582"/>
                <a:gd name="connsiteY4" fmla="*/ 10053 h 15873"/>
                <a:gd name="connsiteX5" fmla="*/ 12699 w 10582"/>
                <a:gd name="connsiteY5" fmla="*/ 6350 h 15873"/>
                <a:gd name="connsiteX6" fmla="*/ 6349 w 10582"/>
                <a:gd name="connsiteY6" fmla="*/ 0 h 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2" h="15873">
                  <a:moveTo>
                    <a:pt x="6349" y="0"/>
                  </a:moveTo>
                  <a:cubicBezTo>
                    <a:pt x="2646" y="0"/>
                    <a:pt x="0" y="2646"/>
                    <a:pt x="0" y="6350"/>
                  </a:cubicBezTo>
                  <a:lnTo>
                    <a:pt x="0" y="10053"/>
                  </a:lnTo>
                  <a:cubicBezTo>
                    <a:pt x="0" y="13758"/>
                    <a:pt x="2646" y="16403"/>
                    <a:pt x="6349" y="16403"/>
                  </a:cubicBezTo>
                  <a:cubicBezTo>
                    <a:pt x="10053" y="16403"/>
                    <a:pt x="12699" y="13758"/>
                    <a:pt x="12699" y="10053"/>
                  </a:cubicBezTo>
                  <a:lnTo>
                    <a:pt x="12699" y="6350"/>
                  </a:lnTo>
                  <a:cubicBezTo>
                    <a:pt x="12699" y="3175"/>
                    <a:pt x="9524" y="0"/>
                    <a:pt x="6349" y="0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  <p:sp>
          <p:nvSpPr>
            <p:cNvPr id="195" name="Forma libre 364">
              <a:extLst>
                <a:ext uri="{FF2B5EF4-FFF2-40B4-BE49-F238E27FC236}">
                  <a16:creationId xmlns:a16="http://schemas.microsoft.com/office/drawing/2014/main" id="{85F3FE82-8586-B4B0-ED23-FBA37B204712}"/>
                </a:ext>
              </a:extLst>
            </p:cNvPr>
            <p:cNvSpPr/>
            <p:nvPr/>
          </p:nvSpPr>
          <p:spPr>
            <a:xfrm>
              <a:off x="4722673" y="27644882"/>
              <a:ext cx="52912" cy="52912"/>
            </a:xfrm>
            <a:custGeom>
              <a:avLst/>
              <a:gdLst>
                <a:gd name="connsiteX0" fmla="*/ 37567 w 52911"/>
                <a:gd name="connsiteY0" fmla="*/ 20105 h 52911"/>
                <a:gd name="connsiteX1" fmla="*/ 26985 w 52911"/>
                <a:gd name="connsiteY1" fmla="*/ 20105 h 52911"/>
                <a:gd name="connsiteX2" fmla="*/ 16932 w 52911"/>
                <a:gd name="connsiteY2" fmla="*/ 20105 h 52911"/>
                <a:gd name="connsiteX3" fmla="*/ 13228 w 52911"/>
                <a:gd name="connsiteY3" fmla="*/ 16401 h 52911"/>
                <a:gd name="connsiteX4" fmla="*/ 16932 w 52911"/>
                <a:gd name="connsiteY4" fmla="*/ 12698 h 52911"/>
                <a:gd name="connsiteX5" fmla="*/ 47621 w 52911"/>
                <a:gd name="connsiteY5" fmla="*/ 12698 h 52911"/>
                <a:gd name="connsiteX6" fmla="*/ 53970 w 52911"/>
                <a:gd name="connsiteY6" fmla="*/ 6348 h 52911"/>
                <a:gd name="connsiteX7" fmla="*/ 47621 w 52911"/>
                <a:gd name="connsiteY7" fmla="*/ 0 h 52911"/>
                <a:gd name="connsiteX8" fmla="*/ 16932 w 52911"/>
                <a:gd name="connsiteY8" fmla="*/ 0 h 52911"/>
                <a:gd name="connsiteX9" fmla="*/ 0 w 52911"/>
                <a:gd name="connsiteY9" fmla="*/ 16930 h 52911"/>
                <a:gd name="connsiteX10" fmla="*/ 16932 w 52911"/>
                <a:gd name="connsiteY10" fmla="*/ 33863 h 52911"/>
                <a:gd name="connsiteX11" fmla="*/ 26985 w 52911"/>
                <a:gd name="connsiteY11" fmla="*/ 33863 h 52911"/>
                <a:gd name="connsiteX12" fmla="*/ 37567 w 52911"/>
                <a:gd name="connsiteY12" fmla="*/ 33863 h 52911"/>
                <a:gd name="connsiteX13" fmla="*/ 41271 w 52911"/>
                <a:gd name="connsiteY13" fmla="*/ 37565 h 52911"/>
                <a:gd name="connsiteX14" fmla="*/ 37567 w 52911"/>
                <a:gd name="connsiteY14" fmla="*/ 41270 h 52911"/>
                <a:gd name="connsiteX15" fmla="*/ 6349 w 52911"/>
                <a:gd name="connsiteY15" fmla="*/ 41270 h 52911"/>
                <a:gd name="connsiteX16" fmla="*/ 0 w 52911"/>
                <a:gd name="connsiteY16" fmla="*/ 47621 h 52911"/>
                <a:gd name="connsiteX17" fmla="*/ 6349 w 52911"/>
                <a:gd name="connsiteY17" fmla="*/ 53969 h 52911"/>
                <a:gd name="connsiteX18" fmla="*/ 37567 w 52911"/>
                <a:gd name="connsiteY18" fmla="*/ 53969 h 52911"/>
                <a:gd name="connsiteX19" fmla="*/ 54499 w 52911"/>
                <a:gd name="connsiteY19" fmla="*/ 37038 h 52911"/>
                <a:gd name="connsiteX20" fmla="*/ 37567 w 52911"/>
                <a:gd name="connsiteY20" fmla="*/ 20105 h 52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2911" h="52911">
                  <a:moveTo>
                    <a:pt x="37567" y="20105"/>
                  </a:moveTo>
                  <a:lnTo>
                    <a:pt x="26985" y="20105"/>
                  </a:lnTo>
                  <a:lnTo>
                    <a:pt x="16932" y="20105"/>
                  </a:lnTo>
                  <a:cubicBezTo>
                    <a:pt x="14815" y="20105"/>
                    <a:pt x="13228" y="18519"/>
                    <a:pt x="13228" y="16401"/>
                  </a:cubicBezTo>
                  <a:cubicBezTo>
                    <a:pt x="13228" y="14285"/>
                    <a:pt x="14815" y="12698"/>
                    <a:pt x="16932" y="12698"/>
                  </a:cubicBezTo>
                  <a:lnTo>
                    <a:pt x="47621" y="12698"/>
                  </a:lnTo>
                  <a:cubicBezTo>
                    <a:pt x="51325" y="12698"/>
                    <a:pt x="53970" y="10053"/>
                    <a:pt x="53970" y="6348"/>
                  </a:cubicBezTo>
                  <a:cubicBezTo>
                    <a:pt x="53970" y="2646"/>
                    <a:pt x="51325" y="0"/>
                    <a:pt x="47621" y="0"/>
                  </a:cubicBezTo>
                  <a:lnTo>
                    <a:pt x="16932" y="0"/>
                  </a:lnTo>
                  <a:cubicBezTo>
                    <a:pt x="7937" y="0"/>
                    <a:pt x="0" y="7407"/>
                    <a:pt x="0" y="16930"/>
                  </a:cubicBezTo>
                  <a:cubicBezTo>
                    <a:pt x="0" y="25926"/>
                    <a:pt x="7408" y="33863"/>
                    <a:pt x="16932" y="33863"/>
                  </a:cubicBezTo>
                  <a:lnTo>
                    <a:pt x="26985" y="33863"/>
                  </a:lnTo>
                  <a:lnTo>
                    <a:pt x="37567" y="33863"/>
                  </a:lnTo>
                  <a:cubicBezTo>
                    <a:pt x="39684" y="33863"/>
                    <a:pt x="41271" y="35449"/>
                    <a:pt x="41271" y="37565"/>
                  </a:cubicBezTo>
                  <a:cubicBezTo>
                    <a:pt x="41271" y="39684"/>
                    <a:pt x="39684" y="41270"/>
                    <a:pt x="37567" y="41270"/>
                  </a:cubicBezTo>
                  <a:lnTo>
                    <a:pt x="6349" y="41270"/>
                  </a:lnTo>
                  <a:cubicBezTo>
                    <a:pt x="2646" y="41270"/>
                    <a:pt x="0" y="43916"/>
                    <a:pt x="0" y="47621"/>
                  </a:cubicBezTo>
                  <a:cubicBezTo>
                    <a:pt x="0" y="51323"/>
                    <a:pt x="2646" y="53969"/>
                    <a:pt x="6349" y="53969"/>
                  </a:cubicBezTo>
                  <a:lnTo>
                    <a:pt x="37567" y="53969"/>
                  </a:lnTo>
                  <a:cubicBezTo>
                    <a:pt x="46562" y="53969"/>
                    <a:pt x="54499" y="46561"/>
                    <a:pt x="54499" y="37038"/>
                  </a:cubicBezTo>
                  <a:cubicBezTo>
                    <a:pt x="54499" y="27513"/>
                    <a:pt x="46562" y="20105"/>
                    <a:pt x="37567" y="20105"/>
                  </a:cubicBezTo>
                  <a:close/>
                </a:path>
              </a:pathLst>
            </a:custGeom>
            <a:grpFill/>
            <a:ln w="52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>
                <a:solidFill>
                  <a:srgbClr val="00338C"/>
                </a:solidFill>
                <a:latin typeface="Palatino Linotype" panose="0204050205050503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EE78227-E035-A1B3-915D-341315E94AE2}"/>
              </a:ext>
            </a:extLst>
          </p:cNvPr>
          <p:cNvSpPr/>
          <p:nvPr/>
        </p:nvSpPr>
        <p:spPr>
          <a:xfrm>
            <a:off x="0" y="-11958"/>
            <a:ext cx="12120007" cy="933361"/>
          </a:xfrm>
          <a:prstGeom prst="rect">
            <a:avLst/>
          </a:prstGeom>
          <a:solidFill>
            <a:srgbClr val="003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/>
              <a:t>                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84BF52-50DA-4F24-63B3-61647CA0FEF0}"/>
              </a:ext>
            </a:extLst>
          </p:cNvPr>
          <p:cNvSpPr txBox="1">
            <a:spLocks/>
          </p:cNvSpPr>
          <p:nvPr/>
        </p:nvSpPr>
        <p:spPr>
          <a:xfrm>
            <a:off x="71993" y="183674"/>
            <a:ext cx="9421968" cy="591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400" b="1" dirty="0">
                <a:solidFill>
                  <a:schemeClr val="bg1"/>
                </a:solidFill>
                <a:latin typeface="Biennale Black"/>
                <a:ea typeface="Lato ExtraBold" panose="020F0502020204030203" pitchFamily="34" charset="0"/>
                <a:cs typeface="Lato ExtraBold" panose="020F0502020204030203" pitchFamily="34" charset="0"/>
              </a:rPr>
              <a:t>Business Highlights: GIFT IFSC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D9CA5C-4E74-F192-34DF-37677CE8F9B3}"/>
              </a:ext>
            </a:extLst>
          </p:cNvPr>
          <p:cNvSpPr/>
          <p:nvPr/>
        </p:nvSpPr>
        <p:spPr>
          <a:xfrm rot="5400000">
            <a:off x="11675148" y="399013"/>
            <a:ext cx="961711" cy="719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11CCF1-56F2-B6E6-6A14-29BB28C4E064}"/>
              </a:ext>
            </a:extLst>
          </p:cNvPr>
          <p:cNvSpPr/>
          <p:nvPr/>
        </p:nvSpPr>
        <p:spPr>
          <a:xfrm>
            <a:off x="0" y="912964"/>
            <a:ext cx="3774030" cy="83996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212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DcR_SlideID>2c074307-35a6-4356-92fe-f6a537677ae4</DcR_SlideID>
</file>

<file path=customXml/item2.xml><?xml version="1.0" encoding="utf-8"?>
<DcR_SlideID>26171945-9e99-4bb1-8003-e2ca57dcdff5</DcR_SlideID>
</file>

<file path=customXml/itemProps1.xml><?xml version="1.0" encoding="utf-8"?>
<ds:datastoreItem xmlns:ds="http://schemas.openxmlformats.org/officeDocument/2006/customXml" ds:itemID="{9884BF65-30E2-4697-961B-601437ED2639}">
  <ds:schemaRefs/>
</ds:datastoreItem>
</file>

<file path=customXml/itemProps2.xml><?xml version="1.0" encoding="utf-8"?>
<ds:datastoreItem xmlns:ds="http://schemas.openxmlformats.org/officeDocument/2006/customXml" ds:itemID="{6744594C-A450-482E-BD42-17174605DD8C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5939</TotalTime>
  <Words>2141</Words>
  <Application>Microsoft Office PowerPoint</Application>
  <PresentationFormat>Widescreen</PresentationFormat>
  <Paragraphs>494</Paragraphs>
  <Slides>24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Aptos</vt:lpstr>
      <vt:lpstr>Arial</vt:lpstr>
      <vt:lpstr>Biennale</vt:lpstr>
      <vt:lpstr>Biennale Black</vt:lpstr>
      <vt:lpstr>Calibri</vt:lpstr>
      <vt:lpstr>Calibri Light</vt:lpstr>
      <vt:lpstr>Effra Heavy</vt:lpstr>
      <vt:lpstr>FSP DEMO - Biennale Black</vt:lpstr>
      <vt:lpstr>Lato</vt:lpstr>
      <vt:lpstr>Lato Black</vt:lpstr>
      <vt:lpstr>Lato ExtraBold</vt:lpstr>
      <vt:lpstr>Palatino Linotype</vt:lpstr>
      <vt:lpstr>Poppins</vt:lpstr>
      <vt:lpstr>Roboto Black</vt:lpstr>
      <vt:lpstr>Wingdings</vt:lpstr>
      <vt:lpstr>Office Theme</vt:lpstr>
      <vt:lpstr>3_Office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Akshat Pokharna</dc:creator>
  <cp:lastModifiedBy>AKSHAT GANERIWALA</cp:lastModifiedBy>
  <cp:revision>96</cp:revision>
  <cp:lastPrinted>2024-05-29T11:47:09Z</cp:lastPrinted>
  <dcterms:created xsi:type="dcterms:W3CDTF">2021-12-29T04:33:29Z</dcterms:created>
  <dcterms:modified xsi:type="dcterms:W3CDTF">2025-08-20T13:55:41Z</dcterms:modified>
</cp:coreProperties>
</file>