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4" r:id="rId17"/>
    <p:sldId id="275" r:id="rId18"/>
    <p:sldId id="276" r:id="rId19"/>
    <p:sldId id="277" r:id="rId20"/>
    <p:sldId id="278" r:id="rId21"/>
    <p:sldId id="279" r:id="rId22"/>
    <p:sldId id="28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sorterViewPr>
    <p:cViewPr>
      <p:scale>
        <a:sx n="100" d="100"/>
        <a:sy n="100" d="100"/>
      </p:scale>
      <p:origin x="0" y="31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2FD7F62-489E-45F1-8CB9-8BC3EAA28009}" type="datetimeFigureOut">
              <a:rPr lang="en-IN" smtClean="0"/>
              <a:t>19-05-2025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2581867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2FD7F62-489E-45F1-8CB9-8BC3EAA28009}" type="datetimeFigureOut">
              <a:rPr lang="en-IN" smtClean="0"/>
              <a:t>19-05-2025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344544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2FD7F62-489E-45F1-8CB9-8BC3EAA28009}" type="datetimeFigureOut">
              <a:rPr lang="en-IN" smtClean="0"/>
              <a:t>19-05-2025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139299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2FD7F62-489E-45F1-8CB9-8BC3EAA28009}" type="datetimeFigureOut">
              <a:rPr lang="en-IN" smtClean="0"/>
              <a:t>19-05-2025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2808754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FD7F62-489E-45F1-8CB9-8BC3EAA28009}" type="datetimeFigureOut">
              <a:rPr lang="en-IN" smtClean="0"/>
              <a:t>19-05-2025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478742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2FD7F62-489E-45F1-8CB9-8BC3EAA28009}" type="datetimeFigureOut">
              <a:rPr lang="en-IN" smtClean="0"/>
              <a:t>19-05-2025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3792704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2FD7F62-489E-45F1-8CB9-8BC3EAA28009}" type="datetimeFigureOut">
              <a:rPr lang="en-IN" smtClean="0"/>
              <a:t>19-05-2025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3896779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2FD7F62-489E-45F1-8CB9-8BC3EAA28009}" type="datetimeFigureOut">
              <a:rPr lang="en-IN" smtClean="0"/>
              <a:t>19-05-2025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4174017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FD7F62-489E-45F1-8CB9-8BC3EAA28009}" type="datetimeFigureOut">
              <a:rPr lang="en-IN" smtClean="0"/>
              <a:t>19-05-2025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170374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FD7F62-489E-45F1-8CB9-8BC3EAA28009}" type="datetimeFigureOut">
              <a:rPr lang="en-IN" smtClean="0"/>
              <a:t>19-05-2025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2827499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FD7F62-489E-45F1-8CB9-8BC3EAA28009}" type="datetimeFigureOut">
              <a:rPr lang="en-IN" smtClean="0"/>
              <a:t>19-05-2025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3AB5DB-6AF2-4184-A560-15B98883CCAF}" type="slidenum">
              <a:rPr lang="en-IN" smtClean="0"/>
              <a:t>‹#›</a:t>
            </a:fld>
            <a:endParaRPr lang="en-IN"/>
          </a:p>
        </p:txBody>
      </p:sp>
    </p:spTree>
    <p:extLst>
      <p:ext uri="{BB962C8B-B14F-4D97-AF65-F5344CB8AC3E}">
        <p14:creationId xmlns:p14="http://schemas.microsoft.com/office/powerpoint/2010/main" val="4249616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FD7F62-489E-45F1-8CB9-8BC3EAA28009}" type="datetimeFigureOut">
              <a:rPr lang="en-IN" smtClean="0"/>
              <a:t>19-05-2025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AB5DB-6AF2-4184-A560-15B98883CCAF}" type="slidenum">
              <a:rPr lang="en-IN" smtClean="0"/>
              <a:t>‹#›</a:t>
            </a:fld>
            <a:endParaRPr lang="en-IN"/>
          </a:p>
        </p:txBody>
      </p:sp>
    </p:spTree>
    <p:extLst>
      <p:ext uri="{BB962C8B-B14F-4D97-AF65-F5344CB8AC3E}">
        <p14:creationId xmlns:p14="http://schemas.microsoft.com/office/powerpoint/2010/main" val="3108218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en.wikipedia.org/wiki/Housing_Development_Finance_Corporation" TargetMode="External"/><Relationship Id="rId3" Type="http://schemas.openxmlformats.org/officeDocument/2006/relationships/hyperlink" Target="https://en.wikipedia.org/wiki/Indian_rupee" TargetMode="External"/><Relationship Id="rId7" Type="http://schemas.openxmlformats.org/officeDocument/2006/relationships/hyperlink" Target="https://en.wikipedia.org/wiki/Climate_change_in_India" TargetMode="External"/><Relationship Id="rId2" Type="http://schemas.openxmlformats.org/officeDocument/2006/relationships/hyperlink" Target="https://en.wikipedia.org/wiki/World_Bank" TargetMode="External"/><Relationship Id="rId1" Type="http://schemas.openxmlformats.org/officeDocument/2006/relationships/slideLayout" Target="../slideLayouts/slideLayout2.xml"/><Relationship Id="rId6" Type="http://schemas.openxmlformats.org/officeDocument/2006/relationships/hyperlink" Target="https://en.wikipedia.org/wiki/Climate_change_mitigation" TargetMode="External"/><Relationship Id="rId5" Type="http://schemas.openxmlformats.org/officeDocument/2006/relationships/hyperlink" Target="https://en.wikipedia.org/wiki/Green_bond" TargetMode="External"/><Relationship Id="rId4" Type="http://schemas.openxmlformats.org/officeDocument/2006/relationships/hyperlink" Target="https://en.wikipedia.org/wiki/Construction_industry_of_India"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755775"/>
          </a:xfrm>
        </p:spPr>
        <p:txBody>
          <a:bodyPr>
            <a:normAutofit fontScale="90000"/>
          </a:bodyPr>
          <a:lstStyle/>
          <a:p>
            <a:r>
              <a:rPr lang="en-US" dirty="0">
                <a:solidFill>
                  <a:srgbClr val="00CC00"/>
                </a:solidFill>
              </a:rPr>
              <a:t>Innovative Financial Solutions and </a:t>
            </a:r>
            <a:r>
              <a:rPr dirty="0">
                <a:solidFill>
                  <a:srgbClr val="00CC00"/>
                </a:solidFill>
              </a:rPr>
              <a:t>Green Financ</a:t>
            </a:r>
            <a:r>
              <a:rPr lang="en-US" dirty="0">
                <a:solidFill>
                  <a:srgbClr val="00CC00"/>
                </a:solidFill>
              </a:rPr>
              <a:t>ing – Role of CMAs</a:t>
            </a:r>
            <a:br>
              <a:rPr lang="en-US" dirty="0">
                <a:solidFill>
                  <a:srgbClr val="00CC00"/>
                </a:solidFill>
              </a:rPr>
            </a:br>
            <a:r>
              <a:rPr lang="en-US" dirty="0">
                <a:solidFill>
                  <a:srgbClr val="00CC00"/>
                </a:solidFill>
              </a:rPr>
              <a:t>ESG - BFSI - ICMAI</a:t>
            </a:r>
            <a:endParaRPr dirty="0">
              <a:solidFill>
                <a:srgbClr val="00CC00"/>
              </a:solidFill>
            </a:endParaRPr>
          </a:p>
        </p:txBody>
      </p:sp>
      <p:sp>
        <p:nvSpPr>
          <p:cNvPr id="3" name="Subtitle 2"/>
          <p:cNvSpPr>
            <a:spLocks noGrp="1"/>
          </p:cNvSpPr>
          <p:nvPr>
            <p:ph type="subTitle" idx="1"/>
          </p:nvPr>
        </p:nvSpPr>
        <p:spPr/>
        <p:txBody>
          <a:bodyPr>
            <a:normAutofit/>
          </a:bodyPr>
          <a:lstStyle/>
          <a:p>
            <a:endParaRPr lang="en-US" sz="2800" dirty="0">
              <a:solidFill>
                <a:srgbClr val="0000CC"/>
              </a:solidFill>
            </a:endParaRPr>
          </a:p>
          <a:p>
            <a:endParaRPr lang="en-US" sz="2800" dirty="0">
              <a:solidFill>
                <a:srgbClr val="0000CC"/>
              </a:solidFill>
            </a:endParaRPr>
          </a:p>
          <a:p>
            <a:pPr algn="r"/>
            <a:r>
              <a:rPr lang="en-US" sz="2800" dirty="0" err="1">
                <a:solidFill>
                  <a:srgbClr val="0000CC"/>
                </a:solidFill>
              </a:rPr>
              <a:t>Dr</a:t>
            </a:r>
            <a:r>
              <a:rPr lang="en-US" sz="2800" dirty="0">
                <a:solidFill>
                  <a:srgbClr val="0000CC"/>
                </a:solidFill>
              </a:rPr>
              <a:t> </a:t>
            </a:r>
            <a:r>
              <a:rPr lang="en-US" sz="2800" dirty="0" err="1">
                <a:solidFill>
                  <a:srgbClr val="0000CC"/>
                </a:solidFill>
              </a:rPr>
              <a:t>Jnm</a:t>
            </a:r>
            <a:endParaRPr sz="2800" dirty="0">
              <a:solidFill>
                <a:srgbClr val="0000CC"/>
              </a:solidFill>
            </a:endParaRPr>
          </a:p>
        </p:txBody>
      </p:sp>
      <p:sp>
        <p:nvSpPr>
          <p:cNvPr id="4" name="Footer Placeholder 3"/>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2356868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CC00"/>
                </a:solidFill>
              </a:rPr>
              <a:t>Green Bonds in India</a:t>
            </a:r>
          </a:p>
        </p:txBody>
      </p:sp>
      <p:sp>
        <p:nvSpPr>
          <p:cNvPr id="3" name="Content Placeholder 2"/>
          <p:cNvSpPr>
            <a:spLocks noGrp="1"/>
          </p:cNvSpPr>
          <p:nvPr>
            <p:ph idx="1"/>
          </p:nvPr>
        </p:nvSpPr>
        <p:spPr/>
        <p:txBody>
          <a:bodyPr>
            <a:normAutofit/>
          </a:bodyPr>
          <a:lstStyle/>
          <a:p>
            <a:pPr algn="just"/>
            <a:r>
              <a:rPr lang="en-US" dirty="0" smtClean="0">
                <a:solidFill>
                  <a:srgbClr val="00CC00"/>
                </a:solidFill>
              </a:rPr>
              <a:t>First </a:t>
            </a:r>
            <a:r>
              <a:rPr lang="en-US" dirty="0">
                <a:solidFill>
                  <a:srgbClr val="00CC00"/>
                </a:solidFill>
              </a:rPr>
              <a:t>issued in: 2015 by Yes Bank</a:t>
            </a:r>
          </a:p>
          <a:p>
            <a:pPr algn="just"/>
            <a:r>
              <a:rPr lang="en-US" dirty="0">
                <a:solidFill>
                  <a:srgbClr val="00CC00"/>
                </a:solidFill>
              </a:rPr>
              <a:t>Purpose: To raise funds for projects related to renewable energy, clean transportation, sustainable water management, climate change adaptation, etc.</a:t>
            </a:r>
          </a:p>
          <a:p>
            <a:pPr marL="0" indent="0">
              <a:buNone/>
            </a:pPr>
            <a:endParaRPr lang="en-IN" dirty="0"/>
          </a:p>
        </p:txBody>
      </p:sp>
      <p:sp>
        <p:nvSpPr>
          <p:cNvPr id="4" name="Footer Placeholder 3"/>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1019474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3270"/>
            <a:ext cx="8229600" cy="4525963"/>
          </a:xfrm>
        </p:spPr>
        <p:txBody>
          <a:bodyPr/>
          <a:lstStyle/>
          <a:p>
            <a:r>
              <a:rPr lang="en-US" dirty="0" smtClean="0">
                <a:solidFill>
                  <a:srgbClr val="0000CC"/>
                </a:solidFill>
              </a:rPr>
              <a:t>What is a Masala Bond</a:t>
            </a:r>
          </a:p>
          <a:p>
            <a:endParaRPr lang="en-US" dirty="0"/>
          </a:p>
          <a:p>
            <a:endParaRPr lang="en-US" dirty="0" smtClean="0"/>
          </a:p>
          <a:p>
            <a:r>
              <a:rPr lang="en-US" dirty="0" smtClean="0">
                <a:solidFill>
                  <a:srgbClr val="00CC00"/>
                </a:solidFill>
              </a:rPr>
              <a:t>When was the first Green Masala Bond </a:t>
            </a:r>
            <a:r>
              <a:rPr lang="en-US" dirty="0" err="1" smtClean="0">
                <a:solidFill>
                  <a:srgbClr val="00CC00"/>
                </a:solidFill>
              </a:rPr>
              <a:t>isued</a:t>
            </a:r>
            <a:r>
              <a:rPr lang="en-US" dirty="0" smtClean="0">
                <a:solidFill>
                  <a:srgbClr val="00CC00"/>
                </a:solidFill>
              </a:rPr>
              <a:t> in India and by whom</a:t>
            </a:r>
            <a:endParaRPr lang="en-IN" dirty="0">
              <a:solidFill>
                <a:srgbClr val="00CC00"/>
              </a:solidFill>
            </a:endParaRPr>
          </a:p>
        </p:txBody>
      </p:sp>
      <p:sp>
        <p:nvSpPr>
          <p:cNvPr id="4" name="Footer Placeholder 3"/>
          <p:cNvSpPr>
            <a:spLocks noGrp="1"/>
          </p:cNvSpPr>
          <p:nvPr>
            <p:ph type="ftr" sz="quarter" idx="11"/>
          </p:nvPr>
        </p:nvSpPr>
        <p:spPr/>
        <p:txBody>
          <a:bodyPr/>
          <a:lstStyle/>
          <a:p>
            <a:r>
              <a:rPr lang="en-US" smtClean="0"/>
              <a:t>Dr JNM</a:t>
            </a:r>
            <a:endParaRPr lang="en-US"/>
          </a:p>
        </p:txBody>
      </p:sp>
    </p:spTree>
    <p:extLst>
      <p:ext uri="{BB962C8B-B14F-4D97-AF65-F5344CB8AC3E}">
        <p14:creationId xmlns:p14="http://schemas.microsoft.com/office/powerpoint/2010/main" val="1335714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52683"/>
          </a:xfrm>
        </p:spPr>
        <p:txBody>
          <a:bodyPr>
            <a:normAutofit fontScale="90000"/>
          </a:bodyPr>
          <a:lstStyle/>
          <a:p>
            <a:r>
              <a:rPr lang="en-US" dirty="0">
                <a:solidFill>
                  <a:srgbClr val="0000CC"/>
                </a:solidFill>
              </a:rPr>
              <a:t>Masala Bond</a:t>
            </a:r>
            <a:endParaRPr lang="en-IN" dirty="0">
              <a:solidFill>
                <a:srgbClr val="0000CC"/>
              </a:solidFill>
            </a:endParaRPr>
          </a:p>
        </p:txBody>
      </p:sp>
      <p:sp>
        <p:nvSpPr>
          <p:cNvPr id="3" name="Content Placeholder 2"/>
          <p:cNvSpPr>
            <a:spLocks noGrp="1"/>
          </p:cNvSpPr>
          <p:nvPr>
            <p:ph idx="1"/>
          </p:nvPr>
        </p:nvSpPr>
        <p:spPr>
          <a:xfrm>
            <a:off x="372140" y="653902"/>
            <a:ext cx="8229600" cy="5831958"/>
          </a:xfrm>
        </p:spPr>
        <p:txBody>
          <a:bodyPr>
            <a:normAutofit/>
          </a:bodyPr>
          <a:lstStyle/>
          <a:p>
            <a:pPr marL="0" indent="0" algn="just">
              <a:buNone/>
            </a:pPr>
            <a:r>
              <a:rPr lang="en-US" sz="2400" dirty="0"/>
              <a:t>A Masala Bond is a rupee-denominated bond issued by an Indian entity in an international market. </a:t>
            </a:r>
            <a:endParaRPr lang="en-US" sz="2400" dirty="0" smtClean="0"/>
          </a:p>
          <a:p>
            <a:pPr marL="0" indent="0" algn="just">
              <a:buNone/>
            </a:pPr>
            <a:r>
              <a:rPr lang="en-US" sz="2400" dirty="0"/>
              <a:t>B</a:t>
            </a:r>
            <a:r>
              <a:rPr lang="en-US" sz="2400" dirty="0" smtClean="0"/>
              <a:t>ond </a:t>
            </a:r>
            <a:r>
              <a:rPr lang="en-US" sz="2400" dirty="0"/>
              <a:t>is priced in </a:t>
            </a:r>
            <a:r>
              <a:rPr lang="en-US" sz="2400" dirty="0" smtClean="0"/>
              <a:t>INR </a:t>
            </a:r>
            <a:r>
              <a:rPr lang="en-US" sz="2400" dirty="0"/>
              <a:t>but </a:t>
            </a:r>
            <a:r>
              <a:rPr lang="en-US" sz="2400" dirty="0" smtClean="0"/>
              <a:t>issued, </a:t>
            </a:r>
            <a:r>
              <a:rPr lang="en-US" sz="2400" dirty="0"/>
              <a:t>traded outside </a:t>
            </a:r>
            <a:r>
              <a:rPr lang="en-US" sz="2400" dirty="0" smtClean="0"/>
              <a:t>India.</a:t>
            </a:r>
          </a:p>
          <a:p>
            <a:pPr marL="0" indent="0" algn="just">
              <a:buNone/>
            </a:pPr>
            <a:r>
              <a:rPr lang="en-US" sz="2400" dirty="0" smtClean="0"/>
              <a:t>Allowing </a:t>
            </a:r>
            <a:r>
              <a:rPr lang="en-US" sz="2400" dirty="0"/>
              <a:t>Indian </a:t>
            </a:r>
            <a:r>
              <a:rPr lang="en-US" sz="2400" dirty="0" smtClean="0"/>
              <a:t>Cos. </a:t>
            </a:r>
            <a:r>
              <a:rPr lang="en-US" sz="2400" dirty="0"/>
              <a:t>to raise funds from international investors. </a:t>
            </a:r>
            <a:endParaRPr lang="en-US" sz="2400" dirty="0" smtClean="0"/>
          </a:p>
          <a:p>
            <a:pPr marL="0" indent="0" algn="just">
              <a:buNone/>
            </a:pPr>
            <a:r>
              <a:rPr lang="en-US" sz="2400" dirty="0" smtClean="0"/>
              <a:t>The </a:t>
            </a:r>
            <a:r>
              <a:rPr lang="en-US" sz="2400" dirty="0"/>
              <a:t>term "Masala" was coined by the International Finance Corporation (IFC) to give a local </a:t>
            </a:r>
            <a:r>
              <a:rPr lang="en-US" sz="2400" dirty="0" err="1"/>
              <a:t>flavour</a:t>
            </a:r>
            <a:r>
              <a:rPr lang="en-US" sz="2400" dirty="0"/>
              <a:t> to the </a:t>
            </a:r>
            <a:r>
              <a:rPr lang="en-US" sz="2400" dirty="0" smtClean="0"/>
              <a:t>bonds</a:t>
            </a:r>
          </a:p>
          <a:p>
            <a:pPr marL="0" indent="0" algn="just">
              <a:buNone/>
            </a:pPr>
            <a:r>
              <a:rPr lang="en-US" sz="2400" b="1" dirty="0" smtClean="0"/>
              <a:t>Currency risk to issuer not there : </a:t>
            </a:r>
            <a:r>
              <a:rPr lang="en-US" sz="2400" dirty="0" smtClean="0"/>
              <a:t>Investors </a:t>
            </a:r>
            <a:r>
              <a:rPr lang="en-US" sz="2400" dirty="0"/>
              <a:t>typically pay and receive settlements in a foreign currency (like USD), but the rupee amount is converted using the market exchange rate on the day of settlement, thus shielding </a:t>
            </a:r>
            <a:r>
              <a:rPr lang="en-US" sz="2400" dirty="0" smtClean="0"/>
              <a:t>Indian Issuer from Foreign </a:t>
            </a:r>
            <a:r>
              <a:rPr lang="en-US" sz="2400" dirty="0"/>
              <a:t>currency fluctuations. </a:t>
            </a:r>
          </a:p>
          <a:p>
            <a:pPr marL="0" indent="0">
              <a:buNone/>
            </a:pPr>
            <a:endParaRPr lang="en-US" sz="2400" dirty="0" smtClean="0"/>
          </a:p>
          <a:p>
            <a:pPr marL="0" indent="0">
              <a:buNone/>
            </a:pPr>
            <a:endParaRPr lang="en-US" b="1" dirty="0" smtClean="0">
              <a:solidFill>
                <a:srgbClr val="00CC00"/>
              </a:solidFill>
            </a:endParaRPr>
          </a:p>
          <a:p>
            <a:endParaRPr lang="en-US" b="1" dirty="0">
              <a:solidFill>
                <a:srgbClr val="00CC00"/>
              </a:solidFill>
            </a:endParaRPr>
          </a:p>
          <a:p>
            <a:endParaRPr lang="en-US" b="1" dirty="0" smtClean="0">
              <a:solidFill>
                <a:srgbClr val="00CC00"/>
              </a:solidFill>
            </a:endParaRPr>
          </a:p>
        </p:txBody>
      </p:sp>
      <p:sp>
        <p:nvSpPr>
          <p:cNvPr id="4" name="Footer Placeholder 3"/>
          <p:cNvSpPr>
            <a:spLocks noGrp="1"/>
          </p:cNvSpPr>
          <p:nvPr>
            <p:ph type="ftr" sz="quarter" idx="11"/>
          </p:nvPr>
        </p:nvSpPr>
        <p:spPr/>
        <p:txBody>
          <a:bodyPr/>
          <a:lstStyle/>
          <a:p>
            <a:r>
              <a:rPr lang="en-US" smtClean="0"/>
              <a:t>Dr JNM</a:t>
            </a:r>
            <a:endParaRPr lang="en-US"/>
          </a:p>
        </p:txBody>
      </p:sp>
    </p:spTree>
    <p:extLst>
      <p:ext uri="{BB962C8B-B14F-4D97-AF65-F5344CB8AC3E}">
        <p14:creationId xmlns:p14="http://schemas.microsoft.com/office/powerpoint/2010/main" val="517549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a:bodyPr>
          <a:lstStyle/>
          <a:p>
            <a:pPr algn="just"/>
            <a:r>
              <a:rPr lang="en-US" dirty="0" smtClean="0"/>
              <a:t>2014 – 1st </a:t>
            </a:r>
            <a:r>
              <a:rPr lang="en-US" dirty="0"/>
              <a:t>Masala bond </a:t>
            </a:r>
            <a:r>
              <a:rPr lang="en-US" dirty="0" smtClean="0"/>
              <a:t>--</a:t>
            </a:r>
            <a:r>
              <a:rPr lang="en-US" dirty="0"/>
              <a:t> </a:t>
            </a:r>
            <a:r>
              <a:rPr lang="en-US" dirty="0">
                <a:hlinkClick r:id="rId2" tooltip="World Bank"/>
              </a:rPr>
              <a:t>World Bank</a:t>
            </a:r>
            <a:r>
              <a:rPr lang="en-US" dirty="0"/>
              <a:t>-backed IFC </a:t>
            </a:r>
            <a:r>
              <a:rPr lang="en-US" dirty="0" smtClean="0"/>
              <a:t> </a:t>
            </a:r>
            <a:r>
              <a:rPr lang="en-US" dirty="0"/>
              <a:t>raised </a:t>
            </a:r>
            <a:r>
              <a:rPr lang="en-US" dirty="0">
                <a:hlinkClick r:id="rId3" tooltip="Indian rupee"/>
              </a:rPr>
              <a:t>₹</a:t>
            </a:r>
            <a:r>
              <a:rPr lang="en-US" dirty="0"/>
              <a:t>10 billion (</a:t>
            </a:r>
            <a:r>
              <a:rPr lang="en-US" dirty="0" smtClean="0"/>
              <a:t>1000 </a:t>
            </a:r>
            <a:r>
              <a:rPr lang="en-US" dirty="0" err="1"/>
              <a:t>crore</a:t>
            </a:r>
            <a:r>
              <a:rPr lang="en-US" dirty="0"/>
              <a:t>) in bonds to fund </a:t>
            </a:r>
            <a:r>
              <a:rPr lang="en-US" u="sng" dirty="0">
                <a:hlinkClick r:id="rId4"/>
              </a:rPr>
              <a:t>infrastructure projects</a:t>
            </a:r>
            <a:r>
              <a:rPr lang="en-US" dirty="0"/>
              <a:t> in India.</a:t>
            </a:r>
          </a:p>
          <a:p>
            <a:pPr algn="just"/>
            <a:r>
              <a:rPr lang="en-US" dirty="0" smtClean="0"/>
              <a:t>2015 – IFC – 1</a:t>
            </a:r>
            <a:r>
              <a:rPr lang="en-US" baseline="30000" dirty="0" smtClean="0"/>
              <a:t>st</a:t>
            </a:r>
            <a:r>
              <a:rPr lang="en-US" dirty="0" smtClean="0"/>
              <a:t>  </a:t>
            </a:r>
            <a:r>
              <a:rPr lang="en-US" dirty="0"/>
              <a:t>time, issued </a:t>
            </a:r>
            <a:r>
              <a:rPr lang="en-US" dirty="0">
                <a:solidFill>
                  <a:srgbClr val="00CC00"/>
                </a:solidFill>
                <a:hlinkClick r:id="rId5" tooltip="Green bond"/>
              </a:rPr>
              <a:t>green masala bonds</a:t>
            </a:r>
            <a:r>
              <a:rPr lang="en-US" dirty="0"/>
              <a:t> </a:t>
            </a:r>
            <a:r>
              <a:rPr lang="en-US" dirty="0" smtClean="0"/>
              <a:t>for </a:t>
            </a:r>
            <a:r>
              <a:rPr lang="en-US" dirty="0"/>
              <a:t>₹3.15 billion to be used for private sector investments that </a:t>
            </a:r>
            <a:r>
              <a:rPr lang="en-US" dirty="0">
                <a:hlinkClick r:id="rId6" tooltip="Climate change mitigation"/>
              </a:rPr>
              <a:t>address</a:t>
            </a:r>
            <a:r>
              <a:rPr lang="en-US" dirty="0"/>
              <a:t> </a:t>
            </a:r>
            <a:r>
              <a:rPr lang="en-US" dirty="0">
                <a:hlinkClick r:id="rId7" tooltip="Climate change in India"/>
              </a:rPr>
              <a:t>climate </a:t>
            </a:r>
            <a:r>
              <a:rPr lang="en-US" dirty="0" smtClean="0">
                <a:hlinkClick r:id="rId7" tooltip="Climate change in India"/>
              </a:rPr>
              <a:t>change</a:t>
            </a:r>
            <a:endParaRPr lang="en-US" dirty="0"/>
          </a:p>
          <a:p>
            <a:pPr algn="just"/>
            <a:r>
              <a:rPr lang="en-US" dirty="0" smtClean="0"/>
              <a:t>2016</a:t>
            </a:r>
            <a:r>
              <a:rPr lang="en-US" dirty="0"/>
              <a:t> </a:t>
            </a:r>
            <a:r>
              <a:rPr lang="en-US" dirty="0" smtClean="0"/>
              <a:t>-- </a:t>
            </a:r>
            <a:r>
              <a:rPr lang="en-US" dirty="0" smtClean="0">
                <a:hlinkClick r:id="rId8" tooltip="Housing Development Finance Corporation"/>
              </a:rPr>
              <a:t>HDFC</a:t>
            </a:r>
            <a:r>
              <a:rPr lang="en-US" dirty="0"/>
              <a:t> raised ₹30 billion </a:t>
            </a:r>
            <a:r>
              <a:rPr lang="en-US" dirty="0" smtClean="0"/>
              <a:t>Masala bonds.  1st </a:t>
            </a:r>
            <a:r>
              <a:rPr lang="en-US" dirty="0"/>
              <a:t>Indian company to issue masala </a:t>
            </a:r>
            <a:r>
              <a:rPr lang="en-US" dirty="0" smtClean="0"/>
              <a:t>bonds.</a:t>
            </a:r>
            <a:endParaRPr lang="en-US" dirty="0"/>
          </a:p>
          <a:p>
            <a:pPr algn="just"/>
            <a:r>
              <a:rPr lang="en-US" dirty="0"/>
              <a:t>In August 2016, NTPC, </a:t>
            </a:r>
            <a:r>
              <a:rPr lang="en-US" dirty="0" smtClean="0"/>
              <a:t>a PSU, </a:t>
            </a:r>
            <a:r>
              <a:rPr lang="en-US" dirty="0"/>
              <a:t>issued the first corporate green masala bonds worth ₹20 billion</a:t>
            </a:r>
            <a:r>
              <a:rPr lang="en-US" dirty="0" smtClean="0"/>
              <a:t>.</a:t>
            </a:r>
            <a:endParaRPr lang="en-US" dirty="0"/>
          </a:p>
          <a:p>
            <a:pPr algn="just"/>
            <a:endParaRPr lang="en-IN" dirty="0"/>
          </a:p>
        </p:txBody>
      </p:sp>
      <p:sp>
        <p:nvSpPr>
          <p:cNvPr id="4" name="Footer Placeholder 3"/>
          <p:cNvSpPr>
            <a:spLocks noGrp="1"/>
          </p:cNvSpPr>
          <p:nvPr>
            <p:ph type="ftr" sz="quarter" idx="11"/>
          </p:nvPr>
        </p:nvSpPr>
        <p:spPr/>
        <p:txBody>
          <a:bodyPr/>
          <a:lstStyle/>
          <a:p>
            <a:r>
              <a:rPr lang="en-US" smtClean="0"/>
              <a:t>Dr JNM</a:t>
            </a:r>
            <a:endParaRPr lang="en-US"/>
          </a:p>
        </p:txBody>
      </p:sp>
    </p:spTree>
    <p:extLst>
      <p:ext uri="{BB962C8B-B14F-4D97-AF65-F5344CB8AC3E}">
        <p14:creationId xmlns:p14="http://schemas.microsoft.com/office/powerpoint/2010/main" val="838117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219" y="2167233"/>
            <a:ext cx="8229600" cy="1143000"/>
          </a:xfrm>
        </p:spPr>
        <p:txBody>
          <a:bodyPr>
            <a:normAutofit fontScale="90000"/>
          </a:bodyPr>
          <a:lstStyle/>
          <a:p>
            <a:r>
              <a:rPr lang="en-US" b="1" dirty="0">
                <a:solidFill>
                  <a:srgbClr val="00CC00"/>
                </a:solidFill>
              </a:rPr>
              <a:t>NTPC’s Green Masala Bond in 2016</a:t>
            </a:r>
            <a:r>
              <a:rPr lang="en-IN" dirty="0"/>
              <a:t/>
            </a:r>
            <a:br>
              <a:rPr lang="en-IN" dirty="0"/>
            </a:br>
            <a:endParaRPr lang="en-IN" dirty="0"/>
          </a:p>
        </p:txBody>
      </p:sp>
      <p:sp>
        <p:nvSpPr>
          <p:cNvPr id="4" name="Footer Placeholder 3"/>
          <p:cNvSpPr>
            <a:spLocks noGrp="1"/>
          </p:cNvSpPr>
          <p:nvPr>
            <p:ph type="ftr" sz="quarter" idx="11"/>
          </p:nvPr>
        </p:nvSpPr>
        <p:spPr/>
        <p:txBody>
          <a:bodyPr/>
          <a:lstStyle/>
          <a:p>
            <a:r>
              <a:rPr lang="en-US" smtClean="0"/>
              <a:t>Dr JNM</a:t>
            </a:r>
            <a:endParaRPr lang="en-US"/>
          </a:p>
        </p:txBody>
      </p:sp>
    </p:spTree>
    <p:extLst>
      <p:ext uri="{BB962C8B-B14F-4D97-AF65-F5344CB8AC3E}">
        <p14:creationId xmlns:p14="http://schemas.microsoft.com/office/powerpoint/2010/main" val="4219433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CC00"/>
                </a:solidFill>
              </a:rPr>
              <a:t>NTPC’s Green Masala Bond</a:t>
            </a:r>
            <a:r>
              <a:rPr lang="en-US" b="1" dirty="0"/>
              <a:t/>
            </a:r>
            <a:br>
              <a:rPr lang="en-US" b="1" dirty="0"/>
            </a:br>
            <a:endParaRPr lang="en-IN" dirty="0"/>
          </a:p>
        </p:txBody>
      </p:sp>
      <p:sp>
        <p:nvSpPr>
          <p:cNvPr id="3" name="Content Placeholder 2"/>
          <p:cNvSpPr>
            <a:spLocks noGrp="1"/>
          </p:cNvSpPr>
          <p:nvPr>
            <p:ph idx="1"/>
          </p:nvPr>
        </p:nvSpPr>
        <p:spPr>
          <a:xfrm>
            <a:off x="457200" y="1175658"/>
            <a:ext cx="8229600" cy="4950506"/>
          </a:xfrm>
        </p:spPr>
        <p:txBody>
          <a:bodyPr>
            <a:normAutofit fontScale="85000" lnSpcReduction="10000"/>
          </a:bodyPr>
          <a:lstStyle/>
          <a:p>
            <a:r>
              <a:rPr lang="en-US" b="1" dirty="0"/>
              <a:t> Issue Size</a:t>
            </a:r>
            <a:r>
              <a:rPr lang="en-US" dirty="0"/>
              <a:t>: ₹2,000 </a:t>
            </a:r>
            <a:r>
              <a:rPr lang="en-US" dirty="0" err="1"/>
              <a:t>crore</a:t>
            </a:r>
            <a:r>
              <a:rPr lang="en-US" dirty="0"/>
              <a:t> (approximately USD 300 m) </a:t>
            </a:r>
          </a:p>
          <a:p>
            <a:r>
              <a:rPr lang="en-US" b="1" dirty="0"/>
              <a:t>Coupon Rate</a:t>
            </a:r>
            <a:r>
              <a:rPr lang="en-US" dirty="0"/>
              <a:t>: 7.375% per annum, payable annually</a:t>
            </a:r>
          </a:p>
          <a:p>
            <a:r>
              <a:rPr lang="en-US" b="1" dirty="0"/>
              <a:t>Tenor</a:t>
            </a:r>
            <a:r>
              <a:rPr lang="en-US" dirty="0"/>
              <a:t>: 5 years</a:t>
            </a:r>
          </a:p>
          <a:p>
            <a:r>
              <a:rPr lang="en-US" b="1" dirty="0"/>
              <a:t>Issue Date</a:t>
            </a:r>
            <a:r>
              <a:rPr lang="en-US" dirty="0"/>
              <a:t>: August 3, 2016</a:t>
            </a:r>
          </a:p>
          <a:p>
            <a:r>
              <a:rPr lang="en-US" b="1" dirty="0"/>
              <a:t>Maturity Date</a:t>
            </a:r>
            <a:r>
              <a:rPr lang="en-US" dirty="0"/>
              <a:t>: August 10, 2021</a:t>
            </a:r>
          </a:p>
          <a:p>
            <a:r>
              <a:rPr lang="en-US" b="1" dirty="0"/>
              <a:t>Currency</a:t>
            </a:r>
            <a:r>
              <a:rPr lang="en-US" dirty="0"/>
              <a:t>: Indian Rupees (INR), with settlement in USD</a:t>
            </a:r>
          </a:p>
          <a:p>
            <a:r>
              <a:rPr lang="en-US" b="1" dirty="0"/>
              <a:t>Listing</a:t>
            </a:r>
            <a:r>
              <a:rPr lang="en-US" dirty="0"/>
              <a:t>: Dual-listed on the London Stock Exchange (LSE) and Singapore Exchange (SGX)</a:t>
            </a:r>
          </a:p>
          <a:p>
            <a:r>
              <a:rPr lang="en-US" b="1" dirty="0"/>
              <a:t>Certification</a:t>
            </a:r>
            <a:r>
              <a:rPr lang="en-US" dirty="0"/>
              <a:t>: Certified by the Climate Bonds Initiative; KPMG provided pre- and post-issuance assurance</a:t>
            </a:r>
          </a:p>
          <a:p>
            <a:endParaRPr lang="en-IN" dirty="0"/>
          </a:p>
        </p:txBody>
      </p:sp>
      <p:sp>
        <p:nvSpPr>
          <p:cNvPr id="4" name="Footer Placeholder 3"/>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1364718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2004"/>
            <a:ext cx="8229600" cy="4525963"/>
          </a:xfrm>
        </p:spPr>
        <p:txBody>
          <a:bodyPr/>
          <a:lstStyle/>
          <a:p>
            <a:pPr algn="just"/>
            <a:r>
              <a:rPr lang="en-US" dirty="0">
                <a:solidFill>
                  <a:srgbClr val="0000CC"/>
                </a:solidFill>
              </a:rPr>
              <a:t>USD-denominated </a:t>
            </a:r>
            <a:r>
              <a:rPr lang="en-US" dirty="0">
                <a:solidFill>
                  <a:srgbClr val="00CC00"/>
                </a:solidFill>
              </a:rPr>
              <a:t>green bonds </a:t>
            </a:r>
            <a:r>
              <a:rPr lang="en-US" dirty="0">
                <a:solidFill>
                  <a:srgbClr val="0000CC"/>
                </a:solidFill>
              </a:rPr>
              <a:t>from Indian issuers often </a:t>
            </a:r>
            <a:r>
              <a:rPr lang="en-US" u="sng" dirty="0">
                <a:solidFill>
                  <a:srgbClr val="00CC00"/>
                </a:solidFill>
              </a:rPr>
              <a:t>have lower coupons </a:t>
            </a:r>
            <a:r>
              <a:rPr lang="en-US" dirty="0">
                <a:solidFill>
                  <a:srgbClr val="0000CC"/>
                </a:solidFill>
              </a:rPr>
              <a:t>(due to global investor interest and lower rates abroad).</a:t>
            </a:r>
          </a:p>
          <a:p>
            <a:pPr algn="just"/>
            <a:r>
              <a:rPr lang="en-US" dirty="0">
                <a:solidFill>
                  <a:srgbClr val="0000CC"/>
                </a:solidFill>
              </a:rPr>
              <a:t>Sovereign Green Bonds: ~7.1% to 7.3%</a:t>
            </a:r>
          </a:p>
          <a:p>
            <a:pPr algn="just"/>
            <a:r>
              <a:rPr lang="en-US" dirty="0">
                <a:solidFill>
                  <a:srgbClr val="0000CC"/>
                </a:solidFill>
              </a:rPr>
              <a:t>Corporate INR Green Bonds: ~7% to 9%</a:t>
            </a:r>
          </a:p>
          <a:p>
            <a:pPr algn="just"/>
            <a:r>
              <a:rPr lang="en-US" dirty="0">
                <a:solidFill>
                  <a:srgbClr val="0000CC"/>
                </a:solidFill>
              </a:rPr>
              <a:t>International Green Bonds (USD): ~4% to 5%</a:t>
            </a:r>
          </a:p>
          <a:p>
            <a:r>
              <a:rPr lang="en-US" dirty="0">
                <a:solidFill>
                  <a:srgbClr val="0000CC"/>
                </a:solidFill>
              </a:rPr>
              <a:t>Green bonds have lower coupon rates</a:t>
            </a:r>
            <a:endParaRPr lang="en-IN" dirty="0">
              <a:solidFill>
                <a:srgbClr val="0000CC"/>
              </a:solidFill>
            </a:endParaRPr>
          </a:p>
        </p:txBody>
      </p:sp>
      <p:sp>
        <p:nvSpPr>
          <p:cNvPr id="4" name="Footer Placeholder 3"/>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80439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Green Bond </a:t>
            </a:r>
            <a:r>
              <a:rPr dirty="0" err="1"/>
              <a:t>vs</a:t>
            </a:r>
            <a:r>
              <a:rPr dirty="0"/>
              <a:t> Regular Bond Coupon Rates in India</a:t>
            </a:r>
          </a:p>
        </p:txBody>
      </p:sp>
      <p:pic>
        <p:nvPicPr>
          <p:cNvPr id="3" name="Picture 2" descr="green_vs_regular_bond_rates.png"/>
          <p:cNvPicPr>
            <a:picLocks noChangeAspect="1"/>
          </p:cNvPicPr>
          <p:nvPr/>
        </p:nvPicPr>
        <p:blipFill>
          <a:blip r:embed="rId2"/>
          <a:stretch>
            <a:fillRect/>
          </a:stretch>
        </p:blipFill>
        <p:spPr>
          <a:xfrm>
            <a:off x="914400" y="1371600"/>
            <a:ext cx="6858000" cy="4114800"/>
          </a:xfrm>
          <a:prstGeom prst="rect">
            <a:avLst/>
          </a:prstGeom>
        </p:spPr>
      </p:pic>
      <p:sp>
        <p:nvSpPr>
          <p:cNvPr id="4" name="Footer Placeholder 3"/>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2988966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graphicFrame>
        <p:nvGraphicFramePr>
          <p:cNvPr id="5" name="Content Placeholder 4"/>
          <p:cNvGraphicFramePr>
            <a:graphicFrameLocks noGrp="1"/>
          </p:cNvGraphicFramePr>
          <p:nvPr>
            <p:ph idx="1"/>
          </p:nvPr>
        </p:nvGraphicFramePr>
        <p:xfrm>
          <a:off x="688769" y="1769421"/>
          <a:ext cx="7825840" cy="3728017"/>
        </p:xfrm>
        <a:graphic>
          <a:graphicData uri="http://schemas.openxmlformats.org/drawingml/2006/table">
            <a:tbl>
              <a:tblPr/>
              <a:tblGrid>
                <a:gridCol w="2611856">
                  <a:extLst>
                    <a:ext uri="{9D8B030D-6E8A-4147-A177-3AD203B41FA5}">
                      <a16:colId xmlns="" xmlns:a16="http://schemas.microsoft.com/office/drawing/2014/main" val="20000"/>
                    </a:ext>
                  </a:extLst>
                </a:gridCol>
                <a:gridCol w="1673144">
                  <a:extLst>
                    <a:ext uri="{9D8B030D-6E8A-4147-A177-3AD203B41FA5}">
                      <a16:colId xmlns="" xmlns:a16="http://schemas.microsoft.com/office/drawing/2014/main" val="20001"/>
                    </a:ext>
                  </a:extLst>
                </a:gridCol>
                <a:gridCol w="1284041">
                  <a:extLst>
                    <a:ext uri="{9D8B030D-6E8A-4147-A177-3AD203B41FA5}">
                      <a16:colId xmlns="" xmlns:a16="http://schemas.microsoft.com/office/drawing/2014/main" val="20002"/>
                    </a:ext>
                  </a:extLst>
                </a:gridCol>
                <a:gridCol w="2256799">
                  <a:extLst>
                    <a:ext uri="{9D8B030D-6E8A-4147-A177-3AD203B41FA5}">
                      <a16:colId xmlns="" xmlns:a16="http://schemas.microsoft.com/office/drawing/2014/main" val="20003"/>
                    </a:ext>
                  </a:extLst>
                </a:gridCol>
              </a:tblGrid>
              <a:tr h="723557">
                <a:tc>
                  <a:txBody>
                    <a:bodyPr/>
                    <a:lstStyle/>
                    <a:p>
                      <a:pPr algn="ctr" fontAlgn="ctr"/>
                      <a:r>
                        <a:rPr lang="en-IN" sz="1800" b="1" i="0" u="none" strike="noStrike" dirty="0">
                          <a:solidFill>
                            <a:srgbClr val="0000CC"/>
                          </a:solidFill>
                          <a:effectLst/>
                          <a:latin typeface="Calibri"/>
                        </a:rPr>
                        <a:t>Issuer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1" i="0" u="none" strike="noStrike" dirty="0">
                          <a:solidFill>
                            <a:srgbClr val="0000CC"/>
                          </a:solidFill>
                          <a:effectLst/>
                          <a:latin typeface="Calibri"/>
                        </a:rPr>
                        <a:t>Year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1" i="0" u="none" strike="noStrike" dirty="0">
                          <a:solidFill>
                            <a:srgbClr val="0000CC"/>
                          </a:solidFill>
                          <a:effectLst/>
                          <a:latin typeface="Calibri"/>
                        </a:rPr>
                        <a:t>Tenor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1" i="0" u="none" strike="noStrike" dirty="0">
                          <a:solidFill>
                            <a:srgbClr val="0000CC"/>
                          </a:solidFill>
                          <a:effectLst/>
                          <a:latin typeface="Calibri"/>
                        </a:rPr>
                        <a:t>Coupon Rate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723557">
                <a:tc>
                  <a:txBody>
                    <a:bodyPr/>
                    <a:lstStyle/>
                    <a:p>
                      <a:pPr algn="ctr" fontAlgn="ctr"/>
                      <a:r>
                        <a:rPr lang="en-IN" sz="1800" b="1" i="0" u="none" strike="noStrike">
                          <a:solidFill>
                            <a:srgbClr val="0000CC"/>
                          </a:solidFill>
                          <a:effectLst/>
                          <a:latin typeface="Calibri"/>
                        </a:rPr>
                        <a:t>Yes Bank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CC"/>
                          </a:solidFill>
                          <a:effectLst/>
                          <a:latin typeface="Calibri"/>
                        </a:rPr>
                        <a:t>2015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CC"/>
                          </a:solidFill>
                          <a:effectLst/>
                          <a:latin typeface="Calibri"/>
                        </a:rPr>
                        <a:t>10 years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dirty="0">
                          <a:solidFill>
                            <a:srgbClr val="0000CC"/>
                          </a:solidFill>
                          <a:effectLst/>
                          <a:latin typeface="Calibri"/>
                        </a:rPr>
                        <a:t>8.95%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723557">
                <a:tc>
                  <a:txBody>
                    <a:bodyPr/>
                    <a:lstStyle/>
                    <a:p>
                      <a:pPr algn="ctr" fontAlgn="ctr"/>
                      <a:r>
                        <a:rPr lang="en-IN" sz="1800" b="1" i="0" u="none" strike="noStrike">
                          <a:solidFill>
                            <a:srgbClr val="0000CC"/>
                          </a:solidFill>
                          <a:effectLst/>
                          <a:latin typeface="Calibri"/>
                        </a:rPr>
                        <a:t>NTPC</a:t>
                      </a:r>
                      <a:r>
                        <a:rPr lang="en-IN" sz="1800" b="0" i="0" u="none" strike="noStrike">
                          <a:solidFill>
                            <a:srgbClr val="0000CC"/>
                          </a:solidFill>
                          <a:effectLst/>
                          <a:latin typeface="Calibri"/>
                        </a:rPr>
                        <a:t> (Masala Green Bond)</a:t>
                      </a:r>
                      <a:endParaRPr lang="en-IN" sz="1800" b="1" i="0" u="none" strike="noStrike">
                        <a:solidFill>
                          <a:srgbClr val="0000CC"/>
                        </a:solidFill>
                        <a:effectLst/>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CC"/>
                          </a:solidFill>
                          <a:effectLst/>
                          <a:latin typeface="Calibri"/>
                        </a:rPr>
                        <a:t>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CC"/>
                          </a:solidFill>
                          <a:effectLst/>
                          <a:latin typeface="Calibri"/>
                        </a:rPr>
                        <a:t>5 years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dirty="0">
                          <a:solidFill>
                            <a:srgbClr val="0000CC"/>
                          </a:solidFill>
                          <a:effectLst/>
                          <a:latin typeface="Calibri"/>
                        </a:rPr>
                        <a:t>7.38%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833789">
                <a:tc>
                  <a:txBody>
                    <a:bodyPr/>
                    <a:lstStyle/>
                    <a:p>
                      <a:pPr algn="ctr" fontAlgn="ctr"/>
                      <a:r>
                        <a:rPr lang="en-IN" sz="1800" b="1" i="0" u="none" strike="noStrike">
                          <a:solidFill>
                            <a:srgbClr val="0000CC"/>
                          </a:solidFill>
                          <a:effectLst/>
                          <a:latin typeface="Calibri"/>
                        </a:rPr>
                        <a:t>ReNew Power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CC"/>
                          </a:solidFill>
                          <a:effectLst/>
                          <a:latin typeface="Calibri"/>
                        </a:rPr>
                        <a:t>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CC"/>
                          </a:solidFill>
                          <a:effectLst/>
                          <a:latin typeface="Calibri"/>
                        </a:rPr>
                        <a:t>7.25 years (USD bond)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dirty="0">
                          <a:solidFill>
                            <a:srgbClr val="0000CC"/>
                          </a:solidFill>
                          <a:effectLst/>
                          <a:latin typeface="Calibri"/>
                        </a:rPr>
                        <a:t>4.50%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723557">
                <a:tc>
                  <a:txBody>
                    <a:bodyPr/>
                    <a:lstStyle/>
                    <a:p>
                      <a:pPr algn="ctr" fontAlgn="ctr"/>
                      <a:r>
                        <a:rPr lang="en-IN" sz="1800" b="1" i="0" u="none" strike="noStrike" dirty="0" err="1">
                          <a:solidFill>
                            <a:srgbClr val="0000CC"/>
                          </a:solidFill>
                          <a:effectLst/>
                          <a:latin typeface="Calibri"/>
                        </a:rPr>
                        <a:t>Adani</a:t>
                      </a:r>
                      <a:r>
                        <a:rPr lang="en-IN" sz="1800" b="1" i="0" u="none" strike="noStrike" dirty="0">
                          <a:solidFill>
                            <a:srgbClr val="0000CC"/>
                          </a:solidFill>
                          <a:effectLst/>
                          <a:latin typeface="Calibri"/>
                        </a:rPr>
                        <a:t> Green Energy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CC"/>
                          </a:solidFill>
                          <a:effectLst/>
                          <a:latin typeface="Calibri"/>
                        </a:rPr>
                        <a:t>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a:solidFill>
                            <a:srgbClr val="0000CC"/>
                          </a:solidFill>
                          <a:effectLst/>
                          <a:latin typeface="Calibri"/>
                        </a:rPr>
                        <a:t>5 years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IN" sz="1800" b="0" i="0" u="none" strike="noStrike" dirty="0">
                          <a:solidFill>
                            <a:srgbClr val="0000CC"/>
                          </a:solidFill>
                          <a:effectLst/>
                          <a:latin typeface="Calibri"/>
                        </a:rPr>
                        <a:t>4.375% (USD bond)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sp>
        <p:nvSpPr>
          <p:cNvPr id="3" name="Footer Placeholder 2"/>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3448391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AF30EC-207D-3E19-9CA7-4046E345EEE0}"/>
              </a:ext>
            </a:extLst>
          </p:cNvPr>
          <p:cNvSpPr>
            <a:spLocks noGrp="1"/>
          </p:cNvSpPr>
          <p:nvPr>
            <p:ph type="title"/>
          </p:nvPr>
        </p:nvSpPr>
        <p:spPr>
          <a:xfrm>
            <a:off x="457200" y="2398406"/>
            <a:ext cx="8229600" cy="1143000"/>
          </a:xfrm>
        </p:spPr>
        <p:txBody>
          <a:bodyPr/>
          <a:lstStyle/>
          <a:p>
            <a:r>
              <a:rPr lang="en-US" dirty="0">
                <a:solidFill>
                  <a:srgbClr val="00CC00"/>
                </a:solidFill>
              </a:rPr>
              <a:t>Innovations in Green Finance</a:t>
            </a:r>
            <a:endParaRPr lang="en-IN" dirty="0"/>
          </a:p>
        </p:txBody>
      </p:sp>
      <p:sp>
        <p:nvSpPr>
          <p:cNvPr id="4" name="Footer Placeholder 3">
            <a:extLst>
              <a:ext uri="{FF2B5EF4-FFF2-40B4-BE49-F238E27FC236}">
                <a16:creationId xmlns="" xmlns:a16="http://schemas.microsoft.com/office/drawing/2014/main" id="{3A97C201-8384-535A-38CD-1162C125C8ED}"/>
              </a:ext>
            </a:extLst>
          </p:cNvPr>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3539623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idx="1"/>
          </p:nvPr>
        </p:nvSpPr>
        <p:spPr/>
        <p:txBody>
          <a:bodyPr>
            <a:normAutofit fontScale="92500" lnSpcReduction="20000"/>
          </a:bodyPr>
          <a:lstStyle/>
          <a:p>
            <a:pPr marL="0" indent="0">
              <a:buNone/>
            </a:pPr>
            <a:r>
              <a:rPr dirty="0"/>
              <a:t>• </a:t>
            </a:r>
            <a:r>
              <a:rPr dirty="0">
                <a:solidFill>
                  <a:srgbClr val="00CC00"/>
                </a:solidFill>
              </a:rPr>
              <a:t>What is Green Finance</a:t>
            </a:r>
            <a:r>
              <a:rPr dirty="0" smtClean="0">
                <a:solidFill>
                  <a:srgbClr val="00CC00"/>
                </a:solidFill>
              </a:rPr>
              <a:t>?</a:t>
            </a:r>
            <a:endParaRPr lang="en-US" dirty="0" smtClean="0">
              <a:solidFill>
                <a:srgbClr val="00CC00"/>
              </a:solidFill>
            </a:endParaRPr>
          </a:p>
          <a:p>
            <a:pPr marL="0" indent="0">
              <a:buNone/>
            </a:pPr>
            <a:endParaRPr lang="en-US" dirty="0" smtClean="0">
              <a:solidFill>
                <a:srgbClr val="00CC00"/>
              </a:solidFill>
            </a:endParaRPr>
          </a:p>
          <a:p>
            <a:pPr marL="0" indent="0">
              <a:buNone/>
            </a:pPr>
            <a:endParaRPr lang="en-US" dirty="0">
              <a:solidFill>
                <a:srgbClr val="00CC00"/>
              </a:solidFill>
            </a:endParaRPr>
          </a:p>
          <a:p>
            <a:pPr marL="0" indent="0">
              <a:buNone/>
            </a:pPr>
            <a:endParaRPr lang="en-US" dirty="0" smtClean="0">
              <a:solidFill>
                <a:srgbClr val="00CC00"/>
              </a:solidFill>
            </a:endParaRPr>
          </a:p>
          <a:p>
            <a:pPr marL="0" indent="0">
              <a:buNone/>
            </a:pPr>
            <a:endParaRPr lang="en-US" dirty="0">
              <a:solidFill>
                <a:srgbClr val="00CC00"/>
              </a:solidFill>
            </a:endParaRPr>
          </a:p>
          <a:p>
            <a:r>
              <a:rPr lang="en-US" dirty="0" smtClean="0">
                <a:solidFill>
                  <a:srgbClr val="FF0000"/>
                </a:solidFill>
              </a:rPr>
              <a:t>Every year we can feel hotter summer for prolonged period</a:t>
            </a:r>
          </a:p>
          <a:p>
            <a:pPr marL="0" indent="0">
              <a:buNone/>
            </a:pPr>
            <a:endParaRPr lang="en-US" dirty="0">
              <a:solidFill>
                <a:srgbClr val="00CC00"/>
              </a:solidFill>
            </a:endParaRPr>
          </a:p>
          <a:p>
            <a:pPr marL="0" indent="0">
              <a:buNone/>
            </a:pPr>
            <a:endParaRPr dirty="0">
              <a:solidFill>
                <a:srgbClr val="00CC00"/>
              </a:solidFill>
            </a:endParaRPr>
          </a:p>
          <a:p>
            <a:pPr marL="0" indent="0">
              <a:buNone/>
            </a:pPr>
            <a:r>
              <a:rPr dirty="0">
                <a:solidFill>
                  <a:srgbClr val="00CC00"/>
                </a:solidFill>
              </a:rPr>
              <a:t> </a:t>
            </a:r>
          </a:p>
        </p:txBody>
      </p:sp>
      <p:sp>
        <p:nvSpPr>
          <p:cNvPr id="4" name="Footer Placeholder 3"/>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3203908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C2E42F-F887-1A8D-C0C2-AC7AB2D2B3A8}"/>
              </a:ext>
            </a:extLst>
          </p:cNvPr>
          <p:cNvSpPr>
            <a:spLocks noGrp="1"/>
          </p:cNvSpPr>
          <p:nvPr>
            <p:ph type="title"/>
          </p:nvPr>
        </p:nvSpPr>
        <p:spPr>
          <a:xfrm>
            <a:off x="457200" y="0"/>
            <a:ext cx="8229600" cy="1143000"/>
          </a:xfrm>
        </p:spPr>
        <p:txBody>
          <a:bodyPr/>
          <a:lstStyle/>
          <a:p>
            <a:r>
              <a:rPr lang="en-US" dirty="0">
                <a:solidFill>
                  <a:srgbClr val="00CC00"/>
                </a:solidFill>
              </a:rPr>
              <a:t>Innovations in Green Finance</a:t>
            </a:r>
            <a:endParaRPr lang="en-IN" dirty="0">
              <a:solidFill>
                <a:srgbClr val="00CC00"/>
              </a:solidFill>
            </a:endParaRPr>
          </a:p>
        </p:txBody>
      </p:sp>
      <p:sp>
        <p:nvSpPr>
          <p:cNvPr id="3" name="Content Placeholder 2">
            <a:extLst>
              <a:ext uri="{FF2B5EF4-FFF2-40B4-BE49-F238E27FC236}">
                <a16:creationId xmlns="" xmlns:a16="http://schemas.microsoft.com/office/drawing/2014/main" id="{E313AB5E-9CE3-9453-7B01-92D78F211D11}"/>
              </a:ext>
            </a:extLst>
          </p:cNvPr>
          <p:cNvSpPr>
            <a:spLocks noGrp="1"/>
          </p:cNvSpPr>
          <p:nvPr>
            <p:ph idx="1"/>
          </p:nvPr>
        </p:nvSpPr>
        <p:spPr>
          <a:xfrm>
            <a:off x="457200" y="963562"/>
            <a:ext cx="8229600" cy="5162602"/>
          </a:xfrm>
        </p:spPr>
        <p:txBody>
          <a:bodyPr>
            <a:normAutofit/>
          </a:bodyPr>
          <a:lstStyle/>
          <a:p>
            <a:pPr algn="just">
              <a:buNone/>
            </a:pPr>
            <a:r>
              <a:rPr lang="en-IN" sz="2400" b="1"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1. Green Bonds with Smart Contracts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IN" sz="2400"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Integrating </a:t>
            </a:r>
            <a:r>
              <a:rPr lang="en-IN" sz="2400" b="1"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blockchain-based smart contracts</a:t>
            </a:r>
            <a:r>
              <a:rPr lang="en-IN" sz="2400"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can enhance transparency and accountability. </a:t>
            </a:r>
          </a:p>
          <a:p>
            <a:pPr algn="just">
              <a:buNone/>
            </a:pPr>
            <a:endParaRPr lang="en-IN" sz="2400" kern="100" dirty="0">
              <a:solidFill>
                <a:srgbClr val="0000CC"/>
              </a:solidFill>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IN" sz="2400"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These smart contracts automatically track and verify the environmental impact of funded projects, ensuring compliance with sustainability targets.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endParaRPr lang="en-IN" sz="2400" b="1"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IN" sz="2400" b="1"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Example: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The World Bank and the European Investment Bank have experimented with </a:t>
            </a:r>
            <a:r>
              <a:rPr lang="en-IN" sz="2400" b="1"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blockchain-based green bonds</a:t>
            </a:r>
            <a:r>
              <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which provide real-time tracking of fund usage</a:t>
            </a:r>
            <a:endParaRPr lang="en-IN" sz="4000" dirty="0"/>
          </a:p>
        </p:txBody>
      </p:sp>
      <p:sp>
        <p:nvSpPr>
          <p:cNvPr id="4" name="Footer Placeholder 3">
            <a:extLst>
              <a:ext uri="{FF2B5EF4-FFF2-40B4-BE49-F238E27FC236}">
                <a16:creationId xmlns="" xmlns:a16="http://schemas.microsoft.com/office/drawing/2014/main" id="{9C3A3BA2-D4C5-EE33-2FDA-ED0C2EDEFABB}"/>
              </a:ext>
            </a:extLst>
          </p:cNvPr>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778661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3EEFF87-489C-6B49-C442-C432FEC0D004}"/>
              </a:ext>
            </a:extLst>
          </p:cNvPr>
          <p:cNvSpPr>
            <a:spLocks noGrp="1"/>
          </p:cNvSpPr>
          <p:nvPr>
            <p:ph type="title"/>
          </p:nvPr>
        </p:nvSpPr>
        <p:spPr/>
        <p:txBody>
          <a:bodyPr/>
          <a:lstStyle/>
          <a:p>
            <a:r>
              <a:rPr lang="en-US" dirty="0">
                <a:solidFill>
                  <a:srgbClr val="00CC00"/>
                </a:solidFill>
              </a:rPr>
              <a:t>Innovations in Green Finance</a:t>
            </a:r>
            <a:endParaRPr lang="en-IN" dirty="0"/>
          </a:p>
        </p:txBody>
      </p:sp>
      <p:sp>
        <p:nvSpPr>
          <p:cNvPr id="3" name="Content Placeholder 2">
            <a:extLst>
              <a:ext uri="{FF2B5EF4-FFF2-40B4-BE49-F238E27FC236}">
                <a16:creationId xmlns="" xmlns:a16="http://schemas.microsoft.com/office/drawing/2014/main" id="{8F4938F3-E300-713B-F317-E935A3FD4D2B}"/>
              </a:ext>
            </a:extLst>
          </p:cNvPr>
          <p:cNvSpPr>
            <a:spLocks noGrp="1"/>
          </p:cNvSpPr>
          <p:nvPr>
            <p:ph idx="1"/>
          </p:nvPr>
        </p:nvSpPr>
        <p:spPr>
          <a:xfrm>
            <a:off x="457200" y="1251024"/>
            <a:ext cx="8229600" cy="5121275"/>
          </a:xfrm>
        </p:spPr>
        <p:txBody>
          <a:bodyPr/>
          <a:lstStyle/>
          <a:p>
            <a:pPr algn="just">
              <a:buNone/>
            </a:pPr>
            <a:r>
              <a:rPr lang="en-IN" sz="2400" b="1"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Sustainability-Linked Loans (SLLs)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IN" sz="2400" b="1"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SLLs</a:t>
            </a:r>
            <a:r>
              <a:rPr lang="en-IN" sz="2400"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adjust interest rates based on a company’s environmental performance. If a borrower meets sustainability targets (such as carbon reduction), they receive lower interest rates.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IN" sz="2400" b="1"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Example: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n-IN" sz="2400"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Companies like </a:t>
            </a:r>
            <a:r>
              <a:rPr lang="en-IN" sz="2400" b="1"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Danone</a:t>
            </a:r>
            <a:r>
              <a:rPr lang="en-IN" sz="2400"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and </a:t>
            </a:r>
            <a:r>
              <a:rPr lang="en-IN" sz="2400" b="1"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Unilever</a:t>
            </a:r>
            <a:r>
              <a:rPr lang="en-IN" sz="2400"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have secured SLLs tied to their carbon reduction and water conservation efforts.</a:t>
            </a:r>
          </a:p>
          <a:p>
            <a:endParaRPr lang="en-IN" dirty="0"/>
          </a:p>
        </p:txBody>
      </p:sp>
      <p:sp>
        <p:nvSpPr>
          <p:cNvPr id="4" name="Footer Placeholder 3">
            <a:extLst>
              <a:ext uri="{FF2B5EF4-FFF2-40B4-BE49-F238E27FC236}">
                <a16:creationId xmlns="" xmlns:a16="http://schemas.microsoft.com/office/drawing/2014/main" id="{C42AEA4E-40CC-2C4E-E502-BBC338618733}"/>
              </a:ext>
            </a:extLst>
          </p:cNvPr>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1469131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060848"/>
            <a:ext cx="8229600" cy="1143000"/>
          </a:xfrm>
        </p:spPr>
        <p:txBody>
          <a:bodyPr>
            <a:normAutofit/>
          </a:bodyPr>
          <a:lstStyle/>
          <a:p>
            <a:r>
              <a:rPr lang="en-US" sz="5400" b="1" dirty="0" smtClean="0">
                <a:solidFill>
                  <a:srgbClr val="00B050"/>
                </a:solidFill>
              </a:rPr>
              <a:t>Thank You</a:t>
            </a:r>
            <a:endParaRPr lang="en-IN" sz="5400" b="1" dirty="0">
              <a:solidFill>
                <a:srgbClr val="00B050"/>
              </a:solidFill>
            </a:endParaRPr>
          </a:p>
        </p:txBody>
      </p:sp>
    </p:spTree>
    <p:extLst>
      <p:ext uri="{BB962C8B-B14F-4D97-AF65-F5344CB8AC3E}">
        <p14:creationId xmlns:p14="http://schemas.microsoft.com/office/powerpoint/2010/main" val="1237426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AE452B-19A9-64AF-3E7E-4790C8EE5F1C}"/>
              </a:ext>
            </a:extLst>
          </p:cNvPr>
          <p:cNvSpPr>
            <a:spLocks noGrp="1"/>
          </p:cNvSpPr>
          <p:nvPr>
            <p:ph type="title"/>
          </p:nvPr>
        </p:nvSpPr>
        <p:spPr>
          <a:xfrm>
            <a:off x="457200" y="274638"/>
            <a:ext cx="8229600" cy="806910"/>
          </a:xfrm>
        </p:spPr>
        <p:txBody>
          <a:bodyPr/>
          <a:lstStyle/>
          <a:p>
            <a:r>
              <a:rPr lang="en-US" b="0" i="0" dirty="0">
                <a:solidFill>
                  <a:srgbClr val="00CC00"/>
                </a:solidFill>
                <a:effectLst/>
                <a:latin typeface="Google Sans"/>
              </a:rPr>
              <a:t>Green finance</a:t>
            </a:r>
            <a:endParaRPr lang="en-IN" dirty="0">
              <a:solidFill>
                <a:srgbClr val="00CC00"/>
              </a:solidFill>
            </a:endParaRPr>
          </a:p>
        </p:txBody>
      </p:sp>
      <p:sp>
        <p:nvSpPr>
          <p:cNvPr id="3" name="Content Placeholder 2">
            <a:extLst>
              <a:ext uri="{FF2B5EF4-FFF2-40B4-BE49-F238E27FC236}">
                <a16:creationId xmlns="" xmlns:a16="http://schemas.microsoft.com/office/drawing/2014/main" id="{1CC12527-7FAC-BB31-A01F-D989C600BF7C}"/>
              </a:ext>
            </a:extLst>
          </p:cNvPr>
          <p:cNvSpPr>
            <a:spLocks noGrp="1"/>
          </p:cNvSpPr>
          <p:nvPr>
            <p:ph idx="1"/>
          </p:nvPr>
        </p:nvSpPr>
        <p:spPr>
          <a:xfrm>
            <a:off x="457200" y="1166018"/>
            <a:ext cx="8229600" cy="4525963"/>
          </a:xfrm>
        </p:spPr>
        <p:txBody>
          <a:bodyPr>
            <a:normAutofit/>
          </a:bodyPr>
          <a:lstStyle/>
          <a:p>
            <a:pPr algn="just"/>
            <a:r>
              <a:rPr lang="en-US" b="0" i="0" dirty="0">
                <a:solidFill>
                  <a:srgbClr val="00CC00"/>
                </a:solidFill>
                <a:effectLst/>
                <a:latin typeface="Google Sans"/>
              </a:rPr>
              <a:t>Green finance refers to providing </a:t>
            </a:r>
            <a:r>
              <a:rPr lang="en-US" b="0" i="0" u="sng" dirty="0">
                <a:solidFill>
                  <a:srgbClr val="00CC00"/>
                </a:solidFill>
                <a:effectLst/>
                <a:latin typeface="Google Sans"/>
              </a:rPr>
              <a:t>financial support</a:t>
            </a:r>
            <a:r>
              <a:rPr lang="en-US" b="0" i="0" dirty="0">
                <a:solidFill>
                  <a:srgbClr val="00CC00"/>
                </a:solidFill>
                <a:effectLst/>
                <a:latin typeface="Google Sans"/>
              </a:rPr>
              <a:t> for </a:t>
            </a:r>
            <a:r>
              <a:rPr lang="en-US" b="0" i="0" dirty="0" smtClean="0">
                <a:solidFill>
                  <a:srgbClr val="00CC00"/>
                </a:solidFill>
                <a:effectLst/>
                <a:latin typeface="Google Sans"/>
              </a:rPr>
              <a:t>projects </a:t>
            </a:r>
            <a:r>
              <a:rPr lang="en-US" b="0" i="0" dirty="0">
                <a:solidFill>
                  <a:srgbClr val="00CC00"/>
                </a:solidFill>
                <a:effectLst/>
                <a:latin typeface="Google Sans"/>
              </a:rPr>
              <a:t>that have a positive impact on the environment, such as </a:t>
            </a:r>
            <a:r>
              <a:rPr lang="en-US" b="0" i="0" u="sng" dirty="0">
                <a:solidFill>
                  <a:srgbClr val="00CC00"/>
                </a:solidFill>
                <a:effectLst/>
                <a:latin typeface="Google Sans"/>
              </a:rPr>
              <a:t>renewable energy, energy-efficient buildings</a:t>
            </a:r>
            <a:r>
              <a:rPr lang="en-US" b="0" i="0" u="sng" dirty="0" smtClean="0">
                <a:solidFill>
                  <a:srgbClr val="00CC00"/>
                </a:solidFill>
                <a:effectLst/>
                <a:latin typeface="Google Sans"/>
              </a:rPr>
              <a:t>, </a:t>
            </a:r>
            <a:r>
              <a:rPr lang="en-US" b="0" i="0" u="sng" dirty="0">
                <a:solidFill>
                  <a:srgbClr val="00CC00"/>
                </a:solidFill>
                <a:effectLst/>
                <a:latin typeface="Google Sans"/>
              </a:rPr>
              <a:t>sustainable </a:t>
            </a:r>
            <a:r>
              <a:rPr lang="en-US" b="0" i="0" u="sng" dirty="0" smtClean="0">
                <a:solidFill>
                  <a:srgbClr val="00CC00"/>
                </a:solidFill>
                <a:effectLst/>
                <a:latin typeface="Google Sans"/>
              </a:rPr>
              <a:t>agriculture etc.</a:t>
            </a:r>
            <a:r>
              <a:rPr lang="en-US" b="0" i="0" u="sng" dirty="0">
                <a:solidFill>
                  <a:srgbClr val="00CC00"/>
                </a:solidFill>
                <a:effectLst/>
                <a:latin typeface="Google Sans"/>
              </a:rPr>
              <a:t> </a:t>
            </a:r>
          </a:p>
          <a:p>
            <a:pPr algn="just"/>
            <a:r>
              <a:rPr lang="en-US" b="0" i="0" dirty="0">
                <a:solidFill>
                  <a:srgbClr val="00CC00"/>
                </a:solidFill>
                <a:effectLst/>
                <a:latin typeface="Google Sans"/>
              </a:rPr>
              <a:t>It encompasses various </a:t>
            </a:r>
            <a:r>
              <a:rPr lang="en-US" b="0" i="0" u="sng" dirty="0">
                <a:solidFill>
                  <a:srgbClr val="00CC00"/>
                </a:solidFill>
                <a:effectLst/>
                <a:latin typeface="Google Sans"/>
              </a:rPr>
              <a:t>financial products</a:t>
            </a:r>
            <a:r>
              <a:rPr lang="en-US" b="0" i="0" dirty="0">
                <a:solidFill>
                  <a:srgbClr val="00CC00"/>
                </a:solidFill>
                <a:effectLst/>
                <a:latin typeface="Google Sans"/>
              </a:rPr>
              <a:t> and services designed to promote environmentally friendly </a:t>
            </a:r>
            <a:r>
              <a:rPr lang="en-US" b="0" i="0" dirty="0" smtClean="0">
                <a:solidFill>
                  <a:srgbClr val="00CC00"/>
                </a:solidFill>
                <a:effectLst/>
                <a:latin typeface="Google Sans"/>
              </a:rPr>
              <a:t>activities</a:t>
            </a:r>
            <a:endParaRPr lang="en-IN" dirty="0">
              <a:solidFill>
                <a:srgbClr val="00CC00"/>
              </a:solidFill>
            </a:endParaRPr>
          </a:p>
        </p:txBody>
      </p:sp>
      <p:sp>
        <p:nvSpPr>
          <p:cNvPr id="4" name="Footer Placeholder 3">
            <a:extLst>
              <a:ext uri="{FF2B5EF4-FFF2-40B4-BE49-F238E27FC236}">
                <a16:creationId xmlns="" xmlns:a16="http://schemas.microsoft.com/office/drawing/2014/main" id="{ADC06DD4-4AAE-E6F7-893A-A2BB16075019}"/>
              </a:ext>
            </a:extLst>
          </p:cNvPr>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972818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CABA328-E29A-85CD-4F84-D102F0369B2A}"/>
              </a:ext>
            </a:extLst>
          </p:cNvPr>
          <p:cNvSpPr>
            <a:spLocks noGrp="1"/>
          </p:cNvSpPr>
          <p:nvPr>
            <p:ph idx="1"/>
          </p:nvPr>
        </p:nvSpPr>
        <p:spPr/>
        <p:txBody>
          <a:bodyPr>
            <a:normAutofit/>
          </a:bodyPr>
          <a:lstStyle/>
          <a:p>
            <a:pPr algn="just">
              <a:buNone/>
            </a:pPr>
            <a:r>
              <a:rPr lang="en-IN" b="1" u="sng"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Maxim</a:t>
            </a:r>
            <a:r>
              <a:rPr lang="en-IN"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‘We have inherited this earth from our ancestors; we cannot afford to borrow it from our children too’. </a:t>
            </a:r>
            <a:endParaRPr lang="en-IN"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n-IN"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a:t>
            </a:r>
          </a:p>
          <a:p>
            <a:pPr algn="just">
              <a:buNone/>
            </a:pPr>
            <a:r>
              <a:rPr lang="en-IN" kern="1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It is a collective responsibility to leave a habitable planet for future generations, and thus we must refrain from irresponsible use of natural resources.</a:t>
            </a:r>
            <a:endParaRPr lang="en-IN"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4" name="Footer Placeholder 3">
            <a:extLst>
              <a:ext uri="{FF2B5EF4-FFF2-40B4-BE49-F238E27FC236}">
                <a16:creationId xmlns="" xmlns:a16="http://schemas.microsoft.com/office/drawing/2014/main" id="{37E40DE9-3679-A2DE-C87D-DAF88206000D}"/>
              </a:ext>
            </a:extLst>
          </p:cNvPr>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1218756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927196A-12BE-98C3-FD26-9BF32C09EB80}"/>
              </a:ext>
            </a:extLst>
          </p:cNvPr>
          <p:cNvSpPr>
            <a:spLocks noGrp="1"/>
          </p:cNvSpPr>
          <p:nvPr>
            <p:ph type="title"/>
          </p:nvPr>
        </p:nvSpPr>
        <p:spPr/>
        <p:txBody>
          <a:bodyPr>
            <a:normAutofit fontScale="90000"/>
          </a:bodyPr>
          <a:lstStyle/>
          <a:p>
            <a:r>
              <a:rPr kumimoji="0" lang="en-US" altLang="en-US" sz="4400" b="0" i="0" u="none" strike="noStrike" cap="none" normalizeH="0" baseline="0" dirty="0">
                <a:ln>
                  <a:noFill/>
                </a:ln>
                <a:solidFill>
                  <a:srgbClr val="001D35"/>
                </a:solidFill>
                <a:effectLst/>
                <a:latin typeface="Google Sans"/>
              </a:rPr>
              <a:t>Green finance aims to:</a:t>
            </a:r>
            <a:r>
              <a:rPr kumimoji="0" lang="en-US" altLang="en-US" sz="800" b="0" i="0" u="none" strike="noStrike" cap="none" normalizeH="0" baseline="0" dirty="0">
                <a:ln>
                  <a:noFill/>
                </a:ln>
                <a:solidFill>
                  <a:schemeClr val="tx1"/>
                </a:solidFill>
                <a:effectLst/>
              </a:rPr>
              <a:t/>
            </a:r>
            <a:br>
              <a:rPr kumimoji="0" lang="en-US" altLang="en-US" sz="800" b="0" i="0" u="none" strike="noStrike" cap="none" normalizeH="0" baseline="0" dirty="0">
                <a:ln>
                  <a:noFill/>
                </a:ln>
                <a:solidFill>
                  <a:schemeClr val="tx1"/>
                </a:solidFill>
                <a:effectLst/>
              </a:rPr>
            </a:br>
            <a:endParaRPr lang="en-IN" dirty="0"/>
          </a:p>
        </p:txBody>
      </p:sp>
      <p:sp>
        <p:nvSpPr>
          <p:cNvPr id="3" name="Content Placeholder 2">
            <a:extLst>
              <a:ext uri="{FF2B5EF4-FFF2-40B4-BE49-F238E27FC236}">
                <a16:creationId xmlns="" xmlns:a16="http://schemas.microsoft.com/office/drawing/2014/main" id="{C8855D59-AB0A-1889-6E23-6C1C66E7B5BA}"/>
              </a:ext>
            </a:extLst>
          </p:cNvPr>
          <p:cNvSpPr>
            <a:spLocks noGrp="1"/>
          </p:cNvSpPr>
          <p:nvPr>
            <p:ph idx="1"/>
          </p:nvPr>
        </p:nvSpPr>
        <p:spPr>
          <a:xfrm>
            <a:off x="457200" y="835742"/>
            <a:ext cx="8229600" cy="5885733"/>
          </a:xfrm>
        </p:spPr>
        <p:txBody>
          <a:bodyPr>
            <a:normAutofit/>
          </a:bodyPr>
          <a:lstStyle/>
          <a:p>
            <a:pPr algn="just"/>
            <a:r>
              <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By </a:t>
            </a:r>
            <a:r>
              <a:rPr lang="en-IN" sz="2400" u="sng"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integrating</a:t>
            </a:r>
            <a:r>
              <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environmental, social, and governance </a:t>
            </a:r>
            <a:r>
              <a:rPr lang="en-IN" sz="2400" u="sng"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(ESG) </a:t>
            </a:r>
            <a:r>
              <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factors </a:t>
            </a:r>
            <a:r>
              <a:rPr lang="en-IN" sz="2400" u="sng"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into financial decision-making</a:t>
            </a:r>
            <a:r>
              <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 green finance aims to align economic growth with sustainability objectives. </a:t>
            </a:r>
          </a:p>
          <a:p>
            <a:pPr algn="just"/>
            <a:r>
              <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The expansion of green finance is driven by global initiatives like the Paris Agreement and the United Nations Sustainable Development Goals (SDGs), as well as increasing regulatory pressures, investor demand, and corporate sustainability. </a:t>
            </a:r>
          </a:p>
          <a:p>
            <a:pPr algn="just"/>
            <a:endPar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endParaRPr>
          </a:p>
          <a:p>
            <a:pPr algn="just"/>
            <a:r>
              <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The emergence of green finance </a:t>
            </a:r>
            <a:r>
              <a:rPr lang="en-IN" sz="2400" dirty="0" smtClean="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driven </a:t>
            </a:r>
            <a:r>
              <a:rPr lang="en-IN" sz="24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by increasing awareness of climate change, regulatory frameworks, and investor demand for sustainable investments.</a:t>
            </a:r>
            <a:endParaRPr lang="en-IN" sz="4000" dirty="0"/>
          </a:p>
        </p:txBody>
      </p:sp>
      <p:sp>
        <p:nvSpPr>
          <p:cNvPr id="4" name="Footer Placeholder 3">
            <a:extLst>
              <a:ext uri="{FF2B5EF4-FFF2-40B4-BE49-F238E27FC236}">
                <a16:creationId xmlns="" xmlns:a16="http://schemas.microsoft.com/office/drawing/2014/main" id="{81F5B6DF-9BAE-01D0-2F19-3C7855895EEA}"/>
              </a:ext>
            </a:extLst>
          </p:cNvPr>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285992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78BAE6A-112A-22C5-839A-8C970D466F64}"/>
              </a:ext>
            </a:extLst>
          </p:cNvPr>
          <p:cNvSpPr>
            <a:spLocks noGrp="1"/>
          </p:cNvSpPr>
          <p:nvPr>
            <p:ph type="title"/>
          </p:nvPr>
        </p:nvSpPr>
        <p:spPr>
          <a:xfrm>
            <a:off x="457200" y="19457"/>
            <a:ext cx="8229600" cy="718420"/>
          </a:xfrm>
        </p:spPr>
        <p:txBody>
          <a:bodyPr>
            <a:normAutofit fontScale="90000"/>
          </a:bodyPr>
          <a:lstStyle/>
          <a:p>
            <a:r>
              <a:rPr lang="en-US" altLang="en-US" dirty="0">
                <a:solidFill>
                  <a:srgbClr val="00CC00"/>
                </a:solidFill>
                <a:latin typeface="Google Sans"/>
              </a:rPr>
              <a:t>Green finance aims to:</a:t>
            </a:r>
            <a:endParaRPr lang="en-IN" dirty="0"/>
          </a:p>
        </p:txBody>
      </p:sp>
      <p:sp>
        <p:nvSpPr>
          <p:cNvPr id="4" name="Footer Placeholder 3">
            <a:extLst>
              <a:ext uri="{FF2B5EF4-FFF2-40B4-BE49-F238E27FC236}">
                <a16:creationId xmlns="" xmlns:a16="http://schemas.microsoft.com/office/drawing/2014/main" id="{D3B417E2-55B6-0971-23D6-1C16BC0BBBC0}"/>
              </a:ext>
            </a:extLst>
          </p:cNvPr>
          <p:cNvSpPr>
            <a:spLocks noGrp="1"/>
          </p:cNvSpPr>
          <p:nvPr>
            <p:ph type="ftr" sz="quarter" idx="11"/>
          </p:nvPr>
        </p:nvSpPr>
        <p:spPr/>
        <p:txBody>
          <a:bodyPr/>
          <a:lstStyle/>
          <a:p>
            <a:r>
              <a:rPr lang="en-US"/>
              <a:t>Dr JNM</a:t>
            </a:r>
          </a:p>
        </p:txBody>
      </p:sp>
      <p:sp>
        <p:nvSpPr>
          <p:cNvPr id="6" name="Content Placeholder 5">
            <a:extLst>
              <a:ext uri="{FF2B5EF4-FFF2-40B4-BE49-F238E27FC236}">
                <a16:creationId xmlns="" xmlns:a16="http://schemas.microsoft.com/office/drawing/2014/main" id="{3347879A-1B5B-C109-5058-98364E913080}"/>
              </a:ext>
            </a:extLst>
          </p:cNvPr>
          <p:cNvSpPr>
            <a:spLocks noGrp="1"/>
          </p:cNvSpPr>
          <p:nvPr>
            <p:ph idx="1"/>
          </p:nvPr>
        </p:nvSpPr>
        <p:spPr>
          <a:xfrm>
            <a:off x="457200" y="796414"/>
            <a:ext cx="8229600" cy="5329750"/>
          </a:xfrm>
        </p:spPr>
        <p:txBody>
          <a:bodyPr>
            <a:normAutofit fontScale="92500" lnSpcReduction="10000"/>
          </a:bodyPr>
          <a:lstStyle/>
          <a:p>
            <a:pPr algn="just"/>
            <a:r>
              <a:rPr lang="en-US" dirty="0">
                <a:solidFill>
                  <a:srgbClr val="0000CC"/>
                </a:solidFill>
              </a:rPr>
              <a:t>Support economic growth and development while ensuring </a:t>
            </a:r>
            <a:r>
              <a:rPr lang="en-US" u="sng" dirty="0">
                <a:solidFill>
                  <a:srgbClr val="0000CC"/>
                </a:solidFill>
              </a:rPr>
              <a:t>environmental sustainability</a:t>
            </a:r>
            <a:r>
              <a:rPr lang="en-US" dirty="0">
                <a:solidFill>
                  <a:srgbClr val="0000CC"/>
                </a:solidFill>
              </a:rPr>
              <a:t>. </a:t>
            </a:r>
            <a:endParaRPr lang="en-US" dirty="0" smtClean="0">
              <a:solidFill>
                <a:srgbClr val="0000CC"/>
              </a:solidFill>
            </a:endParaRPr>
          </a:p>
          <a:p>
            <a:pPr algn="just"/>
            <a:r>
              <a:rPr lang="en-US" dirty="0" smtClean="0">
                <a:solidFill>
                  <a:srgbClr val="0000CC"/>
                </a:solidFill>
              </a:rPr>
              <a:t>Promote </a:t>
            </a:r>
            <a:r>
              <a:rPr lang="en-US" dirty="0">
                <a:solidFill>
                  <a:srgbClr val="0000CC"/>
                </a:solidFill>
              </a:rPr>
              <a:t>investments in environmentally friendly projects : renewable energy, pollution prevention, sustainable agriculture</a:t>
            </a:r>
            <a:r>
              <a:rPr lang="en-US" dirty="0" smtClean="0">
                <a:solidFill>
                  <a:srgbClr val="0000CC"/>
                </a:solidFill>
              </a:rPr>
              <a:t>.</a:t>
            </a:r>
          </a:p>
          <a:p>
            <a:pPr algn="just"/>
            <a:r>
              <a:rPr lang="en-US" dirty="0">
                <a:solidFill>
                  <a:srgbClr val="0000CC"/>
                </a:solidFill>
              </a:rPr>
              <a:t>Encourage the transition to a low-carbon, climate-resilient economy by financing initiatives that reduce greenhouse gas emissions </a:t>
            </a:r>
          </a:p>
          <a:p>
            <a:pPr algn="just"/>
            <a:r>
              <a:rPr lang="en-US" dirty="0">
                <a:solidFill>
                  <a:srgbClr val="0000CC"/>
                </a:solidFill>
              </a:rPr>
              <a:t>Integrate environmental risks into financial decision-making to ensure long-term financial and environmental sustainability.</a:t>
            </a:r>
          </a:p>
          <a:p>
            <a:pPr algn="just"/>
            <a:endParaRPr lang="en-US" dirty="0">
              <a:solidFill>
                <a:srgbClr val="0000CC"/>
              </a:solidFill>
            </a:endParaRPr>
          </a:p>
          <a:p>
            <a:endParaRPr lang="en-IN" dirty="0"/>
          </a:p>
        </p:txBody>
      </p:sp>
    </p:spTree>
    <p:extLst>
      <p:ext uri="{BB962C8B-B14F-4D97-AF65-F5344CB8AC3E}">
        <p14:creationId xmlns:p14="http://schemas.microsoft.com/office/powerpoint/2010/main" val="1235311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448D47A-B5F3-E0FD-E9A3-E4FF42BC1CB4}"/>
              </a:ext>
            </a:extLst>
          </p:cNvPr>
          <p:cNvSpPr>
            <a:spLocks noGrp="1"/>
          </p:cNvSpPr>
          <p:nvPr>
            <p:ph type="title"/>
          </p:nvPr>
        </p:nvSpPr>
        <p:spPr>
          <a:xfrm>
            <a:off x="457200" y="274638"/>
            <a:ext cx="8229600" cy="708588"/>
          </a:xfrm>
        </p:spPr>
        <p:txBody>
          <a:bodyPr>
            <a:normAutofit fontScale="90000"/>
          </a:bodyPr>
          <a:lstStyle/>
          <a:p>
            <a:r>
              <a:rPr kumimoji="0" lang="en-US" altLang="en-US" sz="4400" b="0" i="0" u="none" strike="noStrike" cap="none" normalizeH="0" baseline="0" dirty="0" smtClean="0">
                <a:ln>
                  <a:noFill/>
                </a:ln>
                <a:solidFill>
                  <a:srgbClr val="00CC00"/>
                </a:solidFill>
                <a:effectLst/>
                <a:latin typeface="Google Sans"/>
              </a:rPr>
              <a:t>Green finance aims to:</a:t>
            </a:r>
            <a:r>
              <a:rPr kumimoji="0" lang="en-US" altLang="en-US" sz="800" b="0" i="0" u="none" strike="noStrike" cap="none" normalizeH="0" baseline="0" dirty="0" smtClean="0">
                <a:ln>
                  <a:noFill/>
                </a:ln>
                <a:solidFill>
                  <a:schemeClr val="tx1"/>
                </a:solidFill>
                <a:effectLst/>
              </a:rPr>
              <a:t/>
            </a:r>
            <a:br>
              <a:rPr kumimoji="0" lang="en-US" altLang="en-US" sz="800" b="0" i="0" u="none" strike="noStrike" cap="none" normalizeH="0" baseline="0" dirty="0" smtClean="0">
                <a:ln>
                  <a:noFill/>
                </a:ln>
                <a:solidFill>
                  <a:schemeClr val="tx1"/>
                </a:solidFill>
                <a:effectLst/>
              </a:rPr>
            </a:br>
            <a:endParaRPr lang="en-IN" dirty="0"/>
          </a:p>
        </p:txBody>
      </p:sp>
      <p:sp>
        <p:nvSpPr>
          <p:cNvPr id="3" name="Content Placeholder 2">
            <a:extLst>
              <a:ext uri="{FF2B5EF4-FFF2-40B4-BE49-F238E27FC236}">
                <a16:creationId xmlns="" xmlns:a16="http://schemas.microsoft.com/office/drawing/2014/main" id="{4CD6B6F7-4254-C2FE-1A4D-1324185D5E64}"/>
              </a:ext>
            </a:extLst>
          </p:cNvPr>
          <p:cNvSpPr>
            <a:spLocks noGrp="1"/>
          </p:cNvSpPr>
          <p:nvPr>
            <p:ph idx="1"/>
          </p:nvPr>
        </p:nvSpPr>
        <p:spPr>
          <a:xfrm>
            <a:off x="457200" y="891612"/>
            <a:ext cx="8229600" cy="4525963"/>
          </a:xfrm>
        </p:spPr>
        <p:txBody>
          <a:bodyPr>
            <a:normAutofit lnSpcReduction="10000"/>
          </a:bodyPr>
          <a:lstStyle/>
          <a:p>
            <a:pPr algn="just"/>
            <a:r>
              <a:rPr lang="en-US" b="1" dirty="0">
                <a:solidFill>
                  <a:srgbClr val="0000CC"/>
                </a:solidFill>
              </a:rPr>
              <a:t>Mobilize private and public capital</a:t>
            </a:r>
            <a:r>
              <a:rPr lang="en-US" dirty="0">
                <a:solidFill>
                  <a:srgbClr val="0000CC"/>
                </a:solidFill>
              </a:rPr>
              <a:t> through green bonds, carbon credits, and ESG-focused investment funds.</a:t>
            </a:r>
          </a:p>
          <a:p>
            <a:pPr algn="just"/>
            <a:r>
              <a:rPr lang="en-US" b="1" dirty="0">
                <a:solidFill>
                  <a:srgbClr val="0000CC"/>
                </a:solidFill>
              </a:rPr>
              <a:t>Support innovation in green technologies</a:t>
            </a:r>
            <a:r>
              <a:rPr lang="en-US" dirty="0">
                <a:solidFill>
                  <a:srgbClr val="0000CC"/>
                </a:solidFill>
              </a:rPr>
              <a:t> by funding research, startups, and new business models that prioritize sustainability.</a:t>
            </a:r>
          </a:p>
          <a:p>
            <a:pPr algn="just"/>
            <a:r>
              <a:rPr lang="en-US" b="1" dirty="0">
                <a:solidFill>
                  <a:srgbClr val="0000CC"/>
                </a:solidFill>
              </a:rPr>
              <a:t>Ensure accountability and transparency</a:t>
            </a:r>
            <a:r>
              <a:rPr lang="en-US" dirty="0">
                <a:solidFill>
                  <a:srgbClr val="0000CC"/>
                </a:solidFill>
              </a:rPr>
              <a:t> in how funds are used and their environmental impact measured.</a:t>
            </a:r>
          </a:p>
          <a:p>
            <a:endParaRPr lang="en-IN" dirty="0"/>
          </a:p>
        </p:txBody>
      </p:sp>
      <p:sp>
        <p:nvSpPr>
          <p:cNvPr id="4" name="Footer Placeholder 3">
            <a:extLst>
              <a:ext uri="{FF2B5EF4-FFF2-40B4-BE49-F238E27FC236}">
                <a16:creationId xmlns="" xmlns:a16="http://schemas.microsoft.com/office/drawing/2014/main" id="{E657A602-AFAD-FB06-FDD4-C5BEE4FF01DE}"/>
              </a:ext>
            </a:extLst>
          </p:cNvPr>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782858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9"/>
          </a:xfrm>
        </p:spPr>
        <p:txBody>
          <a:bodyPr>
            <a:normAutofit fontScale="90000"/>
          </a:bodyPr>
          <a:lstStyle/>
          <a:p>
            <a:r>
              <a:rPr lang="en-US" dirty="0">
                <a:solidFill>
                  <a:srgbClr val="00CC00"/>
                </a:solidFill>
              </a:rPr>
              <a:t>Green Finance</a:t>
            </a:r>
            <a:endParaRPr dirty="0">
              <a:solidFill>
                <a:srgbClr val="00CC00"/>
              </a:solidFill>
            </a:endParaRPr>
          </a:p>
        </p:txBody>
      </p:sp>
      <p:sp>
        <p:nvSpPr>
          <p:cNvPr id="3" name="Content Placeholder 2"/>
          <p:cNvSpPr>
            <a:spLocks noGrp="1"/>
          </p:cNvSpPr>
          <p:nvPr>
            <p:ph idx="1"/>
          </p:nvPr>
        </p:nvSpPr>
        <p:spPr>
          <a:xfrm>
            <a:off x="309717" y="931606"/>
            <a:ext cx="8229600" cy="5547852"/>
          </a:xfrm>
        </p:spPr>
        <p:txBody>
          <a:bodyPr>
            <a:normAutofit/>
          </a:bodyPr>
          <a:lstStyle/>
          <a:p>
            <a:pPr marL="0" indent="0" algn="just" defTabSz="914400" eaLnBrk="0" fontAlgn="base" hangingPunct="0">
              <a:spcBef>
                <a:spcPct val="0"/>
              </a:spcBef>
              <a:spcAft>
                <a:spcPct val="0"/>
              </a:spcAft>
              <a:buNone/>
            </a:pPr>
            <a:r>
              <a:rPr sz="2600" dirty="0">
                <a:solidFill>
                  <a:srgbClr val="00CC00"/>
                </a:solidFill>
                <a:latin typeface="Arial" panose="020B0604020202020204" pitchFamily="34" charset="0"/>
                <a:cs typeface="Arial" panose="020B0604020202020204" pitchFamily="34" charset="0"/>
              </a:rPr>
              <a:t>Green bonds</a:t>
            </a:r>
            <a:r>
              <a:rPr lang="en-US" sz="2600" dirty="0">
                <a:solidFill>
                  <a:srgbClr val="00CC00"/>
                </a:solidFill>
                <a:latin typeface="Arial" panose="020B0604020202020204" pitchFamily="34" charset="0"/>
                <a:cs typeface="Arial" panose="020B0604020202020204" pitchFamily="34" charset="0"/>
              </a:rPr>
              <a:t> </a:t>
            </a:r>
            <a:r>
              <a:rPr lang="en-US" sz="2600" dirty="0">
                <a:solidFill>
                  <a:srgbClr val="0000CC"/>
                </a:solidFill>
                <a:latin typeface="Arial" panose="020B0604020202020204" pitchFamily="34" charset="0"/>
                <a:cs typeface="Arial" panose="020B0604020202020204" pitchFamily="34" charset="0"/>
              </a:rPr>
              <a:t>- </a:t>
            </a:r>
            <a:r>
              <a:rPr kumimoji="0" lang="en-US" altLang="en-US" sz="2600" b="0" i="0" u="none" strike="noStrike" cap="none" normalizeH="0" baseline="0" dirty="0">
                <a:ln>
                  <a:noFill/>
                </a:ln>
                <a:solidFill>
                  <a:srgbClr val="0000CC"/>
                </a:solidFill>
                <a:effectLst/>
                <a:latin typeface="Arial" panose="020B0604020202020204" pitchFamily="34" charset="0"/>
                <a:cs typeface="Arial" panose="020B0604020202020204" pitchFamily="34" charset="0"/>
              </a:rPr>
              <a:t>Debt instruments issued to raise capital for projects with environmental benefits  (e.g., solar parks, clean transportation)</a:t>
            </a:r>
          </a:p>
          <a:p>
            <a:pPr marL="0" indent="0" algn="just">
              <a:buNone/>
            </a:pPr>
            <a:endParaRPr sz="2600" dirty="0">
              <a:solidFill>
                <a:srgbClr val="0000CC"/>
              </a:solidFill>
              <a:latin typeface="Arial" panose="020B0604020202020204" pitchFamily="34" charset="0"/>
              <a:cs typeface="Arial" panose="020B0604020202020204" pitchFamily="34" charset="0"/>
            </a:endParaRPr>
          </a:p>
          <a:p>
            <a:pPr marL="0" indent="0" algn="just" defTabSz="914400" eaLnBrk="0" fontAlgn="base" hangingPunct="0">
              <a:spcBef>
                <a:spcPct val="0"/>
              </a:spcBef>
              <a:spcAft>
                <a:spcPct val="0"/>
              </a:spcAft>
              <a:buNone/>
            </a:pPr>
            <a:r>
              <a:rPr sz="2600" dirty="0">
                <a:solidFill>
                  <a:srgbClr val="00CC00"/>
                </a:solidFill>
                <a:latin typeface="Arial" panose="020B0604020202020204" pitchFamily="34" charset="0"/>
                <a:cs typeface="Arial" panose="020B0604020202020204" pitchFamily="34" charset="0"/>
              </a:rPr>
              <a:t>Green loans</a:t>
            </a:r>
            <a:r>
              <a:rPr lang="en-US" sz="2600" dirty="0">
                <a:solidFill>
                  <a:srgbClr val="00CC00"/>
                </a:solidFill>
                <a:latin typeface="Arial" panose="020B0604020202020204" pitchFamily="34" charset="0"/>
                <a:cs typeface="Arial" panose="020B0604020202020204" pitchFamily="34" charset="0"/>
              </a:rPr>
              <a:t> </a:t>
            </a:r>
            <a:r>
              <a:rPr lang="en-US" sz="2600" dirty="0">
                <a:solidFill>
                  <a:srgbClr val="0000CC"/>
                </a:solidFill>
                <a:latin typeface="Arial" panose="020B0604020202020204" pitchFamily="34" charset="0"/>
                <a:cs typeface="Arial" panose="020B0604020202020204" pitchFamily="34" charset="0"/>
              </a:rPr>
              <a:t>-- </a:t>
            </a:r>
            <a:r>
              <a:rPr kumimoji="0" lang="en-US" altLang="en-US" sz="2600" b="0" i="0" u="none" strike="noStrike" cap="none" normalizeH="0" baseline="0" dirty="0">
                <a:ln>
                  <a:noFill/>
                </a:ln>
                <a:solidFill>
                  <a:srgbClr val="0000CC"/>
                </a:solidFill>
                <a:effectLst/>
                <a:latin typeface="Arial" panose="020B0604020202020204" pitchFamily="34" charset="0"/>
                <a:cs typeface="Arial" panose="020B0604020202020204" pitchFamily="34" charset="0"/>
              </a:rPr>
              <a:t>Loans provided specifically for green projects, often with favorable terms  for borrowers meeting sustainability criteria.</a:t>
            </a:r>
          </a:p>
          <a:p>
            <a:pPr marL="0" indent="0" algn="just" defTabSz="914400" eaLnBrk="0" fontAlgn="base" hangingPunct="0">
              <a:spcBef>
                <a:spcPct val="0"/>
              </a:spcBef>
              <a:spcAft>
                <a:spcPct val="0"/>
              </a:spcAft>
              <a:buNone/>
            </a:pPr>
            <a:endParaRPr kumimoji="0" lang="en-US" altLang="en-US" sz="2600" i="0" u="none" strike="noStrike" cap="none" normalizeH="0" baseline="0" dirty="0">
              <a:ln>
                <a:noFill/>
              </a:ln>
              <a:solidFill>
                <a:srgbClr val="0000CC"/>
              </a:solidFill>
              <a:effectLst/>
              <a:latin typeface="Arial" panose="020B0604020202020204" pitchFamily="34" charset="0"/>
              <a:cs typeface="Arial" panose="020B0604020202020204" pitchFamily="34" charset="0"/>
            </a:endParaRPr>
          </a:p>
          <a:p>
            <a:pPr marL="0" indent="0" algn="just" defTabSz="914400" eaLnBrk="0" fontAlgn="base" hangingPunct="0">
              <a:spcBef>
                <a:spcPct val="0"/>
              </a:spcBef>
              <a:spcAft>
                <a:spcPct val="0"/>
              </a:spcAft>
              <a:buNone/>
            </a:pPr>
            <a:r>
              <a:rPr kumimoji="0" lang="en-US" altLang="en-US" sz="2600" i="0" u="none" strike="noStrike" cap="none" normalizeH="0" baseline="0" dirty="0">
                <a:ln>
                  <a:noFill/>
                </a:ln>
                <a:solidFill>
                  <a:srgbClr val="00CC00"/>
                </a:solidFill>
                <a:effectLst/>
                <a:latin typeface="Arial" panose="020B0604020202020204" pitchFamily="34" charset="0"/>
                <a:cs typeface="Arial" panose="020B0604020202020204" pitchFamily="34" charset="0"/>
              </a:rPr>
              <a:t>Sustainable Investment Funds</a:t>
            </a:r>
          </a:p>
          <a:p>
            <a:pPr marL="0" indent="0" algn="just" defTabSz="914400" eaLnBrk="0" fontAlgn="base" hangingPunct="0">
              <a:spcBef>
                <a:spcPct val="0"/>
              </a:spcBef>
              <a:spcAft>
                <a:spcPct val="0"/>
              </a:spcAft>
              <a:buNone/>
            </a:pPr>
            <a:r>
              <a:rPr kumimoji="0" lang="en-US" altLang="en-US" sz="2600" i="0" u="none" strike="noStrike" cap="none" normalizeH="0" baseline="0" dirty="0">
                <a:ln>
                  <a:noFill/>
                </a:ln>
                <a:solidFill>
                  <a:srgbClr val="0000CC"/>
                </a:solidFill>
                <a:effectLst/>
                <a:latin typeface="Arial" panose="020B0604020202020204" pitchFamily="34" charset="0"/>
                <a:cs typeface="Arial" panose="020B0604020202020204" pitchFamily="34" charset="0"/>
              </a:rPr>
              <a:t>Mutual funds or ETFs that invest in companies or assets meeting ESG standards.</a:t>
            </a:r>
          </a:p>
          <a:p>
            <a:pPr marL="0" indent="0" algn="just">
              <a:buNone/>
            </a:pPr>
            <a:endParaRPr sz="2600" dirty="0">
              <a:solidFill>
                <a:srgbClr val="00CC00"/>
              </a:solidFill>
              <a:latin typeface="Arial" panose="020B0604020202020204" pitchFamily="34" charset="0"/>
              <a:cs typeface="Arial" panose="020B0604020202020204" pitchFamily="34" charset="0"/>
            </a:endParaRPr>
          </a:p>
          <a:p>
            <a:pPr marL="0" indent="0" algn="just">
              <a:buNone/>
            </a:pPr>
            <a:r>
              <a:rPr lang="en-US" sz="2600" dirty="0">
                <a:solidFill>
                  <a:srgbClr val="00CC00"/>
                </a:solidFill>
                <a:latin typeface="Arial" panose="020B0604020202020204" pitchFamily="34" charset="0"/>
                <a:cs typeface="Arial" panose="020B0604020202020204" pitchFamily="34" charset="0"/>
              </a:rPr>
              <a:t>.</a:t>
            </a:r>
          </a:p>
          <a:p>
            <a:pPr marL="0" indent="0">
              <a:buNone/>
            </a:pPr>
            <a:endParaRPr dirty="0">
              <a:solidFill>
                <a:srgbClr val="00CC00"/>
              </a:solidFill>
            </a:endParaRPr>
          </a:p>
        </p:txBody>
      </p:sp>
      <p:sp>
        <p:nvSpPr>
          <p:cNvPr id="4" name="Footer Placeholder 3"/>
          <p:cNvSpPr>
            <a:spLocks noGrp="1"/>
          </p:cNvSpPr>
          <p:nvPr>
            <p:ph type="ftr" sz="quarter" idx="11"/>
          </p:nvPr>
        </p:nvSpPr>
        <p:spPr/>
        <p:txBody>
          <a:bodyPr/>
          <a:lstStyle/>
          <a:p>
            <a:r>
              <a:rPr lang="en-US"/>
              <a:t>Dr JNM</a:t>
            </a:r>
          </a:p>
        </p:txBody>
      </p:sp>
    </p:spTree>
    <p:extLst>
      <p:ext uri="{BB962C8B-B14F-4D97-AF65-F5344CB8AC3E}">
        <p14:creationId xmlns:p14="http://schemas.microsoft.com/office/powerpoint/2010/main" val="2693798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b="1" dirty="0" smtClean="0">
                <a:solidFill>
                  <a:srgbClr val="00CC00"/>
                </a:solidFill>
              </a:rPr>
              <a:t>When was the first Green </a:t>
            </a:r>
            <a:r>
              <a:rPr lang="en-US" b="1" dirty="0">
                <a:solidFill>
                  <a:srgbClr val="00CC00"/>
                </a:solidFill>
              </a:rPr>
              <a:t>Bonds </a:t>
            </a:r>
            <a:r>
              <a:rPr lang="en-US" b="1" dirty="0" smtClean="0">
                <a:solidFill>
                  <a:srgbClr val="00CC00"/>
                </a:solidFill>
              </a:rPr>
              <a:t>issued in </a:t>
            </a:r>
            <a:r>
              <a:rPr lang="en-US" b="1" dirty="0">
                <a:solidFill>
                  <a:srgbClr val="00CC00"/>
                </a:solidFill>
              </a:rPr>
              <a:t>India</a:t>
            </a:r>
            <a:endParaRPr lang="en-IN" dirty="0"/>
          </a:p>
        </p:txBody>
      </p:sp>
      <p:sp>
        <p:nvSpPr>
          <p:cNvPr id="4" name="Footer Placeholder 3"/>
          <p:cNvSpPr>
            <a:spLocks noGrp="1"/>
          </p:cNvSpPr>
          <p:nvPr>
            <p:ph type="ftr" sz="quarter" idx="11"/>
          </p:nvPr>
        </p:nvSpPr>
        <p:spPr/>
        <p:txBody>
          <a:bodyPr/>
          <a:lstStyle/>
          <a:p>
            <a:r>
              <a:rPr lang="en-US" smtClean="0"/>
              <a:t>Dr JNM</a:t>
            </a:r>
            <a:endParaRPr lang="en-US"/>
          </a:p>
        </p:txBody>
      </p:sp>
    </p:spTree>
    <p:extLst>
      <p:ext uri="{BB962C8B-B14F-4D97-AF65-F5344CB8AC3E}">
        <p14:creationId xmlns:p14="http://schemas.microsoft.com/office/powerpoint/2010/main" val="3718776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774</Words>
  <Application>Microsoft Office PowerPoint</Application>
  <PresentationFormat>On-screen Show (4:3)</PresentationFormat>
  <Paragraphs>135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Innovative Financial Solutions and Green Financing – Role of CMAs ESG - BFSI - ICMAI</vt:lpstr>
      <vt:lpstr>Introduction</vt:lpstr>
      <vt:lpstr>Green finance</vt:lpstr>
      <vt:lpstr>PowerPoint Presentation</vt:lpstr>
      <vt:lpstr>Green finance aims to: </vt:lpstr>
      <vt:lpstr>Green finance aims to:</vt:lpstr>
      <vt:lpstr>Green finance aims to: </vt:lpstr>
      <vt:lpstr>Green Finance</vt:lpstr>
      <vt:lpstr>PowerPoint Presentation</vt:lpstr>
      <vt:lpstr>Green Bonds in India</vt:lpstr>
      <vt:lpstr>PowerPoint Presentation</vt:lpstr>
      <vt:lpstr>Masala Bond</vt:lpstr>
      <vt:lpstr>PowerPoint Presentation</vt:lpstr>
      <vt:lpstr>NTPC’s Green Masala Bond in 2016 </vt:lpstr>
      <vt:lpstr>NTPC’s Green Masala Bond </vt:lpstr>
      <vt:lpstr>PowerPoint Presentation</vt:lpstr>
      <vt:lpstr>Green Bond vs Regular Bond Coupon Rates in India</vt:lpstr>
      <vt:lpstr>PowerPoint Presentation</vt:lpstr>
      <vt:lpstr>Innovations in Green Finance</vt:lpstr>
      <vt:lpstr>Innovations in Green Finance</vt:lpstr>
      <vt:lpstr>Innovations in Green Finance</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Innovative Financial Solutions and Green Financing – Role of CMAs ESG - BFSI - ICMAI</dc:title>
  <dc:creator>Jayanta Mukgerjee</dc:creator>
  <cp:lastModifiedBy>Jayanta Mukgerjee</cp:lastModifiedBy>
  <cp:revision>2</cp:revision>
  <dcterms:created xsi:type="dcterms:W3CDTF">2025-05-19T04:56:23Z</dcterms:created>
  <dcterms:modified xsi:type="dcterms:W3CDTF">2025-05-19T05:00:48Z</dcterms:modified>
</cp:coreProperties>
</file>