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54"/>
  </p:handoutMasterIdLst>
  <p:sldIdLst>
    <p:sldId id="256" r:id="rId3"/>
    <p:sldId id="260" r:id="rId5"/>
    <p:sldId id="281" r:id="rId6"/>
    <p:sldId id="318" r:id="rId7"/>
    <p:sldId id="282" r:id="rId8"/>
    <p:sldId id="289" r:id="rId9"/>
    <p:sldId id="290" r:id="rId10"/>
    <p:sldId id="291" r:id="rId11"/>
    <p:sldId id="283" r:id="rId12"/>
    <p:sldId id="284" r:id="rId13"/>
    <p:sldId id="257" r:id="rId14"/>
    <p:sldId id="258" r:id="rId15"/>
    <p:sldId id="259" r:id="rId16"/>
    <p:sldId id="261" r:id="rId17"/>
    <p:sldId id="319" r:id="rId18"/>
    <p:sldId id="298" r:id="rId19"/>
    <p:sldId id="299" r:id="rId20"/>
    <p:sldId id="286" r:id="rId21"/>
    <p:sldId id="316" r:id="rId22"/>
    <p:sldId id="294" r:id="rId23"/>
    <p:sldId id="295" r:id="rId24"/>
    <p:sldId id="262" r:id="rId25"/>
    <p:sldId id="263" r:id="rId26"/>
    <p:sldId id="300" r:id="rId27"/>
    <p:sldId id="317" r:id="rId28"/>
    <p:sldId id="301" r:id="rId29"/>
    <p:sldId id="287" r:id="rId30"/>
    <p:sldId id="288" r:id="rId31"/>
    <p:sldId id="264" r:id="rId32"/>
    <p:sldId id="265" r:id="rId33"/>
    <p:sldId id="266" r:id="rId34"/>
    <p:sldId id="296" r:id="rId35"/>
    <p:sldId id="297" r:id="rId36"/>
    <p:sldId id="267" r:id="rId37"/>
    <p:sldId id="268" r:id="rId38"/>
    <p:sldId id="302" r:id="rId39"/>
    <p:sldId id="303" r:id="rId40"/>
    <p:sldId id="269" r:id="rId41"/>
    <p:sldId id="285" r:id="rId42"/>
    <p:sldId id="270" r:id="rId43"/>
    <p:sldId id="271" r:id="rId44"/>
    <p:sldId id="304" r:id="rId45"/>
    <p:sldId id="305" r:id="rId46"/>
    <p:sldId id="272" r:id="rId47"/>
    <p:sldId id="273" r:id="rId48"/>
    <p:sldId id="274" r:id="rId49"/>
    <p:sldId id="275" r:id="rId50"/>
    <p:sldId id="276" r:id="rId51"/>
    <p:sldId id="277" r:id="rId52"/>
    <p:sldId id="278"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8" autoAdjust="0"/>
    <p:restoredTop sz="94660"/>
  </p:normalViewPr>
  <p:slideViewPr>
    <p:cSldViewPr snapToGrid="0" showGuides="1">
      <p:cViewPr varScale="1">
        <p:scale>
          <a:sx n="67" d="100"/>
          <a:sy n="67" d="100"/>
        </p:scale>
        <p:origin x="-82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handoutMaster" Target="handoutMasters/handoutMaster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D773BA-0EEA-4B48-B867-2E37DAEBE8A8}" type="datetimeFigureOut">
              <a:rPr lang="en-IN" smtClean="0"/>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9378EB-A129-4322-ACB4-F15628731A16}" type="slidenum">
              <a:rPr lang="en-IN" smtClean="0"/>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D9378EB-A129-4322-ACB4-F15628731A16}" type="slidenum">
              <a:rPr lang="en-IN" smtClean="0"/>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D9378EB-A129-4322-ACB4-F15628731A16}" type="slidenum">
              <a:rPr lang="en-IN" smtClean="0"/>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panose="020B0604020202020204"/>
              </a:rPr>
              <a:t>”</a:t>
            </a:r>
            <a:endParaRPr lang="en-US"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F8EDA3F-1753-4A8B-9F0D-D1BA449CD774}"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0F8EDA3F-1753-4A8B-9F0D-D1BA449CD77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0F8EDA3F-1753-4A8B-9F0D-D1BA449CD774}"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EDA3F-1753-4A8B-9F0D-D1BA449CD774}"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8EDA3F-1753-4A8B-9F0D-D1BA449CD774}"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0F8EDA3F-1753-4A8B-9F0D-D1BA449CD77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0F8EDA3F-1753-4A8B-9F0D-D1BA449CD774}"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ED3956-03E1-4AB8-9C76-278199CC2DE7}"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8EDA3F-1753-4A8B-9F0D-D1BA449CD774}" type="datetimeFigureOut">
              <a:rPr lang="en-IN" smtClean="0"/>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6ED3956-03E1-4AB8-9C76-278199CC2DE7}"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6434" y="457200"/>
            <a:ext cx="4608954" cy="630942"/>
          </a:xfrm>
          <a:prstGeom prst="rect">
            <a:avLst/>
          </a:prstGeom>
          <a:noFill/>
        </p:spPr>
        <p:txBody>
          <a:bodyPr wrap="none" rtlCol="0">
            <a:spAutoFit/>
          </a:bodyPr>
          <a:lstStyle/>
          <a:p>
            <a:r>
              <a:rPr lang="en-IN" sz="3500" u="sng" dirty="0"/>
              <a:t>RBI Circular at Glance</a:t>
            </a:r>
            <a:endParaRPr lang="en-IN" sz="3500" u="sng" dirty="0"/>
          </a:p>
        </p:txBody>
      </p:sp>
      <p:sp>
        <p:nvSpPr>
          <p:cNvPr id="5" name="TextBox 4"/>
          <p:cNvSpPr txBox="1"/>
          <p:nvPr/>
        </p:nvSpPr>
        <p:spPr>
          <a:xfrm>
            <a:off x="583565" y="1843405"/>
            <a:ext cx="9386570" cy="3753485"/>
          </a:xfrm>
          <a:prstGeom prst="rect">
            <a:avLst/>
          </a:prstGeom>
          <a:noFill/>
        </p:spPr>
        <p:txBody>
          <a:bodyPr wrap="square" rtlCol="0">
            <a:spAutoFit/>
          </a:bodyPr>
          <a:lstStyle/>
          <a:p>
            <a:pPr marL="342900" indent="-342900">
              <a:buFontTx/>
              <a:buChar char="-"/>
            </a:pPr>
            <a:r>
              <a:rPr lang="en-IN" sz="2200" dirty="0"/>
              <a:t>RBI circular </a:t>
            </a:r>
            <a:r>
              <a:rPr lang="en-US" altLang="en-US" sz="2200" kern="100" dirty="0">
                <a:latin typeface="Calibri" panose="020F0502020204030204" pitchFamily="34" charset="0"/>
                <a:ea typeface="Calibri" panose="020F0502020204030204" pitchFamily="34" charset="0"/>
                <a:cs typeface="Times New Roman" panose="02020603050405020304" pitchFamily="18" charset="0"/>
              </a:rPr>
              <a:t>DOR.CAP.REC.No.68/21.01.002/2024-25 dt 21st Mar 2025</a:t>
            </a:r>
            <a:endParaRPr lang="en-US" alt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r>
              <a:rPr lang="en-US" sz="2200" kern="100" dirty="0">
                <a:latin typeface="Calibri" panose="020F0502020204030204" pitchFamily="34" charset="0"/>
                <a:ea typeface="Calibri" panose="020F0502020204030204" pitchFamily="34" charset="0"/>
                <a:cs typeface="Times New Roman" panose="02020603050405020304" pitchFamily="18" charset="0"/>
              </a:rPr>
              <a:t>Treatment under Indian Accounting standard as well in accounting ( AS 19, </a:t>
            </a: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indent="0">
              <a:buFontTx/>
              <a:buNone/>
            </a:pPr>
            <a:r>
              <a:rPr lang="en-US" sz="2200" kern="100" dirty="0">
                <a:latin typeface="Calibri" panose="020F0502020204030204" pitchFamily="34" charset="0"/>
                <a:ea typeface="Calibri" panose="020F0502020204030204" pitchFamily="34" charset="0"/>
                <a:cs typeface="Times New Roman" panose="02020603050405020304" pitchFamily="18" charset="0"/>
              </a:rPr>
              <a:t>      Ind AS 116) </a:t>
            </a: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r>
              <a:rPr lang="en-US" sz="2200" kern="100" dirty="0">
                <a:latin typeface="Calibri" panose="020F0502020204030204" pitchFamily="34" charset="0"/>
                <a:ea typeface="Calibri" panose="020F0502020204030204" pitchFamily="34" charset="0"/>
                <a:cs typeface="Times New Roman" panose="02020603050405020304" pitchFamily="18" charset="0"/>
              </a:rPr>
              <a:t>Treatment under cost accounting standard ( CAS 16 )</a:t>
            </a: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r>
              <a:rPr lang="en-US" sz="2200" kern="100" dirty="0">
                <a:latin typeface="Calibri" panose="020F0502020204030204" pitchFamily="34" charset="0"/>
                <a:ea typeface="Calibri" panose="020F0502020204030204" pitchFamily="34" charset="0"/>
                <a:cs typeface="Times New Roman" panose="02020603050405020304" pitchFamily="18" charset="0"/>
              </a:rPr>
              <a:t>Treatment under IFRS</a:t>
            </a: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Tx/>
              <a:buChar char="-"/>
            </a:pPr>
            <a:r>
              <a:rPr lang="en-US" sz="2200" kern="100" dirty="0">
                <a:latin typeface="Calibri" panose="020F0502020204030204" pitchFamily="34" charset="0"/>
                <a:ea typeface="Calibri" panose="020F0502020204030204" pitchFamily="34" charset="0"/>
                <a:cs typeface="Times New Roman" panose="02020603050405020304" pitchFamily="18" charset="0"/>
              </a:rPr>
              <a:t>Treatment under Valuation standard</a:t>
            </a:r>
            <a:endParaRPr lang="en-US" sz="2200" kern="100" dirty="0">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2" name="Text Box 1"/>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0723" y="324465"/>
            <a:ext cx="9173496" cy="5145383"/>
          </a:xfrm>
          <a:prstGeom prst="rect">
            <a:avLst/>
          </a:prstGeom>
          <a:noFill/>
        </p:spPr>
        <p:txBody>
          <a:bodyPr wrap="square" rtlCol="0">
            <a:spAutoFit/>
          </a:bodyPr>
          <a:lstStyle/>
          <a:p>
            <a:pPr marL="457200" indent="-457200">
              <a:lnSpc>
                <a:spcPct val="107000"/>
              </a:lnSpc>
              <a:spcAft>
                <a:spcPts val="800"/>
              </a:spcAft>
            </a:pPr>
            <a:r>
              <a:rPr lang="en-US" sz="1800" u="sng" kern="100" dirty="0">
                <a:latin typeface="Calibri" panose="020F0502020204030204" pitchFamily="34" charset="0"/>
                <a:ea typeface="Calibri" panose="020F0502020204030204" pitchFamily="34" charset="0"/>
                <a:cs typeface="Times New Roman" panose="02020603050405020304" pitchFamily="18" charset="0"/>
              </a:rPr>
              <a:t>Exclusions</a:t>
            </a: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The following are excluded from the ROU asset:</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Maintenance and repair costs: Costs incurred by the lessee to maintain or repair the underlying asset.</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Insurance costs: Costs incurred by the lessee to insure the underlying asset.</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Taxes and other costs: Costs incurred by the lessee that are not directly related to the lease.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To illustrate this concept, let's consider </a:t>
            </a:r>
            <a:r>
              <a:rPr lang="en-US" sz="1800" kern="100" dirty="0">
                <a:latin typeface="Calibri" panose="020F0502020204030204" pitchFamily="34" charset="0"/>
                <a:ea typeface="Calibri" panose="020F0502020204030204" pitchFamily="34" charset="0"/>
                <a:cs typeface="Times New Roman" panose="02020603050405020304" pitchFamily="18" charset="0"/>
              </a:rPr>
              <a:t>some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examples.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I.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Suppose a company, XYZ Ltd., leases a building from a lessor for a period of 10 years. The lease </a:t>
            </a:r>
            <a:r>
              <a:rPr 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agreement requires XYZ Ltd. to make annual lease payments of ₹10 lakhs.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this case, XYZ Ltd. would recognize an ROU asset on its balance sheet, representing its right to use the building for the lease term. The ROU asset would be measured at the present value of the lease payments, which would be ₹100 lakhs in this case.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6478" y="309715"/>
            <a:ext cx="6203942" cy="907941"/>
          </a:xfrm>
          <a:prstGeom prst="rect">
            <a:avLst/>
          </a:prstGeom>
          <a:noFill/>
        </p:spPr>
        <p:txBody>
          <a:bodyPr wrap="none" rtlCol="0">
            <a:spAutoFit/>
          </a:bodyPr>
          <a:lstStyle/>
          <a:p>
            <a:r>
              <a:rPr lang="en-IN" sz="3500" dirty="0"/>
              <a:t>Discussion of two case studies</a:t>
            </a:r>
            <a:endParaRPr lang="en-IN" sz="3500" dirty="0"/>
          </a:p>
          <a:p>
            <a:endParaRPr lang="en-IN" dirty="0"/>
          </a:p>
        </p:txBody>
      </p:sp>
      <p:sp>
        <p:nvSpPr>
          <p:cNvPr id="3" name="TextBox 2"/>
          <p:cNvSpPr txBox="1"/>
          <p:nvPr/>
        </p:nvSpPr>
        <p:spPr>
          <a:xfrm>
            <a:off x="250723" y="1445342"/>
            <a:ext cx="9630696" cy="5077460"/>
          </a:xfrm>
          <a:prstGeom prst="rect">
            <a:avLst/>
          </a:prstGeom>
          <a:noFill/>
        </p:spPr>
        <p:txBody>
          <a:bodyPr wrap="square" rtlCol="0">
            <a:spAutoFit/>
          </a:bodyPr>
          <a:lstStyle/>
          <a:p>
            <a:r>
              <a:rPr lang="en-US" sz="1800" u="sng" dirty="0"/>
              <a:t>Case Study: Nestlé India Limited</a:t>
            </a:r>
            <a:endParaRPr lang="en-US" sz="1800" u="sng" dirty="0"/>
          </a:p>
          <a:p>
            <a:endParaRPr lang="en-US" sz="1800" dirty="0"/>
          </a:p>
          <a:p>
            <a:pPr marL="342900" indent="-342900">
              <a:buAutoNum type="arabicPeriod"/>
            </a:pPr>
            <a:r>
              <a:rPr lang="en-US" sz="1800" dirty="0"/>
              <a:t>Adoption of Ind AS 116: Nestlé India adopted Ind AS 116 using the full retrospective approach, restating its previous financial statements. </a:t>
            </a:r>
            <a:endParaRPr lang="en-US" sz="1800" dirty="0"/>
          </a:p>
          <a:p>
            <a:pPr marL="342900" indent="-342900">
              <a:buAutoNum type="arabicPeriod"/>
            </a:pPr>
            <a:endParaRPr lang="en-US" sz="1800" dirty="0"/>
          </a:p>
          <a:p>
            <a:pPr marL="342900" indent="-342900">
              <a:buAutoNum type="arabicPeriod"/>
            </a:pPr>
            <a:r>
              <a:rPr lang="en-US" sz="1800" dirty="0"/>
              <a:t>Recognition of ROU Assets and Lease Liabilities: ROU assets of ₹2,429.4 million and lease liabilities of ₹1,401.3 million were recognized on the balance sheet as of January 1, 2019.</a:t>
            </a:r>
            <a:endParaRPr lang="en-US" sz="1800" dirty="0"/>
          </a:p>
          <a:p>
            <a:pPr marL="342900" indent="-342900">
              <a:buAutoNum type="arabicPeriod"/>
            </a:pPr>
            <a:endParaRPr lang="en-US" sz="1800" dirty="0"/>
          </a:p>
          <a:p>
            <a:pPr marL="342900" indent="-342900">
              <a:buAutoNum type="arabicPeriod"/>
            </a:pPr>
            <a:r>
              <a:rPr lang="en-US" sz="1800" dirty="0"/>
              <a:t> Impact on Equity: Decrease in other equity by ₹122.8 million due to the adoption of Ind AS 116.</a:t>
            </a:r>
            <a:endParaRPr lang="en-US" sz="1800" dirty="0"/>
          </a:p>
          <a:p>
            <a:pPr marL="342900" indent="-342900">
              <a:buAutoNum type="arabicPeriod"/>
            </a:pPr>
            <a:endParaRPr lang="en-US" sz="1800" dirty="0"/>
          </a:p>
          <a:p>
            <a:pPr marL="342900" indent="-342900">
              <a:buAutoNum type="arabicPeriod"/>
            </a:pPr>
            <a:r>
              <a:rPr lang="en-US" sz="1800" dirty="0"/>
              <a:t>Transparency: The inclusion of ROU assets and lease liabilities provided a more transparent view of the company's lease obligations and asset utilization.</a:t>
            </a:r>
            <a:endParaRPr lang="en-US" sz="1800" dirty="0"/>
          </a:p>
          <a:p>
            <a:endParaRPr lang="en-US" dirty="0"/>
          </a:p>
          <a:p>
            <a:endParaRPr lang="en-US" dirty="0"/>
          </a:p>
          <a:p>
            <a:endParaRPr lang="en-US" dirty="0"/>
          </a:p>
          <a:p>
            <a:r>
              <a:rPr lang="en-US" dirty="0"/>
              <a:t>                                                  </a:t>
            </a:r>
            <a:endParaRPr lang="en-IN" dirty="0"/>
          </a:p>
        </p:txBody>
      </p:sp>
      <p:sp>
        <p:nvSpPr>
          <p:cNvPr id="4" name="TextBox 3"/>
          <p:cNvSpPr txBox="1"/>
          <p:nvPr/>
        </p:nvSpPr>
        <p:spPr>
          <a:xfrm>
            <a:off x="5937531" y="5948120"/>
            <a:ext cx="6254469" cy="1200329"/>
          </a:xfrm>
          <a:prstGeom prst="rect">
            <a:avLst/>
          </a:prstGeom>
          <a:noFill/>
        </p:spPr>
        <p:txBody>
          <a:bodyPr wrap="none" rtlCol="0">
            <a:spAutoFit/>
          </a:bodyPr>
          <a:lstStyle/>
          <a:p>
            <a:r>
              <a:rPr lang="en-US" b="1" dirty="0"/>
              <a:t>CMA Harshada Ravindra Prabhune</a:t>
            </a:r>
            <a:endParaRPr lang="en-US" b="1" dirty="0"/>
          </a:p>
          <a:p>
            <a:r>
              <a:rPr lang="en-US" b="1" dirty="0"/>
              <a:t>Management Consultant and Practicing Cost Accountant</a:t>
            </a:r>
            <a:endParaRPr lang="en-US" dirty="0"/>
          </a:p>
          <a:p>
            <a:endParaRPr lang="en-US" dirty="0"/>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8206" y="501445"/>
            <a:ext cx="9556955" cy="5354320"/>
          </a:xfrm>
          <a:prstGeom prst="rect">
            <a:avLst/>
          </a:prstGeom>
          <a:noFill/>
        </p:spPr>
        <p:txBody>
          <a:bodyPr wrap="square" rtlCol="0">
            <a:spAutoFit/>
          </a:bodyPr>
          <a:lstStyle/>
          <a:p>
            <a:r>
              <a:rPr lang="en-US" sz="1800" u="sng" dirty="0"/>
              <a:t>Case Study: </a:t>
            </a:r>
            <a:r>
              <a:rPr lang="en-US" sz="1800" u="sng" dirty="0" err="1"/>
              <a:t>InterGlobe</a:t>
            </a:r>
            <a:r>
              <a:rPr lang="en-US" sz="1800" u="sng" dirty="0"/>
              <a:t> Aviation (IndiGo)</a:t>
            </a:r>
            <a:endParaRPr lang="en-US" sz="1800" u="sng" dirty="0"/>
          </a:p>
          <a:p>
            <a:endParaRPr lang="en-US" sz="1800" dirty="0"/>
          </a:p>
          <a:p>
            <a:pPr marL="342900" indent="-342900">
              <a:buAutoNum type="arabicPeriod"/>
            </a:pPr>
            <a:r>
              <a:rPr lang="en-US" sz="1800" dirty="0"/>
              <a:t>Significant Impact: IndiGo experienced a substantial impact on its financial statements upon adopting Ind AS 116.</a:t>
            </a:r>
            <a:endParaRPr lang="en-US" sz="1800" dirty="0"/>
          </a:p>
          <a:p>
            <a:pPr marL="342900" indent="-342900">
              <a:buAutoNum type="arabicPeriod"/>
            </a:pPr>
            <a:endParaRPr lang="en-US" sz="1800" dirty="0"/>
          </a:p>
          <a:p>
            <a:pPr marL="342900" indent="-342900">
              <a:buAutoNum type="arabicPeriod"/>
            </a:pPr>
            <a:r>
              <a:rPr lang="en-US" sz="1800" dirty="0"/>
              <a:t>Recognition of Lease Liabilities: Lease liabilities of ₹17,464 crore and ROU assets of ₹13,282 crore were recognized as of March 2019.</a:t>
            </a:r>
            <a:endParaRPr lang="en-US" sz="1800" dirty="0"/>
          </a:p>
          <a:p>
            <a:pPr marL="342900" indent="-342900">
              <a:buAutoNum type="arabicPeriod"/>
            </a:pPr>
            <a:endParaRPr lang="en-US" sz="1800" dirty="0"/>
          </a:p>
          <a:p>
            <a:pPr marL="342900" indent="-342900">
              <a:buAutoNum type="arabicPeriod"/>
            </a:pPr>
            <a:r>
              <a:rPr lang="en-US" sz="1800" dirty="0"/>
              <a:t>Debt-to-Equity Ratio: The recognition of lease liabilities transformed the company's debt-free status, affecting its debt-to-equity ratio.</a:t>
            </a:r>
            <a:endParaRPr lang="en-US" sz="1800" dirty="0"/>
          </a:p>
          <a:p>
            <a:pPr marL="342900" indent="-342900">
              <a:buAutoNum type="arabicPeriod"/>
            </a:pPr>
            <a:endParaRPr lang="en-US" sz="1800" dirty="0"/>
          </a:p>
          <a:p>
            <a:pPr marL="342900" indent="-342900">
              <a:buAutoNum type="arabicPeriod"/>
            </a:pPr>
            <a:r>
              <a:rPr lang="en-US" sz="1800" dirty="0"/>
              <a:t>Operating Margins: The shift of lease expenses from operating costs to depreciation and finance costs led to an apparent improvement in operating margins.</a:t>
            </a:r>
            <a:endParaRPr lang="en-US" sz="1800" dirty="0"/>
          </a:p>
          <a:p>
            <a:pPr marL="342900" indent="-342900">
              <a:buAutoNum type="arabicPeriod"/>
            </a:pPr>
            <a:endParaRPr lang="en-US" sz="1800" dirty="0"/>
          </a:p>
          <a:p>
            <a:pPr marL="342900" indent="-342900">
              <a:buAutoNum type="arabicPeriod"/>
            </a:pPr>
            <a:r>
              <a:rPr lang="en-US" sz="1800" dirty="0"/>
              <a:t>Profitability: Overall profitability remained unaffected despite the changes in financial reporting.</a:t>
            </a:r>
            <a:endParaRPr lang="en-US" sz="1800" dirty="0"/>
          </a:p>
          <a:p>
            <a:pPr marL="342900" indent="-342900">
              <a:buAutoNum type="arabicPeriod"/>
            </a:pPr>
            <a:endParaRPr lang="en-US" sz="1800" dirty="0"/>
          </a:p>
          <a:p>
            <a:endParaRPr lang="en-US" sz="1800" dirty="0"/>
          </a:p>
          <a:p>
            <a:r>
              <a:rPr lang="en-US" sz="1800" dirty="0"/>
              <a:t>                                                  </a:t>
            </a:r>
            <a:endParaRPr lang="en-IN" dirty="0"/>
          </a:p>
        </p:txBody>
      </p:sp>
      <p:sp>
        <p:nvSpPr>
          <p:cNvPr id="3" name="TextBox 2"/>
          <p:cNvSpPr txBox="1"/>
          <p:nvPr/>
        </p:nvSpPr>
        <p:spPr>
          <a:xfrm>
            <a:off x="6096000" y="6046839"/>
            <a:ext cx="6323398" cy="923330"/>
          </a:xfrm>
          <a:prstGeom prst="rect">
            <a:avLst/>
          </a:prstGeom>
          <a:noFill/>
        </p:spPr>
        <p:txBody>
          <a:bodyPr wrap="none" rtlCol="0">
            <a:spAutoFit/>
          </a:bodyPr>
          <a:lstStyle/>
          <a:p>
            <a:r>
              <a:rPr lang="en-US" sz="1800" b="1" dirty="0"/>
              <a:t>CMA Harshada Ravindra Prabhune</a:t>
            </a:r>
            <a:endParaRPr lang="en-US" sz="1800" b="1" dirty="0"/>
          </a:p>
          <a:p>
            <a:r>
              <a:rPr lang="en-US" sz="1800" b="1" dirty="0"/>
              <a:t>Management Consultant and Practicing Cost Accountant </a:t>
            </a:r>
            <a:endParaRPr lang="en-IN" dirty="0"/>
          </a:p>
          <a:p>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9717" y="309716"/>
            <a:ext cx="7346315" cy="553085"/>
          </a:xfrm>
          <a:prstGeom prst="rect">
            <a:avLst/>
          </a:prstGeom>
          <a:noFill/>
        </p:spPr>
        <p:txBody>
          <a:bodyPr wrap="none" rtlCol="0">
            <a:spAutoFit/>
          </a:bodyPr>
          <a:lstStyle/>
          <a:p>
            <a:r>
              <a:rPr lang="en-US" sz="3000" u="sng" kern="100" dirty="0">
                <a:latin typeface="Calibri" panose="020F0502020204030204" pitchFamily="34" charset="0"/>
                <a:ea typeface="Calibri" panose="020F0502020204030204" pitchFamily="34" charset="0"/>
                <a:cs typeface="Times New Roman" panose="02020603050405020304" pitchFamily="18" charset="0"/>
              </a:rPr>
              <a:t>Treatment ROU under Accounting Standard 19</a:t>
            </a:r>
            <a:endParaRPr lang="en-IN" sz="3000" u="sng" dirty="0"/>
          </a:p>
        </p:txBody>
      </p:sp>
      <p:sp>
        <p:nvSpPr>
          <p:cNvPr id="3" name="TextBox 2"/>
          <p:cNvSpPr txBox="1"/>
          <p:nvPr/>
        </p:nvSpPr>
        <p:spPr>
          <a:xfrm>
            <a:off x="309717" y="1091380"/>
            <a:ext cx="9276735" cy="5632311"/>
          </a:xfrm>
          <a:prstGeom prst="rect">
            <a:avLst/>
          </a:prstGeom>
          <a:noFill/>
        </p:spPr>
        <p:txBody>
          <a:bodyPr wrap="square" rtlCol="0">
            <a:spAutoFit/>
          </a:bodyPr>
          <a:lstStyle/>
          <a:p>
            <a:pPr marL="342900" indent="-342900"/>
            <a:r>
              <a:rPr lang="en-US" sz="1800" b="1" dirty="0"/>
              <a:t>#In terms of AS 19 issued by ICAI</a:t>
            </a:r>
            <a:endParaRPr lang="en-US" sz="1800" dirty="0"/>
          </a:p>
          <a:p>
            <a:pPr marL="342900" indent="-342900"/>
            <a:endParaRPr lang="en-US" sz="1800" dirty="0"/>
          </a:p>
          <a:p>
            <a:pPr marL="342900" indent="-342900"/>
            <a:r>
              <a:rPr lang="en-US" sz="1800" dirty="0"/>
              <a:t>Accounting Standard 19 (AS 19), issued by the Institute of Chartered Accountants of</a:t>
            </a:r>
            <a:endParaRPr lang="en-US" sz="1800" dirty="0"/>
          </a:p>
          <a:p>
            <a:pPr marL="342900" indent="-342900"/>
            <a:r>
              <a:rPr lang="en-US" sz="1800" dirty="0"/>
              <a:t>India (ICAI), provides guidelines for accounting and reporting of lease transactions.</a:t>
            </a:r>
            <a:endParaRPr lang="en-US" sz="1800" dirty="0"/>
          </a:p>
          <a:p>
            <a:pPr marL="342900" indent="-342900"/>
            <a:r>
              <a:rPr lang="en-US" sz="1800" dirty="0"/>
              <a:t>The standard applies to all lease contracts, whether financial or operating, and is</a:t>
            </a:r>
            <a:endParaRPr lang="en-US" sz="1800" dirty="0"/>
          </a:p>
          <a:p>
            <a:pPr marL="342900" indent="-342900"/>
            <a:r>
              <a:rPr lang="en-US" sz="1800" dirty="0"/>
              <a:t>mandatory for all assets leased during the accounting period commencing on or after</a:t>
            </a:r>
            <a:endParaRPr lang="en-US" sz="1800" dirty="0"/>
          </a:p>
          <a:p>
            <a:pPr marL="342900" indent="-342900"/>
            <a:r>
              <a:rPr lang="en-US" sz="1800" dirty="0"/>
              <a:t>April 1, 2001.</a:t>
            </a:r>
            <a:endParaRPr lang="en-US" sz="1800" dirty="0"/>
          </a:p>
          <a:p>
            <a:pPr marL="342900" indent="-342900"/>
            <a:endParaRPr lang="en-US" dirty="0"/>
          </a:p>
          <a:p>
            <a:pPr marL="342900" indent="-342900"/>
            <a:r>
              <a:rPr lang="en-US" sz="1800" u="sng" dirty="0"/>
              <a:t>Key Provisions of AS 19:</a:t>
            </a:r>
            <a:endParaRPr lang="en-US" sz="1800" u="sng" dirty="0"/>
          </a:p>
          <a:p>
            <a:pPr marL="342900" indent="-342900"/>
            <a:endParaRPr lang="en-US" sz="1800" dirty="0"/>
          </a:p>
          <a:p>
            <a:pPr marL="342900" indent="-342900"/>
            <a:r>
              <a:rPr lang="en-US" sz="1800" dirty="0"/>
              <a:t>- Definition of a Lease: A lease is defined as an agreement whereby the lessor conveys to the lessee the right to use an asset for an agreed period of time in return for a payment or series of payments.</a:t>
            </a:r>
            <a:endParaRPr lang="en-US" sz="1800" dirty="0"/>
          </a:p>
          <a:p>
            <a:pPr marL="342900" indent="-342900"/>
            <a:endParaRPr lang="en-US" sz="1800" dirty="0"/>
          </a:p>
          <a:p>
            <a:pPr marL="342900" indent="-342900">
              <a:buFontTx/>
              <a:buChar char="-"/>
            </a:pPr>
            <a:r>
              <a:rPr lang="en-US" sz="1800" dirty="0"/>
              <a:t>Classification of Leases: Leases are classified as either Finance Leases or Operating Leases. A finance lease is a lease that transfers substantially all the risks and rewards incidental to ownership of an asset to the lessee.</a:t>
            </a:r>
            <a:endParaRPr lang="en-US" sz="1800" dirty="0"/>
          </a:p>
          <a:p>
            <a:pPr marL="342900" indent="-342900"/>
            <a:endParaRPr lang="en-US" sz="1800" dirty="0"/>
          </a:p>
          <a:p>
            <a:pPr marL="342900" indent="-342900"/>
            <a:endParaRPr lang="en-US" sz="1800" dirty="0"/>
          </a:p>
          <a:p>
            <a:endParaRPr lang="en-IN"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9105" y="384810"/>
            <a:ext cx="9257030" cy="5908040"/>
          </a:xfrm>
          <a:prstGeom prst="rect">
            <a:avLst/>
          </a:prstGeom>
          <a:noFill/>
        </p:spPr>
        <p:txBody>
          <a:bodyPr wrap="square" rtlCol="0">
            <a:spAutoFit/>
          </a:bodyPr>
          <a:lstStyle/>
          <a:p>
            <a:pPr indent="0">
              <a:buFontTx/>
              <a:buNone/>
            </a:pPr>
            <a:r>
              <a:rPr lang="en-US" altLang="en-US" sz="1800" dirty="0"/>
              <a:t>An operating lease is a type of lease agreement that allows a company to use an asset for a specific period of time without taking ownership of the asset. The lessee (user) pays rent to the lessor (owner) for the use</a:t>
            </a:r>
            <a:r>
              <a:rPr lang="" altLang="en-US" sz="1800" dirty="0"/>
              <a:t> </a:t>
            </a:r>
            <a:r>
              <a:rPr lang="en-US" altLang="en-US" sz="1800" dirty="0"/>
              <a:t>of</a:t>
            </a:r>
            <a:r>
              <a:rPr lang="" altLang="en-US" sz="1800" dirty="0"/>
              <a:t> </a:t>
            </a:r>
            <a:r>
              <a:rPr lang="en-US" altLang="en-US" sz="1800" dirty="0"/>
              <a:t>the</a:t>
            </a:r>
            <a:r>
              <a:rPr lang="" altLang="en-US" sz="1800" dirty="0"/>
              <a:t> </a:t>
            </a:r>
            <a:r>
              <a:rPr lang="en-US" altLang="en-US" sz="1800" dirty="0"/>
              <a:t>asset.</a:t>
            </a:r>
            <a:endParaRPr lang="en-US" altLang="en-US" sz="1800" dirty="0"/>
          </a:p>
          <a:p>
            <a:pPr indent="0">
              <a:buFontTx/>
              <a:buNone/>
            </a:pPr>
            <a:endParaRPr lang="en-US" sz="1800" dirty="0"/>
          </a:p>
          <a:p>
            <a:pPr marL="342900" indent="-342900">
              <a:buFontTx/>
              <a:buChar char="-"/>
            </a:pPr>
            <a:r>
              <a:rPr lang="en-US" sz="1800" dirty="0"/>
              <a:t>Accounting Treatment: For finance leases, the lessee should recognize the lease as an asset at the lower of the fair value of the leased asset and the present value of minimum lease payments. The lessor should recognize the transaction as a sale with the cash price.</a:t>
            </a:r>
            <a:endParaRPr lang="en-US" sz="1800" dirty="0"/>
          </a:p>
          <a:p>
            <a:pPr indent="0" algn="just">
              <a:buFontTx/>
              <a:buNone/>
            </a:pPr>
            <a:r>
              <a:rPr lang="en-US" sz="1800" dirty="0"/>
              <a:t>      </a:t>
            </a:r>
            <a:r>
              <a:rPr lang="en-US" altLang="en-US" sz="1800" dirty="0"/>
              <a:t>Operating leases are typically expensed as operating expenses on the income statement. The accounting treatment for operating leases has evolved with the introduction of new accounting standards, such as IFRS 16 and ASC 842, which require lessees to recognize lease liabilities and right-of-use assets on the</a:t>
            </a:r>
            <a:r>
              <a:rPr lang="" altLang="en-US" sz="1800" dirty="0"/>
              <a:t> </a:t>
            </a:r>
            <a:r>
              <a:rPr lang="en-US" altLang="en-US" sz="1800" dirty="0"/>
              <a:t>balance</a:t>
            </a:r>
            <a:r>
              <a:rPr lang="" altLang="en-US" sz="1800" dirty="0"/>
              <a:t> </a:t>
            </a:r>
            <a:r>
              <a:rPr lang="en-US" altLang="en-US" sz="1800" dirty="0"/>
              <a:t>sheet.</a:t>
            </a:r>
            <a:r>
              <a:rPr lang="en-US" sz="1800" dirty="0"/>
              <a:t> </a:t>
            </a:r>
            <a:endParaRPr lang="en-US" sz="1800" dirty="0"/>
          </a:p>
          <a:p>
            <a:pPr marL="342900" indent="-342900">
              <a:buFontTx/>
              <a:buChar char="-"/>
            </a:pPr>
            <a:endParaRPr lang="en-US" sz="1800" dirty="0"/>
          </a:p>
          <a:p>
            <a:pPr marL="342900" indent="-342900">
              <a:buFontTx/>
              <a:buChar char="-"/>
            </a:pPr>
            <a:r>
              <a:rPr lang="en-US" sz="1800" dirty="0"/>
              <a:t>Disclosure Requirements: The standard requires lessees and lessors to disclose certain information about their leasing activities, including the gross investment in leases, unearned finance income, and minimum lease payments.</a:t>
            </a:r>
            <a:endParaRPr lang="en-US" sz="1800" dirty="0"/>
          </a:p>
          <a:p>
            <a:pPr marL="342900" indent="-342900">
              <a:buFontTx/>
              <a:buChar char="-"/>
            </a:pPr>
            <a:endParaRPr lang="en-US" dirty="0"/>
          </a:p>
          <a:p>
            <a:endParaRPr lang="en-US" sz="1800" dirty="0"/>
          </a:p>
          <a:p>
            <a:endParaRPr lang="en-US" sz="1800" dirty="0"/>
          </a:p>
          <a:p>
            <a:pPr marL="342900" indent="-342900"/>
            <a:endParaRPr lang="en-US" sz="1800" dirty="0"/>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30530" y="461645"/>
            <a:ext cx="8775065" cy="3969385"/>
          </a:xfrm>
          <a:prstGeom prst="rect">
            <a:avLst/>
          </a:prstGeom>
          <a:noFill/>
        </p:spPr>
        <p:txBody>
          <a:bodyPr wrap="square" rtlCol="0">
            <a:spAutoFit/>
          </a:bodyPr>
          <a:p>
            <a:pPr marL="342900" indent="-342900"/>
            <a:r>
              <a:rPr lang="en-US" u="sng" dirty="0">
                <a:sym typeface="+mn-ea"/>
              </a:rPr>
              <a:t>Impact of AS 19:</a:t>
            </a:r>
            <a:endParaRPr lang="en-US" u="sng" dirty="0"/>
          </a:p>
          <a:p>
            <a:pPr marL="342900" indent="-342900"/>
            <a:endParaRPr lang="en-US" dirty="0"/>
          </a:p>
          <a:p>
            <a:pPr marL="342900" indent="-342900">
              <a:buFontTx/>
              <a:buChar char="-"/>
            </a:pPr>
            <a:r>
              <a:rPr lang="en-US" dirty="0">
                <a:sym typeface="+mn-ea"/>
              </a:rPr>
              <a:t>Financial Reporting: AS 19 has a significant impact on financial reporting, as it requires lessees to recognize finance leases as assets and liabilities on their balance sheets.</a:t>
            </a:r>
            <a:endParaRPr lang="en-US" dirty="0"/>
          </a:p>
          <a:p>
            <a:pPr marL="342900" indent="-342900">
              <a:buFontTx/>
              <a:buChar char="-"/>
            </a:pPr>
            <a:endParaRPr lang="en-US" dirty="0"/>
          </a:p>
          <a:p>
            <a:pPr marL="342900" indent="-342900">
              <a:buFontTx/>
              <a:buChar char="-"/>
            </a:pPr>
            <a:r>
              <a:rPr lang="en-US" dirty="0">
                <a:sym typeface="+mn-ea"/>
              </a:rPr>
              <a:t>Tax Implications: The standard does not have any direct tax implications, as the tax treatment of lease transactions is governed by the Income-tax Act, 1961.</a:t>
            </a:r>
            <a:endParaRPr lang="en-US" dirty="0"/>
          </a:p>
          <a:p>
            <a:pPr marL="342900" indent="-342900">
              <a:buFontTx/>
              <a:buChar char="-"/>
            </a:pPr>
            <a:endParaRPr lang="en-US" dirty="0"/>
          </a:p>
          <a:p>
            <a:pPr marL="342900" indent="-342900"/>
            <a:r>
              <a:rPr lang="en-US" dirty="0">
                <a:sym typeface="+mn-ea"/>
              </a:rPr>
              <a:t>In conclusion, AS 19 provides a framework for accounting and reporting of lease</a:t>
            </a:r>
            <a:endParaRPr lang="en-US" dirty="0"/>
          </a:p>
          <a:p>
            <a:pPr marL="342900" indent="-342900"/>
            <a:r>
              <a:rPr lang="en-US" dirty="0">
                <a:sym typeface="+mn-ea"/>
              </a:rPr>
              <a:t>transactions, and its implementation has a significant impact on financial reporting.</a:t>
            </a:r>
            <a:endParaRPr lang="en-US" dirty="0"/>
          </a:p>
          <a:p>
            <a:pPr marL="342900" indent="-342900"/>
            <a:r>
              <a:rPr lang="en-US" dirty="0">
                <a:sym typeface="+mn-ea"/>
              </a:rPr>
              <a:t>It is essential for companies to understand and comply with the provisions of AS 19</a:t>
            </a:r>
            <a:endParaRPr lang="en-US" dirty="0">
              <a:sym typeface="+mn-ea"/>
            </a:endParaRPr>
          </a:p>
          <a:p>
            <a:pPr marL="342900" indent="-342900"/>
            <a:r>
              <a:rPr lang="en-US" dirty="0">
                <a:sym typeface="+mn-ea"/>
              </a:rPr>
              <a:t>to ensure accurate and transparent financial reporting.</a:t>
            </a:r>
            <a:endParaRPr lang="en-US" dirty="0"/>
          </a:p>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95910" y="297815"/>
            <a:ext cx="9267190" cy="5077460"/>
          </a:xfrm>
          <a:prstGeom prst="rect">
            <a:avLst/>
          </a:prstGeom>
          <a:noFill/>
        </p:spPr>
        <p:txBody>
          <a:bodyPr wrap="square" rtlCol="0">
            <a:spAutoFit/>
          </a:bodyPr>
          <a:p>
            <a:r>
              <a:rPr lang="en-US" altLang="en-US" b="1" u="sng"/>
              <a:t>Case Study</a:t>
            </a:r>
            <a:endParaRPr lang="en-US" altLang="en-US" b="1" u="sng"/>
          </a:p>
          <a:p>
            <a:r>
              <a:rPr lang="en-US" altLang="en-US"/>
              <a:t>An Indian company, XYZ Ltd., leases a building for 5 years with annual lease payments of ₹10 lakhs. The company needs to apply AS 19 to determine the accounting treatment for the lease.</a:t>
            </a:r>
            <a:endParaRPr lang="en-US" altLang="en-US"/>
          </a:p>
          <a:p>
            <a:endParaRPr lang="en-US" altLang="en-US"/>
          </a:p>
          <a:p>
            <a:r>
              <a:rPr lang="en-US" altLang="en-US" u="sng"/>
              <a:t>Solution</a:t>
            </a:r>
            <a:endParaRPr lang="en-US" altLang="en-US" u="sng"/>
          </a:p>
          <a:p>
            <a:r>
              <a:rPr lang="en-US" altLang="en-US"/>
              <a:t>Classification of Lease</a:t>
            </a:r>
            <a:endParaRPr lang="en-US" altLang="en-US"/>
          </a:p>
          <a:p>
            <a:r>
              <a:rPr lang="en-US" altLang="en-US"/>
              <a:t>Under AS 19, the lease is classified as an operating lease since the lessor retains the risks and rewards of ownership.</a:t>
            </a:r>
            <a:endParaRPr lang="en-US" altLang="en-US"/>
          </a:p>
          <a:p>
            <a:endParaRPr lang="en-US" altLang="en-US"/>
          </a:p>
          <a:p>
            <a:r>
              <a:rPr lang="en-US" altLang="en-US"/>
              <a:t>Accounting Treatment</a:t>
            </a:r>
            <a:endParaRPr lang="en-US" altLang="en-US"/>
          </a:p>
          <a:p>
            <a:r>
              <a:rPr lang="en-US" altLang="en-US"/>
              <a:t>- Lessee (XYZ Ltd.): The lessee recognizes the lease payments as an expense in the profit and loss account on a straight-line basis over the lease term.</a:t>
            </a:r>
            <a:endParaRPr lang="en-US" altLang="en-US"/>
          </a:p>
          <a:p>
            <a:r>
              <a:rPr lang="en-US" altLang="en-US"/>
              <a:t>- Lease Payments: ₹10 lakhs per year, recognized as an expense in the profit and loss account.</a:t>
            </a:r>
            <a:endParaRPr lang="en-US" altLang="en-US"/>
          </a:p>
          <a:p>
            <a:endParaRPr lang="en-US" altLang="en-US"/>
          </a:p>
          <a:p>
            <a:endParaRPr lang="en-US" altLang="en-US"/>
          </a:p>
          <a:p>
            <a:endParaRPr lang="en-US" alt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86080" y="297815"/>
            <a:ext cx="9311005" cy="5631180"/>
          </a:xfrm>
          <a:prstGeom prst="rect">
            <a:avLst/>
          </a:prstGeom>
          <a:noFill/>
        </p:spPr>
        <p:txBody>
          <a:bodyPr wrap="square" rtlCol="0">
            <a:spAutoFit/>
          </a:bodyPr>
          <a:p>
            <a:r>
              <a:rPr lang="en-US" altLang="en-US">
                <a:sym typeface="+mn-ea"/>
              </a:rPr>
              <a:t>Disclosure Requirements</a:t>
            </a:r>
            <a:endParaRPr lang="en-US" altLang="en-US"/>
          </a:p>
          <a:p>
            <a:r>
              <a:rPr lang="en-US" altLang="en-US">
                <a:sym typeface="+mn-ea"/>
              </a:rPr>
              <a:t>- Lessee: Discloses the total future minimum lease payments under non-cancellable operating leases for each of the following periods:</a:t>
            </a:r>
            <a:endParaRPr lang="en-US" altLang="en-US"/>
          </a:p>
          <a:p>
            <a:r>
              <a:rPr lang="en-US" altLang="en-US">
                <a:sym typeface="+mn-ea"/>
              </a:rPr>
              <a:t>    - Not later than one year</a:t>
            </a:r>
            <a:endParaRPr lang="en-US" altLang="en-US"/>
          </a:p>
          <a:p>
            <a:r>
              <a:rPr lang="en-US" altLang="en-US">
                <a:sym typeface="+mn-ea"/>
              </a:rPr>
              <a:t>    - Later than one year and not later than five years</a:t>
            </a:r>
            <a:endParaRPr lang="en-US" altLang="en-US"/>
          </a:p>
          <a:p>
            <a:r>
              <a:rPr lang="en-US" altLang="en-US">
                <a:sym typeface="+mn-ea"/>
              </a:rPr>
              <a:t>    - Later than five years</a:t>
            </a:r>
            <a:endParaRPr lang="en-US" altLang="en-US"/>
          </a:p>
          <a:p>
            <a:endParaRPr lang="en-US" altLang="en-US">
              <a:sym typeface="+mn-ea"/>
            </a:endParaRPr>
          </a:p>
          <a:p>
            <a:r>
              <a:rPr lang="en-US" altLang="en-US">
                <a:sym typeface="+mn-ea"/>
              </a:rPr>
              <a:t>Financial Reporting Implications</a:t>
            </a:r>
            <a:endParaRPr lang="en-US" altLang="en-US"/>
          </a:p>
          <a:p>
            <a:r>
              <a:rPr lang="en-US" altLang="en-US">
                <a:sym typeface="+mn-ea"/>
              </a:rPr>
              <a:t>The company recognizes lease expenses in the profit and loss account, which affects the company's profitability.                                  </a:t>
            </a:r>
            <a:endParaRPr lang="en-US" altLang="en-US">
              <a:sym typeface="+mn-ea"/>
            </a:endParaRPr>
          </a:p>
          <a:p>
            <a:endParaRPr lang="en-US" altLang="en-US">
              <a:sym typeface="+mn-ea"/>
            </a:endParaRPr>
          </a:p>
          <a:p>
            <a:r>
              <a:rPr lang="en-US" altLang="en-US">
                <a:sym typeface="+mn-ea"/>
              </a:rPr>
              <a:t>This case study demonstrates the application of AS 19 in lease accounting for Indian companies. The standard provides guidance on the accounting treatment for leases, ensuring transparency and consistency in financial reporting.</a:t>
            </a:r>
            <a:endParaRPr lang="en-US" altLang="en-US"/>
          </a:p>
          <a:p>
            <a:endParaRPr lang="en-US" altLang="en-US"/>
          </a:p>
          <a:p>
            <a:r>
              <a:rPr lang="en-US" altLang="en-US">
                <a:sym typeface="+mn-ea"/>
              </a:rPr>
              <a:t>Note that AS 19 has been superseded by Ind AS 116/IFRS 16, which provides a new framework for lease accounting. However, this case study is based on the principles of AS 19, which was applicable for accounting periods commencing on or after April 1, 2001.</a:t>
            </a:r>
            <a:endParaRPr lang="en-US" altLang="en-US"/>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9716" y="1302248"/>
            <a:ext cx="9778181" cy="5051425"/>
          </a:xfrm>
          <a:prstGeom prst="rect">
            <a:avLst/>
          </a:prstGeom>
          <a:noFill/>
        </p:spPr>
        <p:txBody>
          <a:bodyPr wrap="square" rtlCol="0">
            <a:spAutoFit/>
          </a:bodyPr>
          <a:lstStyle/>
          <a:p>
            <a:pPr marL="457200" indent="-457200">
              <a:lnSpc>
                <a:spcPct val="107000"/>
              </a:lnSpc>
              <a:spcAft>
                <a:spcPts val="800"/>
              </a:spcAft>
              <a:buFontTx/>
              <a:buChar char="-"/>
            </a:pPr>
            <a:r>
              <a:rPr lang="en-US" sz="1800" u="sng" kern="100" dirty="0">
                <a:latin typeface="Calibri" panose="020F0502020204030204" pitchFamily="34" charset="0"/>
                <a:ea typeface="Calibri" panose="020F0502020204030204" pitchFamily="34" charset="0"/>
                <a:cs typeface="Times New Roman" panose="02020603050405020304" pitchFamily="18" charset="0"/>
              </a:rPr>
              <a:t>In terms of Schedule III to the Companies Act, 2013, a lease is classified into two categories: </a:t>
            </a: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Finance Lease: A finance lease is a lease that transfers substantially all the risks and rewards incidental to ownership of an asset to the lessee.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endParaRPr lang="en-IN" altLang="en-US" sz="1800" kern="100" dirty="0">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n-IN" alt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sz="1800" kern="100" dirty="0">
                <a:latin typeface="Calibri" panose="020F0502020204030204" pitchFamily="34" charset="0"/>
                <a:ea typeface="Calibri" panose="020F0502020204030204" pitchFamily="34" charset="0"/>
                <a:cs typeface="Times New Roman" panose="02020603050405020304" pitchFamily="18" charset="0"/>
              </a:rPr>
              <a:t>Accounting Treatment: A finance lease should be recognized as an asset and a liability at the inception</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of the lease.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IN" alt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A common example is a manufacturing company leasing machinery for their</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operations</a:t>
            </a:r>
            <a:endParaRPr lang="en-US" alt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endParaRPr lang="en-US" alt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IN" alt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finance lease, also known as a capital</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sz="1800" kern="100" dirty="0">
                <a:latin typeface="Calibri" panose="020F0502020204030204" pitchFamily="34" charset="0"/>
                <a:ea typeface="Calibri" panose="020F0502020204030204" pitchFamily="34" charset="0"/>
                <a:cs typeface="Times New Roman" panose="02020603050405020304" pitchFamily="18" charset="0"/>
              </a:rPr>
              <a:t>lease</a:t>
            </a:r>
            <a:r>
              <a:rPr lang="en-IN" alt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alt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3" name="TextBox 2"/>
          <p:cNvSpPr txBox="1"/>
          <p:nvPr/>
        </p:nvSpPr>
        <p:spPr>
          <a:xfrm>
            <a:off x="151765" y="457200"/>
            <a:ext cx="9338310" cy="553085"/>
          </a:xfrm>
          <a:prstGeom prst="rect">
            <a:avLst/>
          </a:prstGeom>
          <a:noFill/>
        </p:spPr>
        <p:txBody>
          <a:bodyPr wrap="none" rtlCol="0">
            <a:spAutoFit/>
          </a:bodyPr>
          <a:lstStyle/>
          <a:p>
            <a:r>
              <a:rPr lang="en-US" sz="3000" b="1" u="sng" dirty="0" smtClean="0"/>
              <a:t>Treatment of Right-of-Use Assets under Schedule III</a:t>
            </a:r>
            <a:endParaRPr lang="en-US" sz="3000" b="1" u="sng"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16560" y="417195"/>
            <a:ext cx="8700135" cy="4647565"/>
          </a:xfrm>
          <a:prstGeom prst="rect">
            <a:avLst/>
          </a:prstGeom>
          <a:noFill/>
        </p:spPr>
        <p:txBody>
          <a:bodyPr wrap="square" rtlCol="0">
            <a:noAutofit/>
          </a:bodyPr>
          <a:p>
            <a:pPr marL="457200" indent="-457200">
              <a:lnSpc>
                <a:spcPct val="107000"/>
              </a:lnSpc>
              <a:spcAft>
                <a:spcPts val="800"/>
              </a:spcAft>
            </a:pPr>
            <a:r>
              <a:rPr lang="en-US" kern="100" dirty="0">
                <a:latin typeface="Calibri" panose="020F0502020204030204" pitchFamily="34" charset="0"/>
                <a:ea typeface="Calibri" panose="020F0502020204030204" pitchFamily="34" charset="0"/>
                <a:cs typeface="Times New Roman" panose="02020603050405020304" pitchFamily="18" charset="0"/>
                <a:sym typeface="+mn-ea"/>
              </a:rPr>
              <a:t>2.     Operating Lease: An operating lease is a lease other than a finance lease.</a:t>
            </a:r>
            <a:endParaRPr lang="en-US" kern="100" dirty="0">
              <a:latin typeface="Calibri" panose="020F0502020204030204" pitchFamily="34" charset="0"/>
              <a:ea typeface="Calibri" panose="020F0502020204030204" pitchFamily="34" charset="0"/>
              <a:cs typeface="Times New Roman" panose="02020603050405020304" pitchFamily="18" charset="0"/>
              <a:sym typeface="+mn-ea"/>
            </a:endParaRPr>
          </a:p>
          <a:p>
            <a:pPr marL="457200" indent="-457200">
              <a:lnSpc>
                <a:spcPct val="107000"/>
              </a:lnSpc>
              <a:spcAft>
                <a:spcPts val="800"/>
              </a:spcAft>
            </a:pPr>
            <a:endParaRPr lang="en-US" kern="100" dirty="0">
              <a:latin typeface="Calibri" panose="020F0502020204030204" pitchFamily="34" charset="0"/>
              <a:ea typeface="Calibri" panose="020F0502020204030204" pitchFamily="34" charset="0"/>
              <a:cs typeface="Times New Roman" panose="02020603050405020304" pitchFamily="18" charset="0"/>
              <a:sym typeface="+mn-ea"/>
            </a:endParaRPr>
          </a:p>
          <a:p>
            <a:pPr marL="457200" indent="-457200">
              <a:lnSpc>
                <a:spcPct val="107000"/>
              </a:lnSpc>
              <a:spcAft>
                <a:spcPts val="800"/>
              </a:spcAft>
            </a:pPr>
            <a:r>
              <a:rPr lang="en-IN" altLang="en-US" kern="100" dirty="0">
                <a:latin typeface="Calibri" panose="020F0502020204030204" pitchFamily="34" charset="0"/>
                <a:ea typeface="Calibri" panose="020F0502020204030204" pitchFamily="34" charset="0"/>
                <a:cs typeface="Times New Roman" panose="02020603050405020304" pitchFamily="18" charset="0"/>
                <a:sym typeface="+mn-ea"/>
              </a:rPr>
              <a:t>- </a:t>
            </a:r>
            <a:r>
              <a:rPr lang="en-US" kern="100" dirty="0">
                <a:latin typeface="Calibri" panose="020F0502020204030204" pitchFamily="34" charset="0"/>
                <a:ea typeface="Calibri" panose="020F0502020204030204" pitchFamily="34" charset="0"/>
                <a:cs typeface="Times New Roman" panose="02020603050405020304" pitchFamily="18" charset="0"/>
                <a:sym typeface="+mn-ea"/>
              </a:rPr>
              <a:t>Accounting Treatment: An operating lease should be recognized as an expense in the</a:t>
            </a:r>
            <a:endParaRPr lang="en-US" kern="100" dirty="0">
              <a:latin typeface="Calibri" panose="020F0502020204030204" pitchFamily="34" charset="0"/>
              <a:ea typeface="Calibri" panose="020F0502020204030204" pitchFamily="34" charset="0"/>
              <a:cs typeface="Times New Roman" panose="02020603050405020304" pitchFamily="18" charset="0"/>
              <a:sym typeface="+mn-ea"/>
            </a:endParaRPr>
          </a:p>
          <a:p>
            <a:pPr marL="457200" indent="-457200">
              <a:lnSpc>
                <a:spcPct val="107000"/>
              </a:lnSpc>
              <a:spcAft>
                <a:spcPts val="800"/>
              </a:spcAft>
            </a:pPr>
            <a:r>
              <a:rPr lang="en-US" kern="100" dirty="0">
                <a:latin typeface="Calibri" panose="020F0502020204030204" pitchFamily="34" charset="0"/>
                <a:ea typeface="Calibri" panose="020F0502020204030204" pitchFamily="34" charset="0"/>
                <a:cs typeface="Times New Roman" panose="02020603050405020304" pitchFamily="18" charset="0"/>
                <a:sym typeface="+mn-ea"/>
              </a:rPr>
              <a:t> </a:t>
            </a:r>
            <a:r>
              <a:rPr lang="en-IN" altLang="en-US" kern="100" dirty="0">
                <a:latin typeface="Calibri" panose="020F0502020204030204" pitchFamily="34" charset="0"/>
                <a:ea typeface="Calibri" panose="020F0502020204030204" pitchFamily="34" charset="0"/>
                <a:cs typeface="Times New Roman" panose="02020603050405020304" pitchFamily="18" charset="0"/>
                <a:sym typeface="+mn-ea"/>
              </a:rPr>
              <a:t>  </a:t>
            </a:r>
            <a:r>
              <a:rPr lang="en-US" kern="100" dirty="0">
                <a:latin typeface="Calibri" panose="020F0502020204030204" pitchFamily="34" charset="0"/>
                <a:ea typeface="Calibri" panose="020F0502020204030204" pitchFamily="34" charset="0"/>
                <a:cs typeface="Times New Roman" panose="02020603050405020304" pitchFamily="18" charset="0"/>
                <a:sym typeface="+mn-ea"/>
              </a:rPr>
              <a:t>profit and loss</a:t>
            </a:r>
            <a:r>
              <a:rPr lang="en-IN" altLang="en-US" kern="100" dirty="0">
                <a:latin typeface="Calibri" panose="020F0502020204030204" pitchFamily="34" charset="0"/>
                <a:ea typeface="Calibri" panose="020F0502020204030204" pitchFamily="34" charset="0"/>
                <a:cs typeface="Times New Roman" panose="02020603050405020304" pitchFamily="18" charset="0"/>
                <a:sym typeface="+mn-ea"/>
              </a:rPr>
              <a:t> </a:t>
            </a:r>
            <a:r>
              <a:rPr lang="en-US" kern="100" dirty="0">
                <a:latin typeface="Calibri" panose="020F0502020204030204" pitchFamily="34" charset="0"/>
                <a:ea typeface="Calibri" panose="020F0502020204030204" pitchFamily="34" charset="0"/>
                <a:cs typeface="Times New Roman" panose="02020603050405020304" pitchFamily="18" charset="0"/>
                <a:sym typeface="+mn-ea"/>
              </a:rPr>
              <a:t>account.</a:t>
            </a:r>
            <a:endParaRPr lang="en-US" kern="100" dirty="0">
              <a:latin typeface="Calibri" panose="020F0502020204030204" pitchFamily="34" charset="0"/>
              <a:ea typeface="Calibri" panose="020F0502020204030204" pitchFamily="34" charset="0"/>
              <a:cs typeface="Times New Roman" panose="02020603050405020304" pitchFamily="18" charset="0"/>
              <a:sym typeface="+mn-ea"/>
            </a:endParaRPr>
          </a:p>
          <a:p>
            <a:pPr marL="457200" indent="-457200">
              <a:lnSpc>
                <a:spcPct val="107000"/>
              </a:lnSpc>
              <a:spcAft>
                <a:spcPts val="800"/>
              </a:spcAft>
            </a:pPr>
            <a:endParaRPr lang="en-US" kern="100" dirty="0">
              <a:latin typeface="Calibri" panose="020F0502020204030204" pitchFamily="34" charset="0"/>
              <a:ea typeface="Calibri" panose="020F0502020204030204" pitchFamily="34" charset="0"/>
              <a:cs typeface="Times New Roman" panose="02020603050405020304" pitchFamily="18" charset="0"/>
              <a:sym typeface="+mn-ea"/>
            </a:endParaRPr>
          </a:p>
          <a:p>
            <a:pPr marL="457200" indent="-457200">
              <a:lnSpc>
                <a:spcPct val="107000"/>
              </a:lnSpc>
              <a:spcAft>
                <a:spcPts val="800"/>
              </a:spcAft>
            </a:pPr>
            <a:r>
              <a:rPr lang="en-IN" altLang="en-US" kern="100" dirty="0">
                <a:latin typeface="Calibri" panose="020F0502020204030204" pitchFamily="34" charset="0"/>
                <a:ea typeface="Calibri" panose="020F0502020204030204" pitchFamily="34" charset="0"/>
                <a:cs typeface="Times New Roman" panose="02020603050405020304" pitchFamily="18" charset="0"/>
                <a:sym typeface="+mn-ea"/>
              </a:rPr>
              <a:t>- </a:t>
            </a:r>
            <a:r>
              <a:rPr lang="en-US" altLang="en-US" kern="100" dirty="0">
                <a:latin typeface="Calibri" panose="020F0502020204030204" pitchFamily="34" charset="0"/>
                <a:ea typeface="Calibri" panose="020F0502020204030204" pitchFamily="34" charset="0"/>
                <a:cs typeface="Times New Roman" panose="02020603050405020304" pitchFamily="18" charset="0"/>
              </a:rPr>
              <a:t>when a company leases office space for a short term (less than the property's useful life), without the option to purchase the property, and the ownership remains with</a:t>
            </a:r>
            <a:r>
              <a:rPr lang="en-US" altLang="en-US"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kern="100" dirty="0">
                <a:latin typeface="Calibri" panose="020F0502020204030204" pitchFamily="34" charset="0"/>
                <a:ea typeface="Calibri" panose="020F0502020204030204" pitchFamily="34" charset="0"/>
                <a:cs typeface="Times New Roman" panose="02020603050405020304" pitchFamily="18" charset="0"/>
              </a:rPr>
              <a:t>the</a:t>
            </a:r>
            <a:r>
              <a:rPr lang="en-US" altLang="en-US" kern="100" dirty="0">
                <a:latin typeface="Calibri" panose="020F0502020204030204" pitchFamily="34" charset="0"/>
                <a:ea typeface="Calibri" panose="020F0502020204030204" pitchFamily="34" charset="0"/>
                <a:cs typeface="Times New Roman" panose="02020603050405020304" pitchFamily="18" charset="0"/>
              </a:rPr>
              <a:t> </a:t>
            </a:r>
            <a:r>
              <a:rPr lang="en-US" altLang="en-US" kern="100" dirty="0">
                <a:latin typeface="Calibri" panose="020F0502020204030204" pitchFamily="34" charset="0"/>
                <a:ea typeface="Calibri" panose="020F0502020204030204" pitchFamily="34" charset="0"/>
                <a:cs typeface="Times New Roman" panose="02020603050405020304" pitchFamily="18" charset="0"/>
              </a:rPr>
              <a:t>lessor.</a:t>
            </a:r>
            <a:endParaRPr lang="en-US" altLang="en-US" kern="100" dirty="0">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3" name="Text Box 2"/>
          <p:cNvSpPr txBox="1"/>
          <p:nvPr/>
        </p:nvSpPr>
        <p:spPr>
          <a:xfrm>
            <a:off x="5545455" y="5724525"/>
            <a:ext cx="6284595" cy="64516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9607" y="398207"/>
            <a:ext cx="6857968" cy="907941"/>
          </a:xfrm>
          <a:prstGeom prst="rect">
            <a:avLst/>
          </a:prstGeom>
          <a:noFill/>
        </p:spPr>
        <p:txBody>
          <a:bodyPr wrap="none" rtlCol="0">
            <a:spAutoFit/>
          </a:bodyPr>
          <a:lstStyle/>
          <a:p>
            <a:r>
              <a:rPr lang="en-IN" sz="3500" dirty="0"/>
              <a:t>Brief of circular and applicability</a:t>
            </a:r>
            <a:endParaRPr lang="en-IN" sz="3500" dirty="0"/>
          </a:p>
          <a:p>
            <a:endParaRPr lang="en-IN" dirty="0"/>
          </a:p>
        </p:txBody>
      </p:sp>
      <p:sp>
        <p:nvSpPr>
          <p:cNvPr id="5" name="TextBox 4"/>
          <p:cNvSpPr txBox="1"/>
          <p:nvPr/>
        </p:nvSpPr>
        <p:spPr>
          <a:xfrm>
            <a:off x="252123" y="852177"/>
            <a:ext cx="9614547" cy="3185487"/>
          </a:xfrm>
          <a:prstGeom prst="rect">
            <a:avLst/>
          </a:prstGeom>
          <a:noFill/>
        </p:spPr>
        <p:txBody>
          <a:bodyPr wrap="square" rtlCol="0">
            <a:spAutoFit/>
          </a:bodyPr>
          <a:lstStyle/>
          <a:p>
            <a:endParaRPr lang="en-IN" sz="2500" dirty="0"/>
          </a:p>
          <a:p>
            <a:r>
              <a:rPr lang="en-US" sz="2200" dirty="0"/>
              <a:t>This circular is applicable, with immediate effect, to all NBFCs (including HFCs) and Asset Reconstruction Companies implementing Companies (Indian Accounting Standards) Rules, 2015.</a:t>
            </a:r>
            <a:endParaRPr lang="en-US" sz="2200" dirty="0"/>
          </a:p>
          <a:p>
            <a:endParaRPr lang="en-US" sz="2200" dirty="0"/>
          </a:p>
          <a:p>
            <a:r>
              <a:rPr lang="en-US" sz="2200" dirty="0"/>
              <a:t>The RBI issued this circular to highlight Treatment of Right-of-Use Asset for Regulatory Capital Purpose with respect to Indian Accounting Standard.</a:t>
            </a:r>
            <a:endParaRPr lang="en-US" sz="2200" dirty="0"/>
          </a:p>
          <a:p>
            <a:endParaRPr lang="en-US" sz="2200" dirty="0"/>
          </a:p>
          <a:p>
            <a:endParaRPr lang="en-IN" sz="2200" dirty="0"/>
          </a:p>
        </p:txBody>
      </p:sp>
      <p:sp>
        <p:nvSpPr>
          <p:cNvPr id="3" name="Text Box 2"/>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22250" y="252730"/>
            <a:ext cx="9535160" cy="5631180"/>
          </a:xfrm>
          <a:prstGeom prst="rect">
            <a:avLst/>
          </a:prstGeom>
          <a:noFill/>
        </p:spPr>
        <p:txBody>
          <a:bodyPr wrap="square" rtlCol="0">
            <a:spAutoFit/>
          </a:bodyPr>
          <a:p>
            <a:r>
              <a:rPr lang="en-US" b="1" dirty="0" smtClean="0">
                <a:sym typeface="+mn-ea"/>
              </a:rPr>
              <a:t>* Treatment of Weighted Risk Assets - On Balance Sheet Items</a:t>
            </a:r>
            <a:endParaRPr lang="en-US" b="1" dirty="0" smtClean="0"/>
          </a:p>
          <a:p>
            <a:endParaRPr lang="en-US" dirty="0" smtClean="0"/>
          </a:p>
          <a:p>
            <a:r>
              <a:rPr lang="en-US" dirty="0" smtClean="0">
                <a:sym typeface="+mn-ea"/>
              </a:rPr>
              <a:t>Weighted risk assets are assets that are risk-weighted based on their credit risk, market risk, and operational risk. On-balance sheet items, such as:</a:t>
            </a:r>
            <a:endParaRPr lang="en-US" dirty="0" smtClean="0">
              <a:sym typeface="+mn-ea"/>
            </a:endParaRPr>
          </a:p>
          <a:p>
            <a:endParaRPr lang="en-US" dirty="0" smtClean="0">
              <a:sym typeface="+mn-ea"/>
            </a:endParaRPr>
          </a:p>
          <a:p>
            <a:pPr marL="342900" indent="-342900">
              <a:buAutoNum type="arabicPeriod"/>
            </a:pPr>
            <a:r>
              <a:rPr lang="en-US" dirty="0" smtClean="0">
                <a:sym typeface="+mn-ea"/>
              </a:rPr>
              <a:t>Cash and balances with Reserve Bank of India (RBI): 0% risk weight</a:t>
            </a:r>
            <a:endParaRPr lang="en-US" dirty="0" smtClean="0"/>
          </a:p>
          <a:p>
            <a:pPr marL="342900" indent="-342900"/>
            <a:endParaRPr lang="en-US" dirty="0" smtClean="0"/>
          </a:p>
          <a:p>
            <a:pPr marL="342900" indent="-342900"/>
            <a:r>
              <a:rPr lang="en-US" dirty="0" smtClean="0">
                <a:sym typeface="+mn-ea"/>
              </a:rPr>
              <a:t>2. Balances with banks and financial institutions: 20% risk weight</a:t>
            </a:r>
            <a:endParaRPr lang="en-US" dirty="0" smtClean="0"/>
          </a:p>
          <a:p>
            <a:pPr marL="342900" indent="-342900"/>
            <a:endParaRPr lang="en-US" dirty="0" smtClean="0"/>
          </a:p>
          <a:p>
            <a:pPr marL="342900" indent="-342900"/>
            <a:r>
              <a:rPr lang="en-US" dirty="0" smtClean="0">
                <a:sym typeface="+mn-ea"/>
              </a:rPr>
              <a:t>3. Investments: 100% risk weight (or market risk weight, if applicable)</a:t>
            </a:r>
            <a:endParaRPr lang="en-US" dirty="0" smtClean="0"/>
          </a:p>
          <a:p>
            <a:pPr marL="342900" indent="-342900"/>
            <a:endParaRPr lang="en-US" dirty="0" smtClean="0"/>
          </a:p>
          <a:p>
            <a:pPr marL="342900" indent="-342900"/>
            <a:r>
              <a:rPr lang="en-US" dirty="0" smtClean="0">
                <a:sym typeface="+mn-ea"/>
              </a:rPr>
              <a:t>4. Loans and advances: 100% risk weight (or credit risk weight, if applicable)</a:t>
            </a:r>
            <a:endParaRPr lang="en-US" dirty="0" smtClean="0"/>
          </a:p>
          <a:p>
            <a:pPr marL="342900" indent="-342900"/>
            <a:endParaRPr lang="en-US" dirty="0" smtClean="0"/>
          </a:p>
          <a:p>
            <a:pPr marL="342900" indent="-342900"/>
            <a:r>
              <a:rPr lang="en-US" dirty="0" smtClean="0">
                <a:sym typeface="+mn-ea"/>
              </a:rPr>
              <a:t>5. Fixed assets: 100% risk weight</a:t>
            </a:r>
            <a:endParaRPr lang="en-US" dirty="0" smtClean="0"/>
          </a:p>
          <a:p>
            <a:pPr marL="342900" indent="-342900"/>
            <a:endParaRPr lang="en-US" dirty="0" smtClean="0"/>
          </a:p>
          <a:p>
            <a:pPr marL="342900" indent="-342900"/>
            <a:r>
              <a:rPr lang="en-US" dirty="0" smtClean="0">
                <a:sym typeface="+mn-ea"/>
              </a:rPr>
              <a:t>The risk weighting of on-balance sheet items is essential for calculating the total risk</a:t>
            </a:r>
            <a:endParaRPr lang="en-US" dirty="0" smtClean="0">
              <a:sym typeface="+mn-ea"/>
            </a:endParaRPr>
          </a:p>
          <a:p>
            <a:pPr marL="342900" indent="-342900"/>
            <a:r>
              <a:rPr lang="en-US" dirty="0" smtClean="0">
                <a:sym typeface="+mn-ea"/>
              </a:rPr>
              <a:t>weighted assets (RWAs) of a bank or financial institution. The RWAs are then used to</a:t>
            </a:r>
            <a:endParaRPr lang="en-US" dirty="0" smtClean="0">
              <a:sym typeface="+mn-ea"/>
            </a:endParaRPr>
          </a:p>
          <a:p>
            <a:pPr marL="342900" indent="-342900"/>
            <a:r>
              <a:rPr lang="en-US" dirty="0" smtClean="0">
                <a:sym typeface="+mn-ea"/>
              </a:rPr>
              <a:t>calculate the capital adequacy ratio.</a:t>
            </a:r>
            <a:endParaRPr lang="en-US" dirty="0" smtClean="0"/>
          </a:p>
          <a:p>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12420" y="312420"/>
            <a:ext cx="9415145" cy="5077460"/>
          </a:xfrm>
          <a:prstGeom prst="rect">
            <a:avLst/>
          </a:prstGeom>
          <a:noFill/>
        </p:spPr>
        <p:txBody>
          <a:bodyPr wrap="square" rtlCol="0">
            <a:spAutoFit/>
          </a:bodyPr>
          <a:p>
            <a:pPr marL="342900" indent="-342900"/>
            <a:r>
              <a:rPr lang="en-US" u="sng" dirty="0" smtClean="0">
                <a:sym typeface="+mn-ea"/>
              </a:rPr>
              <a:t>Capital Adequacy Ratio</a:t>
            </a:r>
            <a:endParaRPr lang="en-US" u="sng" dirty="0" smtClean="0"/>
          </a:p>
          <a:p>
            <a:pPr marL="342900" indent="-342900"/>
            <a:endParaRPr lang="en-US" dirty="0" smtClean="0"/>
          </a:p>
          <a:p>
            <a:pPr marL="342900" indent="-342900"/>
            <a:r>
              <a:rPr lang="en-US" dirty="0" smtClean="0">
                <a:sym typeface="+mn-ea"/>
              </a:rPr>
              <a:t>The capital adequacy ratio is the ratio of a bank's capital to its RWAs. The minimum</a:t>
            </a:r>
            <a:endParaRPr lang="en-US" dirty="0" smtClean="0">
              <a:sym typeface="+mn-ea"/>
            </a:endParaRPr>
          </a:p>
          <a:p>
            <a:pPr marL="342900" indent="-342900"/>
            <a:r>
              <a:rPr lang="en-US" dirty="0" smtClean="0">
                <a:sym typeface="+mn-ea"/>
              </a:rPr>
              <a:t>capital adequacy ratio is 8%, which includes:</a:t>
            </a:r>
            <a:endParaRPr lang="en-US" dirty="0" smtClean="0">
              <a:sym typeface="+mn-ea"/>
            </a:endParaRPr>
          </a:p>
          <a:p>
            <a:pPr marL="342900" indent="-342900"/>
            <a:endParaRPr lang="en-US" dirty="0" smtClean="0"/>
          </a:p>
          <a:p>
            <a:pPr marL="342900" indent="-342900">
              <a:buAutoNum type="arabicPeriod"/>
            </a:pPr>
            <a:r>
              <a:rPr lang="en-US" dirty="0" smtClean="0">
                <a:sym typeface="+mn-ea"/>
              </a:rPr>
              <a:t>Common Equity Tier 1 (CET1) capital: Minimum 4.5%</a:t>
            </a:r>
            <a:endParaRPr lang="en-US" dirty="0" smtClean="0"/>
          </a:p>
          <a:p>
            <a:pPr marL="342900" indent="-342900">
              <a:buAutoNum type="arabicPeriod"/>
            </a:pPr>
            <a:endParaRPr lang="en-US" dirty="0" smtClean="0"/>
          </a:p>
          <a:p>
            <a:pPr marL="342900" indent="-342900"/>
            <a:r>
              <a:rPr lang="en-US" dirty="0" smtClean="0">
                <a:sym typeface="+mn-ea"/>
              </a:rPr>
              <a:t>2. Tier 1 capital: Minimum 6%</a:t>
            </a:r>
            <a:endParaRPr lang="en-US" dirty="0" smtClean="0"/>
          </a:p>
          <a:p>
            <a:pPr marL="342900" indent="-342900"/>
            <a:endParaRPr lang="en-US" dirty="0" smtClean="0"/>
          </a:p>
          <a:p>
            <a:pPr marL="342900" indent="-342900"/>
            <a:r>
              <a:rPr lang="en-US" dirty="0" smtClean="0">
                <a:sym typeface="+mn-ea"/>
              </a:rPr>
              <a:t>3. Total capital: Minimum 8%</a:t>
            </a:r>
            <a:endParaRPr lang="en-US" dirty="0" smtClean="0"/>
          </a:p>
          <a:p>
            <a:pPr marL="342900" indent="-342900"/>
            <a:endParaRPr lang="en-US" dirty="0" smtClean="0"/>
          </a:p>
          <a:p>
            <a:pPr marL="342900" indent="-342900"/>
            <a:r>
              <a:rPr lang="en-US" dirty="0" smtClean="0">
                <a:sym typeface="+mn-ea"/>
              </a:rPr>
              <a:t>In conclusion, the treatment of ROU assets and weighted risk assets, specifically on</a:t>
            </a:r>
            <a:endParaRPr lang="en-US" dirty="0" smtClean="0">
              <a:sym typeface="+mn-ea"/>
            </a:endParaRPr>
          </a:p>
          <a:p>
            <a:pPr marL="342900" indent="-342900"/>
            <a:r>
              <a:rPr lang="en-US" dirty="0" smtClean="0">
                <a:sym typeface="+mn-ea"/>
              </a:rPr>
              <a:t>balance sheet items, is critical for regulatory capital purposes. Banks and financial</a:t>
            </a:r>
            <a:endParaRPr lang="en-US" dirty="0" smtClean="0">
              <a:sym typeface="+mn-ea"/>
            </a:endParaRPr>
          </a:p>
          <a:p>
            <a:pPr marL="342900" indent="-342900"/>
            <a:r>
              <a:rPr lang="en-US" dirty="0" smtClean="0">
                <a:sym typeface="+mn-ea"/>
              </a:rPr>
              <a:t>institutions must ensure that they accurately calculate their RWAs and maintain</a:t>
            </a:r>
            <a:endParaRPr lang="en-US" dirty="0" smtClean="0">
              <a:sym typeface="+mn-ea"/>
            </a:endParaRPr>
          </a:p>
          <a:p>
            <a:pPr marL="342900" indent="-342900"/>
            <a:r>
              <a:rPr lang="en-US" dirty="0" smtClean="0">
                <a:sym typeface="+mn-ea"/>
              </a:rPr>
              <a:t>minimum regulatory capital requirements.</a:t>
            </a:r>
            <a:endParaRPr lang="en-US" dirty="0" smtClean="0"/>
          </a:p>
          <a:p>
            <a:pPr marL="342900" indent="-342900"/>
            <a:endParaRPr lang="en-US" dirty="0"/>
          </a:p>
          <a:p>
            <a:pPr marL="342900" indent="-342900"/>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140" y="220980"/>
            <a:ext cx="9650095" cy="475615"/>
          </a:xfrm>
          <a:prstGeom prst="rect">
            <a:avLst/>
          </a:prstGeom>
          <a:noFill/>
        </p:spPr>
        <p:txBody>
          <a:bodyPr wrap="square" rtlCol="0">
            <a:spAutoFit/>
          </a:bodyPr>
          <a:lstStyle/>
          <a:p>
            <a:r>
              <a:rPr lang="en-IN" sz="2500" b="1" u="sng" dirty="0"/>
              <a:t>Impact of Right-of-Use of Asset with reference to Ind AS 116</a:t>
            </a:r>
            <a:endParaRPr lang="en-IN" sz="2500" b="1" u="sng" dirty="0"/>
          </a:p>
        </p:txBody>
      </p:sp>
      <p:sp>
        <p:nvSpPr>
          <p:cNvPr id="3" name="TextBox 2"/>
          <p:cNvSpPr txBox="1"/>
          <p:nvPr/>
        </p:nvSpPr>
        <p:spPr>
          <a:xfrm>
            <a:off x="206375" y="904240"/>
            <a:ext cx="9892665" cy="6185535"/>
          </a:xfrm>
          <a:prstGeom prst="rect">
            <a:avLst/>
          </a:prstGeom>
          <a:noFill/>
        </p:spPr>
        <p:txBody>
          <a:bodyPr wrap="square" rtlCol="0">
            <a:spAutoFit/>
          </a:bodyPr>
          <a:lstStyle/>
          <a:p>
            <a:r>
              <a:rPr lang="en-US" sz="1800" dirty="0"/>
              <a:t>Ind AS 116, "Leases," is a significant standard that replaces the earlier guidance on lease accounting. This standard aims to provide a more accurate representation of leasing transactions in financial statements.</a:t>
            </a:r>
            <a:endParaRPr lang="en-US" sz="1800" dirty="0"/>
          </a:p>
          <a:p>
            <a:endParaRPr lang="en-US" sz="1800" dirty="0"/>
          </a:p>
          <a:p>
            <a:r>
              <a:rPr lang="en-US" sz="1800" u="sng" dirty="0"/>
              <a:t>Key Changes under Ind AS 116</a:t>
            </a:r>
            <a:endParaRPr lang="en-US" sz="1800" u="sng" dirty="0"/>
          </a:p>
          <a:p>
            <a:r>
              <a:rPr lang="en-US" sz="1800" dirty="0"/>
              <a:t>Ind AS 116 introduces several key changes in lease accounting:</a:t>
            </a:r>
            <a:endParaRPr lang="en-US" sz="1800" dirty="0"/>
          </a:p>
          <a:p>
            <a:endParaRPr lang="en-US" sz="1800" dirty="0"/>
          </a:p>
          <a:p>
            <a:pPr marL="457200" indent="-457200">
              <a:buAutoNum type="arabicPeriod"/>
            </a:pPr>
            <a:r>
              <a:rPr lang="en-US" sz="1800" dirty="0"/>
              <a:t>Single Lease Accounting Model: Ind AS 116 introduces a single lease accounting model for lessees, eliminating the distinction between operating and finance leases.</a:t>
            </a:r>
            <a:endParaRPr lang="en-US" sz="1800" dirty="0"/>
          </a:p>
          <a:p>
            <a:pPr marL="457200" indent="-457200"/>
            <a:endParaRPr lang="en-US" sz="1800" dirty="0"/>
          </a:p>
          <a:p>
            <a:pPr marL="457200" indent="-457200"/>
            <a:r>
              <a:rPr lang="en-US" sz="1800" dirty="0"/>
              <a:t>2. Right-of-Use (ROU) Asset: Lessees are required to recognize a Right-of-Use (ROU) asset and a lease liability for all leases, except for short-term leases and low-value leases.</a:t>
            </a:r>
            <a:endParaRPr lang="en-US" sz="1800" dirty="0"/>
          </a:p>
          <a:p>
            <a:pPr marL="457200" indent="-457200"/>
            <a:endParaRPr lang="en-US" sz="1800" dirty="0"/>
          </a:p>
          <a:p>
            <a:pPr marL="457200" indent="-457200"/>
            <a:r>
              <a:rPr lang="en-US" sz="1800" dirty="0"/>
              <a:t>3. Lease Liability: Lessees are required to recognize a lease liability, measured at the present value of the lease payments.</a:t>
            </a:r>
            <a:endParaRPr lang="en-US" sz="1800" dirty="0"/>
          </a:p>
          <a:p>
            <a:pPr marL="457200" indent="-457200"/>
            <a:endParaRPr lang="en-US" sz="1800" dirty="0"/>
          </a:p>
          <a:p>
            <a:pPr marL="457200" indent="-457200"/>
            <a:r>
              <a:rPr lang="en-US" sz="1800" dirty="0"/>
              <a:t>4. Interest Expense: Lessees are required to recognize interest expense on the lease liability.</a:t>
            </a:r>
            <a:endParaRPr lang="en-US" sz="1800" dirty="0"/>
          </a:p>
          <a:p>
            <a:pPr marL="457200" indent="-457200"/>
            <a:endParaRPr lang="en-US" sz="1800" dirty="0"/>
          </a:p>
          <a:p>
            <a:pPr marL="457200" indent="-457200"/>
            <a:endParaRPr lang="en-US" sz="1800" dirty="0"/>
          </a:p>
          <a:p>
            <a:pPr marL="457200" indent="-457200"/>
            <a:endParaRPr lang="en-US" sz="1800" dirty="0"/>
          </a:p>
          <a:p>
            <a:endParaRPr lang="en-US" dirty="0"/>
          </a:p>
          <a:p>
            <a:endParaRPr lang="en-IN"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6375" y="100965"/>
            <a:ext cx="10198100" cy="7016115"/>
          </a:xfrm>
          <a:prstGeom prst="rect">
            <a:avLst/>
          </a:prstGeom>
          <a:noFill/>
        </p:spPr>
        <p:txBody>
          <a:bodyPr wrap="square" rtlCol="0">
            <a:spAutoFit/>
          </a:bodyPr>
          <a:lstStyle/>
          <a:p>
            <a:pPr marL="457200" indent="-457200"/>
            <a:r>
              <a:rPr lang="en-US" sz="1800" u="sng" dirty="0"/>
              <a:t>Recognition and Measurement</a:t>
            </a:r>
            <a:endParaRPr lang="en-US" sz="1800" u="sng" dirty="0"/>
          </a:p>
          <a:p>
            <a:pPr marL="457200" indent="-457200"/>
            <a:endParaRPr lang="en-US" sz="1800" dirty="0"/>
          </a:p>
          <a:p>
            <a:pPr marL="457200" indent="-457200"/>
            <a:r>
              <a:rPr lang="en-US" sz="1800" dirty="0"/>
              <a:t>Under Ind  AS 116, lessees are required to recognize a ROU asset and a lease liability at the</a:t>
            </a:r>
            <a:endParaRPr lang="en-US" sz="1800" dirty="0"/>
          </a:p>
          <a:p>
            <a:pPr marL="457200" indent="-457200"/>
            <a:r>
              <a:rPr lang="en-US" sz="1800" dirty="0"/>
              <a:t>lease commencement date. The ROU asset is measured at cost, which includes the initial</a:t>
            </a:r>
            <a:endParaRPr lang="en-US" sz="1800" dirty="0"/>
          </a:p>
          <a:p>
            <a:pPr marL="457200" indent="-457200"/>
            <a:r>
              <a:rPr lang="en-US" sz="1800" dirty="0"/>
              <a:t>measurement of the lease liability.</a:t>
            </a:r>
            <a:endParaRPr lang="en-US" sz="1800" dirty="0"/>
          </a:p>
          <a:p>
            <a:pPr marL="457200" indent="-457200"/>
            <a:endParaRPr lang="en-US" dirty="0"/>
          </a:p>
          <a:p>
            <a:r>
              <a:rPr lang="en-US" sz="1800" u="sng" dirty="0"/>
              <a:t>Disclosure Requirements</a:t>
            </a:r>
            <a:endParaRPr lang="en-US" sz="1800" u="sng" dirty="0"/>
          </a:p>
          <a:p>
            <a:endParaRPr lang="en-US" sz="1800" dirty="0"/>
          </a:p>
          <a:p>
            <a:r>
              <a:rPr lang="en-US" sz="1800" dirty="0"/>
              <a:t>Ind AS 116 requires lessees to provide detailed disclosures about their leasing activities, including:</a:t>
            </a:r>
            <a:endParaRPr lang="en-US" sz="1800" dirty="0"/>
          </a:p>
          <a:p>
            <a:endParaRPr lang="en-US" sz="1800" dirty="0"/>
          </a:p>
          <a:p>
            <a:pPr marL="342900" indent="-342900">
              <a:buAutoNum type="arabicPeriod"/>
            </a:pPr>
            <a:r>
              <a:rPr lang="en-US" sz="1800" dirty="0"/>
              <a:t>Lease Commitments: Disclosure of lease commitments, including the lease term and lease payments.</a:t>
            </a:r>
            <a:endParaRPr lang="en-US" sz="1800" dirty="0"/>
          </a:p>
          <a:p>
            <a:pPr marL="342900" indent="-342900"/>
            <a:endParaRPr lang="en-US" sz="1800" dirty="0"/>
          </a:p>
          <a:p>
            <a:pPr marL="342900" indent="-342900"/>
            <a:r>
              <a:rPr lang="en-US" sz="1800" dirty="0"/>
              <a:t>2. ROU Assets: Disclosure of the carrying amount of ROU assets.</a:t>
            </a:r>
            <a:endParaRPr lang="en-US" sz="1800" dirty="0"/>
          </a:p>
          <a:p>
            <a:pPr marL="342900" indent="-342900"/>
            <a:endParaRPr lang="en-US" sz="1800" dirty="0"/>
          </a:p>
          <a:p>
            <a:pPr marL="342900" indent="-342900"/>
            <a:r>
              <a:rPr lang="en-US" sz="1800" dirty="0"/>
              <a:t>3. Lease Liabilities: Disclosure of the carrying amount of lease liabilities.</a:t>
            </a:r>
            <a:endParaRPr lang="en-US" sz="1800" dirty="0"/>
          </a:p>
          <a:p>
            <a:pPr marL="457200" indent="-457200"/>
            <a:endParaRPr lang="en-US" sz="1800" dirty="0"/>
          </a:p>
          <a:p>
            <a:pPr marL="342900" indent="-342900"/>
            <a:r>
              <a:rPr lang="en-US" sz="1800" dirty="0"/>
              <a:t>Conclusion, Ind  AS 116 introduces significant changes in lease accounting, aiming to provide a</a:t>
            </a:r>
            <a:endParaRPr lang="en-US" sz="1800" dirty="0"/>
          </a:p>
          <a:p>
            <a:pPr marL="342900" indent="-342900"/>
            <a:r>
              <a:rPr lang="en-US" sz="1800" dirty="0"/>
              <a:t>more accurate representation of leasing transactions in financial statements. Lessees must</a:t>
            </a:r>
            <a:endParaRPr lang="en-US" sz="1800" dirty="0"/>
          </a:p>
          <a:p>
            <a:pPr marL="342900" indent="-342900"/>
            <a:r>
              <a:rPr lang="en-US" sz="1800" dirty="0"/>
              <a:t>recognize a ROU asset and a lease liability, and provide detailed disclosures about their leasing</a:t>
            </a:r>
            <a:endParaRPr lang="en-US" sz="1800" dirty="0"/>
          </a:p>
          <a:p>
            <a:pPr marL="342900" indent="-342900"/>
            <a:r>
              <a:rPr lang="en-US" sz="1800" dirty="0"/>
              <a:t>activities.</a:t>
            </a:r>
            <a:endParaRPr lang="en-US" sz="1800" dirty="0"/>
          </a:p>
          <a:p>
            <a:endParaRPr lang="en-US" dirty="0"/>
          </a:p>
          <a:p>
            <a:pPr marL="457200" indent="-457200"/>
            <a:endParaRPr lang="en-US" sz="1800" dirty="0"/>
          </a:p>
          <a:p>
            <a:endParaRPr lang="en-IN" dirty="0"/>
          </a:p>
        </p:txBody>
      </p:sp>
      <p:sp>
        <p:nvSpPr>
          <p:cNvPr id="4" name="Text Box 3"/>
          <p:cNvSpPr txBox="1"/>
          <p:nvPr/>
        </p:nvSpPr>
        <p:spPr>
          <a:xfrm>
            <a:off x="5862320" y="619506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71475" y="282575"/>
            <a:ext cx="9535795" cy="6185535"/>
          </a:xfrm>
          <a:prstGeom prst="rect">
            <a:avLst/>
          </a:prstGeom>
          <a:noFill/>
        </p:spPr>
        <p:txBody>
          <a:bodyPr wrap="square" rtlCol="0">
            <a:spAutoFit/>
          </a:bodyPr>
          <a:p>
            <a:r>
              <a:rPr lang="en-US" altLang="en-US" b="1" u="sng"/>
              <a:t>Case Study</a:t>
            </a:r>
            <a:endParaRPr lang="en-US" altLang="en-US" b="1" u="sng"/>
          </a:p>
          <a:p>
            <a:r>
              <a:rPr lang="en-US" altLang="en-US"/>
              <a:t>An Indian company, ABC Ltd., leases a piece of equipment for 5 years with annual lease payments of ₹10 lakhs. The company needs to apply Ind AS 116 to determine the accounting treatment for the lease.</a:t>
            </a:r>
            <a:endParaRPr lang="en-US" altLang="en-US"/>
          </a:p>
          <a:p>
            <a:endParaRPr lang="en-US" altLang="en-US"/>
          </a:p>
          <a:p>
            <a:r>
              <a:rPr lang="en-US" altLang="en-US" u="sng"/>
              <a:t>Solution</a:t>
            </a:r>
            <a:endParaRPr lang="en-US" altLang="en-US" u="sng"/>
          </a:p>
          <a:p>
            <a:r>
              <a:rPr lang="en-US" altLang="en-US"/>
              <a:t>Recognition of Right-of-Use Asset and Lease Liability</a:t>
            </a:r>
            <a:endParaRPr lang="en-US" altLang="en-US"/>
          </a:p>
          <a:p>
            <a:r>
              <a:rPr lang="en-US" altLang="en-US"/>
              <a:t>ABC Ltd. recognizes a Right-of-Use (ROU) asset and a lease liability on the balance sheet, measured at the present value of lease payments.</a:t>
            </a:r>
            <a:endParaRPr lang="en-US" altLang="en-US"/>
          </a:p>
          <a:p>
            <a:endParaRPr lang="en-US" altLang="en-US"/>
          </a:p>
          <a:p>
            <a:r>
              <a:rPr lang="en-US" altLang="en-US"/>
              <a:t>Using the present value formula:</a:t>
            </a:r>
            <a:endParaRPr lang="en-US" altLang="en-US"/>
          </a:p>
          <a:p>
            <a:endParaRPr lang="en-US" altLang="en-US"/>
          </a:p>
          <a:p>
            <a:r>
              <a:rPr lang="en-US" altLang="en-US"/>
              <a:t>PV = ∑ (Lease Payment / (1 + Discount Rate)^Year)</a:t>
            </a:r>
            <a:endParaRPr lang="en-US" altLang="en-US"/>
          </a:p>
          <a:p>
            <a:endParaRPr lang="en-US" altLang="en-US"/>
          </a:p>
          <a:p>
            <a:r>
              <a:rPr lang="en-US" altLang="en-US"/>
              <a:t>PV = ₹10 lakhs / (1 + 0.05)^1 + ₹10 lakhs / (1 + 0.05)^2 + ₹10 lakhs / (1 + 0.05)^3 + ₹10 lakhs / (1 + 0.05)^4 + ₹10 lakhs / (1 + 0.05)^5</a:t>
            </a:r>
            <a:endParaRPr lang="en-US" altLang="en-US"/>
          </a:p>
          <a:p>
            <a:endParaRPr lang="en-US" altLang="en-US"/>
          </a:p>
          <a:p>
            <a:r>
              <a:rPr lang="en-US" altLang="en-US"/>
              <a:t>PV = ₹9.52 lakhs + ₹9.07 lakhs + ₹8.64 lakhs + ₹8.23 lakhs + ₹7.84 lakhs</a:t>
            </a:r>
            <a:endParaRPr lang="en-US" altLang="en-US"/>
          </a:p>
          <a:p>
            <a:endParaRPr lang="en-US" altLang="en-US"/>
          </a:p>
          <a:p>
            <a:r>
              <a:rPr lang="en-US" altLang="en-US"/>
              <a:t>PV = ₹43.30 lakhs</a:t>
            </a:r>
            <a:endParaRPr lang="en-US" altLang="en-US"/>
          </a:p>
          <a:p>
            <a:endParaRPr lang="en-US" altLang="en-US"/>
          </a:p>
          <a:p>
            <a:endParaRPr lang="en-US" alt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46405" y="433705"/>
            <a:ext cx="9324975" cy="5631180"/>
          </a:xfrm>
          <a:prstGeom prst="rect">
            <a:avLst/>
          </a:prstGeom>
          <a:noFill/>
        </p:spPr>
        <p:txBody>
          <a:bodyPr wrap="square" rtlCol="0">
            <a:spAutoFit/>
          </a:bodyPr>
          <a:p>
            <a:r>
              <a:rPr lang="en-US" altLang="en-US">
                <a:sym typeface="+mn-ea"/>
              </a:rPr>
              <a:t>ROU Asset = ₹43.30 lakhs (present value of lease payments)</a:t>
            </a:r>
            <a:endParaRPr lang="en-US" altLang="en-US"/>
          </a:p>
          <a:p>
            <a:r>
              <a:rPr lang="en-US" altLang="en-US">
                <a:sym typeface="+mn-ea"/>
              </a:rPr>
              <a:t>Lease Liability = ₹43.30 lakhs (present value of lease payments)</a:t>
            </a:r>
            <a:endParaRPr lang="en-US" altLang="en-US">
              <a:sym typeface="+mn-ea"/>
            </a:endParaRPr>
          </a:p>
          <a:p>
            <a:endParaRPr lang="en-US" altLang="en-US"/>
          </a:p>
          <a:p>
            <a:r>
              <a:rPr lang="en-US" altLang="en-US" u="sng">
                <a:sym typeface="+mn-ea"/>
              </a:rPr>
              <a:t>Impact on Financial Statements</a:t>
            </a:r>
            <a:endParaRPr lang="en-US" altLang="en-US" u="sng">
              <a:sym typeface="+mn-ea"/>
            </a:endParaRPr>
          </a:p>
          <a:p>
            <a:endParaRPr lang="en-US" altLang="en-US"/>
          </a:p>
          <a:p>
            <a:r>
              <a:rPr lang="en-US" altLang="en-US">
                <a:sym typeface="+mn-ea"/>
              </a:rPr>
              <a:t>- Balance Sheet: The company recognizes a ROU asset and a lease liability on the balance sheet, which affects the company's financial position and leverage ratios.</a:t>
            </a:r>
            <a:endParaRPr lang="en-US" altLang="en-US"/>
          </a:p>
          <a:p>
            <a:r>
              <a:rPr lang="en-US" altLang="en-US">
                <a:sym typeface="+mn-ea"/>
              </a:rPr>
              <a:t>- Profit and Loss Account: The company recognizes depreciation on the ROU asset and interest on the lease liability, which affects the company's profitability.</a:t>
            </a:r>
            <a:endParaRPr lang="en-US" altLang="en-US">
              <a:sym typeface="+mn-ea"/>
            </a:endParaRPr>
          </a:p>
          <a:p>
            <a:endParaRPr lang="en-US" altLang="en-US">
              <a:sym typeface="+mn-ea"/>
            </a:endParaRPr>
          </a:p>
          <a:p>
            <a:endParaRPr lang="en-US" altLang="en-US">
              <a:sym typeface="+mn-ea"/>
            </a:endParaRPr>
          </a:p>
          <a:p>
            <a:r>
              <a:rPr lang="en-US" altLang="en-US" u="sng">
                <a:sym typeface="+mn-ea"/>
              </a:rPr>
              <a:t>Key Benefits</a:t>
            </a:r>
            <a:endParaRPr lang="en-US" altLang="en-US" u="sng">
              <a:sym typeface="+mn-ea"/>
            </a:endParaRPr>
          </a:p>
          <a:p>
            <a:endParaRPr lang="en-US" altLang="en-US" u="sng"/>
          </a:p>
          <a:p>
            <a:r>
              <a:rPr lang="en-US" altLang="en-US">
                <a:sym typeface="+mn-ea"/>
              </a:rPr>
              <a:t>- Transparency: Ind AS 116 provides a more accurate representation of leasing transactions in financial statements.</a:t>
            </a:r>
            <a:endParaRPr lang="en-US" altLang="en-US"/>
          </a:p>
          <a:p>
            <a:r>
              <a:rPr lang="en-US" altLang="en-US">
                <a:sym typeface="+mn-ea"/>
              </a:rPr>
              <a:t>- Comparability: The standard ensures consistency in lease accounting across companies, making it easier to compare financial statements.</a:t>
            </a:r>
            <a:endParaRPr lang="en-US" altLang="en-US"/>
          </a:p>
          <a:p>
            <a:endParaRPr lang="en-US" altLang="en-US"/>
          </a:p>
          <a:p>
            <a:endParaRPr lang="en-US" altLang="en-US"/>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56235" y="282575"/>
            <a:ext cx="9296400" cy="3415030"/>
          </a:xfrm>
          <a:prstGeom prst="rect">
            <a:avLst/>
          </a:prstGeom>
          <a:noFill/>
        </p:spPr>
        <p:txBody>
          <a:bodyPr wrap="square" rtlCol="0">
            <a:spAutoFit/>
          </a:bodyPr>
          <a:p>
            <a:endParaRPr lang="en-US" altLang="en-US"/>
          </a:p>
          <a:p>
            <a:r>
              <a:rPr lang="en-US" altLang="en-US" u="sng">
                <a:sym typeface="+mn-ea"/>
              </a:rPr>
              <a:t>Challenges</a:t>
            </a:r>
            <a:endParaRPr lang="en-US" altLang="en-US" u="sng">
              <a:sym typeface="+mn-ea"/>
            </a:endParaRPr>
          </a:p>
          <a:p>
            <a:endParaRPr lang="en-US" altLang="en-US" u="sng"/>
          </a:p>
          <a:p>
            <a:r>
              <a:rPr lang="en-US" altLang="en-US">
                <a:sym typeface="+mn-ea"/>
              </a:rPr>
              <a:t>- Complexity: Ind AS 116 requires companies to determine the present value of lease payments, which can be complex and require significant judgment.</a:t>
            </a:r>
            <a:endParaRPr lang="en-US" altLang="en-US"/>
          </a:p>
          <a:p>
            <a:r>
              <a:rPr lang="en-US" altLang="en-US">
                <a:sym typeface="+mn-ea"/>
              </a:rPr>
              <a:t>- Data Collection: Companies need to collect data on all lease contracts, which can be time-consuming and require significant resources.</a:t>
            </a:r>
            <a:endParaRPr lang="en-US" altLang="en-US"/>
          </a:p>
          <a:p>
            <a:endParaRPr lang="en-US" altLang="en-US"/>
          </a:p>
          <a:p>
            <a:r>
              <a:rPr lang="en-US" altLang="en-US">
                <a:sym typeface="+mn-ea"/>
              </a:rPr>
              <a:t>This case study demonstrates the impact of Ind AS 116 on lease accounting for Indian companies. The standard provides a more accurate representation of leasing transactions in financial statements, enhancing transparency and comparability.</a:t>
            </a:r>
            <a:endParaRPr lang="en-US" altLang="en-US"/>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08280" y="198120"/>
            <a:ext cx="9700260" cy="6462395"/>
          </a:xfrm>
          <a:prstGeom prst="rect">
            <a:avLst/>
          </a:prstGeom>
          <a:noFill/>
        </p:spPr>
        <p:txBody>
          <a:bodyPr wrap="square" rtlCol="0">
            <a:spAutoFit/>
          </a:bodyPr>
          <a:p>
            <a:r>
              <a:rPr lang="en-US" b="1" dirty="0" smtClean="0">
                <a:sym typeface="+mn-ea"/>
              </a:rPr>
              <a:t>*As you may be aware, Ind AS 116 introduces significant changes in lease accounting, requiring lessees to recognize a ROU asset and a lease liability for all leases, except for short-term leases and low-value leases.</a:t>
            </a:r>
            <a:endParaRPr lang="en-US" b="1" dirty="0" smtClean="0"/>
          </a:p>
          <a:p>
            <a:endParaRPr lang="en-US" u="sng" dirty="0" smtClean="0"/>
          </a:p>
          <a:p>
            <a:r>
              <a:rPr lang="en-US" u="sng" dirty="0" smtClean="0">
                <a:sym typeface="+mn-ea"/>
              </a:rPr>
              <a:t>Clarification on Regulatory Capital Treatment</a:t>
            </a:r>
            <a:endParaRPr lang="en-US" u="sng" dirty="0" smtClean="0"/>
          </a:p>
          <a:p>
            <a:endParaRPr lang="en-US" dirty="0" smtClean="0"/>
          </a:p>
          <a:p>
            <a:r>
              <a:rPr lang="en-US" dirty="0" smtClean="0">
                <a:sym typeface="+mn-ea"/>
              </a:rPr>
              <a:t>In this regard, it is clarified that regulated entities shall not be required to deduct an ROU asset, created in terms of Ind AS 116, from Owned Fund, Common Equity Tier 1 (CET1) capital, or Tier 1 capital, as the case may be.</a:t>
            </a:r>
            <a:endParaRPr lang="en-US" dirty="0" smtClean="0"/>
          </a:p>
          <a:p>
            <a:r>
              <a:rPr lang="en-US" dirty="0" smtClean="0">
                <a:sym typeface="+mn-ea"/>
              </a:rPr>
              <a:t>However, this clarification is subject to one important condition: the underlying asset being taken on lease must be a tangible asset.</a:t>
            </a:r>
            <a:endParaRPr lang="en-US" dirty="0" smtClean="0"/>
          </a:p>
          <a:p>
            <a:endParaRPr lang="en-US" dirty="0" smtClean="0"/>
          </a:p>
          <a:p>
            <a:endParaRPr lang="en-US" dirty="0" smtClean="0"/>
          </a:p>
          <a:p>
            <a:r>
              <a:rPr lang="en-US" u="sng" dirty="0" smtClean="0">
                <a:sym typeface="+mn-ea"/>
              </a:rPr>
              <a:t>Risk Weighting of ROU Assets</a:t>
            </a:r>
            <a:endParaRPr lang="en-US" u="sng" dirty="0" smtClean="0"/>
          </a:p>
          <a:p>
            <a:endParaRPr lang="en-US" dirty="0" smtClean="0"/>
          </a:p>
          <a:p>
            <a:r>
              <a:rPr lang="en-US" dirty="0" smtClean="0">
                <a:sym typeface="+mn-ea"/>
              </a:rPr>
              <a:t>Furthermore, it is clarified that the ROU asset shall be risk-weighted at 100%, consistent with the risk weight applied historically to the owned tangible asset.</a:t>
            </a:r>
            <a:endParaRPr lang="en-US" dirty="0" smtClean="0"/>
          </a:p>
          <a:p>
            <a:endParaRPr lang="en-US" dirty="0" smtClean="0"/>
          </a:p>
          <a:p>
            <a:r>
              <a:rPr lang="en-US" dirty="0" smtClean="0">
                <a:sym typeface="+mn-ea"/>
              </a:rPr>
              <a:t>This means that the ROU asset will be treated similarly to an owned tangible asset for regulatory capital purposes, and will not be subject to any additional deductions or adjustments.</a:t>
            </a:r>
            <a:endParaRPr lang="en-US" dirty="0" smtClean="0"/>
          </a:p>
          <a:p>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68605" y="0"/>
            <a:ext cx="9013825" cy="1753235"/>
          </a:xfrm>
          <a:prstGeom prst="rect">
            <a:avLst/>
          </a:prstGeom>
          <a:noFill/>
        </p:spPr>
        <p:txBody>
          <a:bodyPr wrap="square" rtlCol="0">
            <a:spAutoFit/>
          </a:bodyPr>
          <a:p>
            <a:endParaRPr lang="en-US" dirty="0" smtClean="0"/>
          </a:p>
          <a:p>
            <a:r>
              <a:rPr lang="en-US" dirty="0" smtClean="0">
                <a:sym typeface="+mn-ea"/>
              </a:rPr>
              <a:t>Conclusion, regulated entities can continue to recognize ROU assets created under Ind AS 116 without deducting them from Owned Fund, CET1 capital, or Tier 1 capital, provided the underlying asset is a tangible asset. The ROU asset will be risk-weighted at 100%, consistent with historical treatment of owned tangible assets.</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80" y="176981"/>
            <a:ext cx="9195018" cy="553998"/>
          </a:xfrm>
          <a:prstGeom prst="rect">
            <a:avLst/>
          </a:prstGeom>
          <a:noFill/>
        </p:spPr>
        <p:txBody>
          <a:bodyPr wrap="none" rtlCol="0">
            <a:spAutoFit/>
          </a:bodyPr>
          <a:lstStyle/>
          <a:p>
            <a:r>
              <a:rPr lang="en-IN" sz="3000" b="1" u="sng" dirty="0"/>
              <a:t>Treatment of Right-of-Use under CAS 16 (Revised)</a:t>
            </a:r>
            <a:endParaRPr lang="en-IN" sz="3000" b="1" u="sng" dirty="0"/>
          </a:p>
        </p:txBody>
      </p:sp>
      <p:sp>
        <p:nvSpPr>
          <p:cNvPr id="4" name="TextBox 3"/>
          <p:cNvSpPr txBox="1"/>
          <p:nvPr/>
        </p:nvSpPr>
        <p:spPr>
          <a:xfrm>
            <a:off x="176980" y="929148"/>
            <a:ext cx="9719186" cy="5632311"/>
          </a:xfrm>
          <a:prstGeom prst="rect">
            <a:avLst/>
          </a:prstGeom>
          <a:noFill/>
        </p:spPr>
        <p:txBody>
          <a:bodyPr wrap="square" rtlCol="0">
            <a:spAutoFit/>
          </a:bodyPr>
          <a:lstStyle/>
          <a:p>
            <a:r>
              <a:rPr lang="en-US" sz="1800" b="1" dirty="0"/>
              <a:t># The Revised Cost Accounting Standard on Lease Accounting, also known as CAS 16 (Revised). This standard provides guidance on the accounting treatment for leases, which is a critical aspect of financial reporting.</a:t>
            </a:r>
            <a:endParaRPr lang="en-US" sz="1800" b="1" dirty="0"/>
          </a:p>
          <a:p>
            <a:endParaRPr lang="en-US" sz="1800" b="1" u="sng" dirty="0"/>
          </a:p>
          <a:p>
            <a:r>
              <a:rPr lang="en-US" sz="1800" u="sng" dirty="0"/>
              <a:t>Background</a:t>
            </a:r>
            <a:endParaRPr lang="en-US" sz="1800" u="sng" dirty="0"/>
          </a:p>
          <a:p>
            <a:r>
              <a:rPr lang="en-US" sz="1800" dirty="0"/>
              <a:t>The earlier Cost Accounting Standard on Lease Accounting, CAS 16, was issued in 2003. However, with the introduction of Ind AS 116, Leases, and the revision of AS 19, Leases, it became necessary to revise CAS 16 to align it with the latest accounting standards.</a:t>
            </a:r>
            <a:endParaRPr lang="en-US" sz="1800" dirty="0"/>
          </a:p>
          <a:p>
            <a:endParaRPr lang="en-US" sz="1800" u="sng" dirty="0"/>
          </a:p>
          <a:p>
            <a:r>
              <a:rPr lang="en-US" sz="1800" u="sng" dirty="0"/>
              <a:t>Key Provisions of CAS 16 (Revised)</a:t>
            </a:r>
            <a:endParaRPr lang="en-US" sz="1800" u="sng" dirty="0"/>
          </a:p>
          <a:p>
            <a:r>
              <a:rPr lang="en-US" sz="1800" dirty="0"/>
              <a:t>The Revised Cost Accounting Standard on Lease Accounting, CAS 16 (Revised), provides the following key provisions:</a:t>
            </a:r>
            <a:endParaRPr lang="en-US" sz="1800" dirty="0"/>
          </a:p>
          <a:p>
            <a:endParaRPr lang="en-US" sz="1800" dirty="0"/>
          </a:p>
          <a:p>
            <a:pPr marL="457200" indent="-457200">
              <a:buAutoNum type="arabicPeriod"/>
            </a:pPr>
            <a:r>
              <a:rPr lang="en-US" sz="1800" dirty="0"/>
              <a:t>Definition of a Lease: A lease is defined as a contract, or part of a contract, that conveys the right to use an asset for a period of time in exchange for consideration.</a:t>
            </a:r>
            <a:endParaRPr lang="en-US" sz="1800" dirty="0"/>
          </a:p>
          <a:p>
            <a:pPr marL="457200" indent="-457200">
              <a:buAutoNum type="arabicPeriod"/>
            </a:pPr>
            <a:endParaRPr lang="en-US" sz="1800" dirty="0"/>
          </a:p>
          <a:p>
            <a:pPr marL="457200" indent="-457200">
              <a:buAutoNum type="arabicPeriod"/>
            </a:pPr>
            <a:r>
              <a:rPr lang="en-US" sz="1800" dirty="0"/>
              <a:t>Identification of a Lease: A lease is identified when the contract contains the right to use an asset, and the customer has the right to direct the use of the asset.</a:t>
            </a:r>
            <a:endParaRPr lang="en-US" sz="1800" dirty="0"/>
          </a:p>
          <a:p>
            <a:pPr marL="457200" indent="-457200">
              <a:buAutoNum type="arabicPeriod"/>
            </a:pPr>
            <a:endParaRPr lang="en-US" sz="1800" dirty="0"/>
          </a:p>
          <a:p>
            <a:endParaRPr lang="en-IN" dirty="0"/>
          </a:p>
        </p:txBody>
      </p:sp>
      <p:sp>
        <p:nvSpPr>
          <p:cNvPr id="5" name="Text Box 4"/>
          <p:cNvSpPr txBox="1"/>
          <p:nvPr/>
        </p:nvSpPr>
        <p:spPr>
          <a:xfrm>
            <a:off x="5768340" y="611505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1730" y="250723"/>
            <a:ext cx="9365225" cy="6462395"/>
          </a:xfrm>
          <a:prstGeom prst="rect">
            <a:avLst/>
          </a:prstGeom>
          <a:noFill/>
        </p:spPr>
        <p:txBody>
          <a:bodyPr wrap="square" rtlCol="0">
            <a:spAutoFit/>
          </a:bodyPr>
          <a:lstStyle/>
          <a:p>
            <a:r>
              <a:rPr lang="en-US" sz="1800" b="1" dirty="0"/>
              <a:t>* Circular issued by the Reserve Bank of India (RBI) on January 15, 2024, which has significant implications for Non-Banking Financial Companies (NBFCs), Housing Finance Companies (HFCs), and Asset Reconstruction Companies (ARC)</a:t>
            </a:r>
            <a:r>
              <a:rPr lang="en-US" dirty="0"/>
              <a:t>.</a:t>
            </a:r>
            <a:endParaRPr lang="en-US" dirty="0"/>
          </a:p>
          <a:p>
            <a:endParaRPr lang="en-US" dirty="0"/>
          </a:p>
          <a:p>
            <a:endParaRPr lang="en-US" sz="1800" u="sng" dirty="0"/>
          </a:p>
          <a:p>
            <a:r>
              <a:rPr lang="en-US" sz="1800" u="sng" dirty="0"/>
              <a:t>Applicability of the Circular</a:t>
            </a:r>
            <a:endParaRPr lang="en-US" sz="1800" u="sng" dirty="0"/>
          </a:p>
          <a:p>
            <a:r>
              <a:rPr lang="en-US" sz="1800" dirty="0"/>
              <a:t>This circular is applicable, with immediate effect, to all NBFCs, including HFCs, and Asset Reconstruction Companies (ARC) that are implementing the Companies (Indian Accounting Standards) Rules, 2015.</a:t>
            </a:r>
            <a:endParaRPr lang="en-US" sz="1800" dirty="0"/>
          </a:p>
          <a:p>
            <a:endParaRPr lang="en-US" sz="1800" dirty="0"/>
          </a:p>
          <a:p>
            <a:endParaRPr lang="en-US" sz="1800" u="sng" dirty="0"/>
          </a:p>
          <a:p>
            <a:endParaRPr lang="en-US" sz="1800" u="sng" dirty="0"/>
          </a:p>
          <a:p>
            <a:r>
              <a:rPr lang="en-US" sz="1800" u="sng" dirty="0"/>
              <a:t>Key Implications</a:t>
            </a:r>
            <a:endParaRPr lang="en-US" sz="1800" u="sng" dirty="0"/>
          </a:p>
          <a:p>
            <a:r>
              <a:rPr lang="en-US" sz="1800" dirty="0"/>
              <a:t>The circular provides clarity on the treatment of Right-of-Use (ROU) assets for regulatory capital purposes under Indian Accounting Standard (Ind AS) 116. Specifically, it states that ROU assets created under Ind AS 116 shall not be deducted from Owned Fund, Common Equity Tier 1 (CET1)* capital, or Tier 1 capital, provided the underlying asset is a tangible asset.</a:t>
            </a:r>
            <a:endParaRPr lang="en-US" sz="1800" dirty="0"/>
          </a:p>
          <a:p>
            <a:endParaRPr lang="en-US" dirty="0"/>
          </a:p>
          <a:p>
            <a:endParaRPr lang="en-US" sz="1800" dirty="0"/>
          </a:p>
          <a:p>
            <a:endParaRPr lang="en-US" dirty="0"/>
          </a:p>
          <a:p>
            <a:endParaRPr lang="en-US" sz="1800" dirty="0"/>
          </a:p>
          <a:p>
            <a:endParaRPr lang="en-IN" dirty="0"/>
          </a:p>
        </p:txBody>
      </p:sp>
      <p:sp>
        <p:nvSpPr>
          <p:cNvPr id="3" name="Text Box 2"/>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6375" y="335915"/>
            <a:ext cx="9300845" cy="6185535"/>
          </a:xfrm>
          <a:prstGeom prst="rect">
            <a:avLst/>
          </a:prstGeom>
          <a:noFill/>
        </p:spPr>
        <p:txBody>
          <a:bodyPr wrap="square" rtlCol="0">
            <a:spAutoFit/>
          </a:bodyPr>
          <a:lstStyle/>
          <a:p>
            <a:pPr marL="342900" indent="-342900">
              <a:buAutoNum type="arabicPeriod" startAt="3"/>
            </a:pPr>
            <a:r>
              <a:rPr lang="en-US" sz="1800" dirty="0"/>
              <a:t>Classification of Leases: Leases are classified as either Finance Leases or Operating Leases.</a:t>
            </a:r>
            <a:endParaRPr lang="en-US" sz="1800" dirty="0"/>
          </a:p>
          <a:p>
            <a:pPr marL="342900" indent="-342900">
              <a:buAutoNum type="arabicPeriod" startAt="3"/>
            </a:pPr>
            <a:endParaRPr lang="en-US" dirty="0"/>
          </a:p>
          <a:p>
            <a:r>
              <a:rPr lang="en-US" sz="1800" dirty="0"/>
              <a:t>4. Accounting Treatment: For finance leases, the lessee should recognize the lease as an asset and a liability at the inception of the lease. For operating leases, the lessee should recognize the lease payments as an expense in the profit and loss account.</a:t>
            </a:r>
            <a:endParaRPr lang="en-US" sz="1800" dirty="0"/>
          </a:p>
          <a:p>
            <a:endParaRPr lang="en-US" sz="1800" dirty="0"/>
          </a:p>
          <a:p>
            <a:r>
              <a:rPr lang="en-US" sz="1800" dirty="0"/>
              <a:t>5. Disclosure Requirements: The standard requires lessees and lessors to disclose certain information about their leasing activities, including the gross investment in leases, unearned finance income, and minimum lease payments.</a:t>
            </a:r>
            <a:endParaRPr lang="en-US" sz="1800" dirty="0"/>
          </a:p>
          <a:p>
            <a:endParaRPr lang="en-US" sz="1800" dirty="0"/>
          </a:p>
          <a:p>
            <a:r>
              <a:rPr lang="en-US" sz="1800" u="sng" dirty="0"/>
              <a:t>Impact of CAS 16 (Revised)</a:t>
            </a:r>
            <a:endParaRPr lang="en-US" sz="1800" u="sng" dirty="0"/>
          </a:p>
          <a:p>
            <a:r>
              <a:rPr lang="en-US" sz="1800" dirty="0"/>
              <a:t>The Revised Cost Accounting Standard on Lease Accounting, CAS 16 (Revised), will have a significant impact on the financial reporting of companies that enter into lease contracts. The standard will:</a:t>
            </a:r>
            <a:endParaRPr lang="en-US" sz="1800" dirty="0"/>
          </a:p>
          <a:p>
            <a:endParaRPr lang="en-US" sz="1800" dirty="0"/>
          </a:p>
          <a:p>
            <a:pPr>
              <a:buFontTx/>
              <a:buChar char="-"/>
            </a:pPr>
            <a:r>
              <a:rPr lang="en-US" sz="1800" dirty="0"/>
              <a:t>Improve Transparency: The standard will improve transparency in financial reporting by requiring companies to disclose more information about their leasing activities.</a:t>
            </a:r>
            <a:endParaRPr lang="en-US" sz="1800" dirty="0"/>
          </a:p>
          <a:p>
            <a:pPr>
              <a:buFontTx/>
              <a:buChar char="-"/>
            </a:pPr>
            <a:endParaRPr lang="en-US" sz="1800" dirty="0"/>
          </a:p>
          <a:p>
            <a:endParaRPr lang="en-US" sz="1800" dirty="0"/>
          </a:p>
          <a:p>
            <a:endParaRPr lang="en-US" sz="1800" dirty="0"/>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995" y="265430"/>
            <a:ext cx="9065895" cy="3692525"/>
          </a:xfrm>
          <a:prstGeom prst="rect">
            <a:avLst/>
          </a:prstGeom>
          <a:noFill/>
        </p:spPr>
        <p:txBody>
          <a:bodyPr wrap="square" rtlCol="0">
            <a:spAutoFit/>
          </a:bodyPr>
          <a:lstStyle/>
          <a:p>
            <a:r>
              <a:rPr lang="en-US" sz="1800" dirty="0"/>
              <a:t>-Enhance Comparability: The standard will enhance comparability of financial statements by ensuring that companies account for leases in a consistent manner.</a:t>
            </a:r>
            <a:endParaRPr lang="en-US" sz="1800" dirty="0"/>
          </a:p>
          <a:p>
            <a:endParaRPr lang="en-US" sz="1800" dirty="0"/>
          </a:p>
          <a:p>
            <a:r>
              <a:rPr lang="en-US" sz="1800" dirty="0"/>
              <a:t>-Better Reflect Economic Reality: The standard will better reflect economic reality by recognizing that leases are a form of financing. </a:t>
            </a:r>
            <a:endParaRPr lang="en-US" sz="1800" dirty="0"/>
          </a:p>
          <a:p>
            <a:endParaRPr lang="en-US" sz="1800" dirty="0"/>
          </a:p>
          <a:p>
            <a:r>
              <a:rPr lang="en-US" sz="1800" dirty="0"/>
              <a:t>In conclusion, the Revised Cost Accounting Standard on Lease Accounting, CAS 16 (Revised), is a significant development in the field of accounting standards. The standard will improve transparency, enhance comparability, and better reflect economic reality in financial reporting. </a:t>
            </a:r>
            <a:endParaRPr lang="en-US" sz="1800" dirty="0"/>
          </a:p>
          <a:p>
            <a:endParaRPr lang="en-US" dirty="0"/>
          </a:p>
          <a:p>
            <a:endParaRPr lang="en-US" sz="1800" dirty="0"/>
          </a:p>
          <a:p>
            <a:endParaRPr lang="en-IN" dirty="0"/>
          </a:p>
        </p:txBody>
      </p:sp>
      <p:sp>
        <p:nvSpPr>
          <p:cNvPr id="4" name="Text Box 3"/>
          <p:cNvSpPr txBox="1"/>
          <p:nvPr/>
        </p:nvSpPr>
        <p:spPr>
          <a:xfrm>
            <a:off x="5862320" y="604075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07010" y="178435"/>
            <a:ext cx="9685020" cy="6492875"/>
          </a:xfrm>
          <a:prstGeom prst="rect">
            <a:avLst/>
          </a:prstGeom>
          <a:noFill/>
        </p:spPr>
        <p:txBody>
          <a:bodyPr wrap="square" rtlCol="0">
            <a:spAutoFit/>
          </a:bodyPr>
          <a:p>
            <a:r>
              <a:rPr lang="en-US" altLang="en-US" sz="2000" b="1" u="sng"/>
              <a:t>Case Study</a:t>
            </a:r>
            <a:endParaRPr lang="en-US" altLang="en-US" sz="2000" b="1" u="sng"/>
          </a:p>
          <a:p>
            <a:r>
              <a:rPr lang="en-US" altLang="en-US"/>
              <a:t>An Indian company, ABC Ltd., leases a piece of equipment for 3 years with annual lease payments of ₹5 lakhs. The company needs to apply CAS 16 (Revised) to determine the accounting treatment for the lease. The discount rate is 12% per annum.</a:t>
            </a:r>
            <a:endParaRPr lang="en-US" altLang="en-US"/>
          </a:p>
          <a:p>
            <a:endParaRPr lang="en-US" altLang="en-US"/>
          </a:p>
          <a:p>
            <a:r>
              <a:rPr lang="en-US" altLang="en-US" u="sng"/>
              <a:t>Solution</a:t>
            </a:r>
            <a:endParaRPr lang="en-US" altLang="en-US" u="sng"/>
          </a:p>
          <a:p>
            <a:r>
              <a:rPr lang="en-US" altLang="en-US"/>
              <a:t>Step 1: Calculate the Present Value of Lease Payments</a:t>
            </a:r>
            <a:endParaRPr lang="en-US" altLang="en-US"/>
          </a:p>
          <a:p>
            <a:r>
              <a:rPr lang="en-US" altLang="en-US"/>
              <a:t>To calculate the present value of lease payments, we can use the formula:</a:t>
            </a:r>
            <a:endParaRPr lang="en-US" altLang="en-US"/>
          </a:p>
          <a:p>
            <a:endParaRPr lang="en-US" altLang="en-US"/>
          </a:p>
          <a:p>
            <a:r>
              <a:rPr lang="en-US" altLang="en-US"/>
              <a:t>PV = ∑ (Lease Payment / (1 + Discount Rate)^Year)</a:t>
            </a:r>
            <a:endParaRPr lang="en-US" altLang="en-US"/>
          </a:p>
          <a:p>
            <a:endParaRPr lang="en-US" altLang="en-US"/>
          </a:p>
          <a:p>
            <a:r>
              <a:rPr lang="en-US" altLang="en-US"/>
              <a:t>PV = ₹5 lakhs / (1 + 0.12)^1 + ₹5 lakhs / (1 + 0.12)^2 + ₹5 lakhs / (1 + 0.12)^3</a:t>
            </a:r>
            <a:endParaRPr lang="en-US" altLang="en-US"/>
          </a:p>
          <a:p>
            <a:r>
              <a:rPr lang="en-US" altLang="en-US"/>
              <a:t>PV = ₹4.46 lakhs + ₹3.98 lakhs + ₹3.55 lakhs</a:t>
            </a:r>
            <a:endParaRPr lang="en-US" altLang="en-US"/>
          </a:p>
          <a:p>
            <a:r>
              <a:rPr lang="en-US" altLang="en-US"/>
              <a:t>PV = ₹11.99 lakhs</a:t>
            </a:r>
            <a:endParaRPr lang="en-US" altLang="en-US"/>
          </a:p>
          <a:p>
            <a:endParaRPr lang="en-US" altLang="en-US"/>
          </a:p>
          <a:p>
            <a:r>
              <a:rPr lang="en-US" altLang="en-US"/>
              <a:t>Step 2: Recognize Right-of-Use Asset and Lease Liability</a:t>
            </a:r>
            <a:endParaRPr lang="en-US" altLang="en-US"/>
          </a:p>
          <a:p>
            <a:r>
              <a:rPr lang="en-US" altLang="en-US"/>
              <a:t>ABC Ltd. recognizes a Right-of-Use (ROU) asset and a lease liability on the balance sheet, measured at the present value of lease payments.</a:t>
            </a:r>
            <a:endParaRPr lang="en-US" altLang="en-US"/>
          </a:p>
          <a:p>
            <a:endParaRPr lang="en-US" altLang="en-US"/>
          </a:p>
          <a:p>
            <a:r>
              <a:rPr lang="en-US" altLang="en-US"/>
              <a:t>ROU Asset = ₹11.99 lakhs</a:t>
            </a:r>
            <a:endParaRPr lang="en-US" altLang="en-US"/>
          </a:p>
          <a:p>
            <a:r>
              <a:rPr lang="en-US" altLang="en-US"/>
              <a:t>Lease Liability = ₹11.99 lakhs</a:t>
            </a:r>
            <a:endParaRPr lang="en-US" altLang="en-US"/>
          </a:p>
          <a:p>
            <a:endParaRPr lang="en-US" altLang="en-US"/>
          </a:p>
          <a:p>
            <a:endParaRPr lang="en-US" altLang="en-US"/>
          </a:p>
        </p:txBody>
      </p:sp>
      <p:sp>
        <p:nvSpPr>
          <p:cNvPr id="4" name="Text Box 3"/>
          <p:cNvSpPr txBox="1"/>
          <p:nvPr/>
        </p:nvSpPr>
        <p:spPr>
          <a:xfrm>
            <a:off x="5768340" y="609981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92405" y="193040"/>
            <a:ext cx="10495280" cy="4799965"/>
          </a:xfrm>
          <a:prstGeom prst="rect">
            <a:avLst/>
          </a:prstGeom>
          <a:noFill/>
        </p:spPr>
        <p:txBody>
          <a:bodyPr wrap="square" rtlCol="0">
            <a:spAutoFit/>
          </a:bodyPr>
          <a:p>
            <a:r>
              <a:rPr lang="en-US" altLang="en-US">
                <a:sym typeface="+mn-ea"/>
              </a:rPr>
              <a:t>Step 3: Amortize the ROU Asset</a:t>
            </a:r>
            <a:endParaRPr lang="en-US" altLang="en-US"/>
          </a:p>
          <a:p>
            <a:r>
              <a:rPr lang="en-US" altLang="en-US">
                <a:sym typeface="+mn-ea"/>
              </a:rPr>
              <a:t>The company amortizes the ROU asset over the lease term, using the straight-line method.</a:t>
            </a:r>
            <a:endParaRPr lang="en-US" altLang="en-US">
              <a:sym typeface="+mn-ea"/>
            </a:endParaRPr>
          </a:p>
          <a:p>
            <a:endParaRPr lang="en-US" altLang="en-US">
              <a:sym typeface="+mn-ea"/>
            </a:endParaRPr>
          </a:p>
          <a:p>
            <a:r>
              <a:rPr lang="en-US" altLang="en-US"/>
              <a:t>Annual Amortization = ₹11.99 lakhs / 3 years</a:t>
            </a:r>
            <a:endParaRPr lang="en-US" altLang="en-US"/>
          </a:p>
          <a:p>
            <a:r>
              <a:rPr lang="en-US" altLang="en-US"/>
              <a:t>Annual Amortization = ₹3.99 lakhs per year</a:t>
            </a:r>
            <a:endParaRPr lang="en-US" altLang="en-US"/>
          </a:p>
          <a:p>
            <a:endParaRPr lang="en-US" altLang="en-US"/>
          </a:p>
          <a:p>
            <a:r>
              <a:rPr lang="en-US" altLang="en-US"/>
              <a:t>Step 4: Recognize Lease Expenses</a:t>
            </a:r>
            <a:endParaRPr lang="en-US" altLang="en-US"/>
          </a:p>
          <a:p>
            <a:r>
              <a:rPr lang="en-US" altLang="en-US"/>
              <a:t>The company recognizes lease expenses in the profit and loss account, which includes the amortization of the ROU asset and the interest on the lease liability.                                                                                                                                                                                                                                Financial Reporting Implications</a:t>
            </a:r>
            <a:endParaRPr lang="en-US" altLang="en-US"/>
          </a:p>
          <a:p>
            <a:r>
              <a:rPr lang="en-US" altLang="en-US"/>
              <a:t>The company recognizes a ROU asset and a lease liability on the balance sheet, and lease expenses in the profit and loss account.</a:t>
            </a:r>
            <a:endParaRPr lang="en-US" altLang="en-US"/>
          </a:p>
          <a:p>
            <a:endParaRPr lang="en-US" altLang="en-US"/>
          </a:p>
          <a:p>
            <a:r>
              <a:rPr lang="en-US" altLang="en-US"/>
              <a:t>This case study demonstrates the application of CAS 16 (Revised) in lease accounting for Indian companies. The standard provides guidance on the accounting treatment for leases, ensuring transparency and consistency in financial</a:t>
            </a:r>
            <a:r>
              <a:rPr lang="en-US" altLang="en-US"/>
              <a:t> </a:t>
            </a:r>
            <a:r>
              <a:rPr lang="en-US" altLang="en-US"/>
              <a:t>reporting.</a:t>
            </a:r>
            <a:endParaRPr lang="en-US" altLang="en-US"/>
          </a:p>
          <a:p>
            <a:endParaRPr lang="en-US"/>
          </a:p>
        </p:txBody>
      </p:sp>
      <p:sp>
        <p:nvSpPr>
          <p:cNvPr id="4" name="Text Box 3"/>
          <p:cNvSpPr txBox="1"/>
          <p:nvPr/>
        </p:nvSpPr>
        <p:spPr>
          <a:xfrm>
            <a:off x="5768340" y="616013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1729" y="625954"/>
            <a:ext cx="8981768" cy="553085"/>
          </a:xfrm>
          <a:prstGeom prst="rect">
            <a:avLst/>
          </a:prstGeom>
          <a:noFill/>
        </p:spPr>
        <p:txBody>
          <a:bodyPr wrap="square" rtlCol="0">
            <a:spAutoFit/>
          </a:bodyPr>
          <a:lstStyle/>
          <a:p>
            <a:r>
              <a:rPr lang="en-IN" sz="3000" b="1" u="sng" dirty="0"/>
              <a:t>Treatment of Right-of-Use Asset under IFRs 16</a:t>
            </a:r>
            <a:endParaRPr lang="en-IN" sz="3000" b="1" u="sng" dirty="0"/>
          </a:p>
        </p:txBody>
      </p:sp>
      <p:sp>
        <p:nvSpPr>
          <p:cNvPr id="3" name="TextBox 2"/>
          <p:cNvSpPr txBox="1"/>
          <p:nvPr/>
        </p:nvSpPr>
        <p:spPr>
          <a:xfrm>
            <a:off x="191729" y="1607575"/>
            <a:ext cx="10146890" cy="4347472"/>
          </a:xfrm>
          <a:prstGeom prst="rect">
            <a:avLst/>
          </a:prstGeom>
          <a:noFill/>
        </p:spPr>
        <p:txBody>
          <a:bodyPr wrap="square" rtlCol="0">
            <a:spAutoFit/>
          </a:bodyPr>
          <a:lstStyle/>
          <a:p>
            <a:pPr marL="457200" indent="-457200">
              <a:lnSpc>
                <a:spcPct val="107000"/>
              </a:lnSpc>
              <a:spcAft>
                <a:spcPts val="800"/>
              </a:spcAft>
              <a:buFontTx/>
              <a:buChar char="-"/>
            </a:pPr>
            <a:r>
              <a:rPr lang="en-US" sz="1800" u="sng" kern="100" dirty="0">
                <a:latin typeface="Calibri" panose="020F0502020204030204" pitchFamily="34" charset="0"/>
                <a:ea typeface="Calibri" panose="020F0502020204030204" pitchFamily="34" charset="0"/>
                <a:cs typeface="Times New Roman" panose="02020603050405020304" pitchFamily="18" charset="0"/>
              </a:rPr>
              <a:t>As per the International Financial Reporting Standards (IFRS) 16, these following types of lease payments are relevant for lessees to recognize and account for lease expenses:</a:t>
            </a: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Fixed Payments- Typically found in Operating Leases, where the lessee pays a fixed amount periodically.- Also common in Finance Leases, where the lessee pays a fixed amount, which may include interest and principal.</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In-Substance Fixed Payments- Found in Finance Leases, where the lessee pays an amount that is substantially fixed, but may have some variability.</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5" name="Text Box 4"/>
          <p:cNvSpPr txBox="1"/>
          <p:nvPr/>
        </p:nvSpPr>
        <p:spPr>
          <a:xfrm>
            <a:off x="5768340" y="611505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1728" y="280219"/>
            <a:ext cx="9483213" cy="4655249"/>
          </a:xfrm>
          <a:prstGeom prst="rect">
            <a:avLst/>
          </a:prstGeom>
          <a:noFill/>
        </p:spPr>
        <p:txBody>
          <a:bodyPr wrap="square" rtlCol="0">
            <a:spAutoFit/>
          </a:bodyPr>
          <a:lstStyle/>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3.       Variable Lease Payments- Found in Operating Leases and Finance Leases, where the lessee pays an amount that varies based on an index or rate, such as:    </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r>
              <a:rPr lang="en-US" sz="1800" kern="100" dirty="0">
                <a:latin typeface="Calibri" panose="020F0502020204030204" pitchFamily="34" charset="0"/>
                <a:ea typeface="Calibri" panose="020F0502020204030204" pitchFamily="34" charset="0"/>
                <a:cs typeface="Times New Roman" panose="02020603050405020304" pitchFamily="18" charset="0"/>
              </a:rPr>
              <a:t>Index-based payments (e.g., inflation-indexed)   </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r>
              <a:rPr lang="en-US" sz="1800" kern="100" dirty="0">
                <a:latin typeface="Calibri" panose="020F0502020204030204" pitchFamily="34" charset="0"/>
                <a:ea typeface="Calibri" panose="020F0502020204030204" pitchFamily="34" charset="0"/>
                <a:cs typeface="Times New Roman" panose="02020603050405020304" pitchFamily="18" charset="0"/>
              </a:rPr>
              <a:t> Rate-based payments (e.g., interest-rate-based)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endParaRPr lang="en-US" sz="1800" dirty="0"/>
          </a:p>
          <a:p>
            <a:pPr marL="457200" indent="-457200">
              <a:lnSpc>
                <a:spcPct val="107000"/>
              </a:lnSpc>
              <a:spcAft>
                <a:spcPts val="800"/>
              </a:spcAft>
            </a:pPr>
            <a:r>
              <a:rPr lang="en-US" sz="1800" dirty="0"/>
              <a:t>In conclusion, a Right-of-Use (ROU) asset includes the present value of lease payments,</a:t>
            </a:r>
            <a:endParaRPr lang="en-US" sz="1800" dirty="0"/>
          </a:p>
          <a:p>
            <a:pPr marL="457200" indent="-457200">
              <a:lnSpc>
                <a:spcPct val="107000"/>
              </a:lnSpc>
              <a:spcAft>
                <a:spcPts val="800"/>
              </a:spcAft>
            </a:pPr>
            <a:r>
              <a:rPr lang="en-US" sz="1800" dirty="0"/>
              <a:t>Initial</a:t>
            </a:r>
            <a:r>
              <a:rPr lang="en-US" dirty="0"/>
              <a:t> </a:t>
            </a:r>
            <a:r>
              <a:rPr lang="en-US" sz="1800" dirty="0"/>
              <a:t>direct costs, restoration costs, and lease incentives. Understanding what is</a:t>
            </a:r>
            <a:endParaRPr lang="en-US" sz="1800" dirty="0"/>
          </a:p>
          <a:p>
            <a:pPr marL="457200" indent="-457200">
              <a:lnSpc>
                <a:spcPct val="107000"/>
              </a:lnSpc>
              <a:spcAft>
                <a:spcPts val="800"/>
              </a:spcAft>
            </a:pPr>
            <a:r>
              <a:rPr lang="en-US" sz="1800" dirty="0"/>
              <a:t>included in an ROU asset is essential for accurate lease accounting and financial</a:t>
            </a:r>
            <a:endParaRPr lang="en-US" sz="1800" dirty="0"/>
          </a:p>
          <a:p>
            <a:pPr marL="457200" indent="-457200">
              <a:lnSpc>
                <a:spcPct val="107000"/>
              </a:lnSpc>
              <a:spcAft>
                <a:spcPts val="800"/>
              </a:spcAft>
            </a:pPr>
            <a:r>
              <a:rPr lang="en-US" sz="1800" dirty="0"/>
              <a:t>reporting.</a:t>
            </a:r>
            <a:endParaRPr lang="en-US" sz="1800" dirty="0"/>
          </a:p>
          <a:p>
            <a:pPr marL="457200" indent="-457200">
              <a:lnSpc>
                <a:spcPct val="107000"/>
              </a:lnSpc>
              <a:spcAft>
                <a:spcPts val="800"/>
              </a:spcAft>
            </a:pPr>
            <a:endParaRPr lang="en-US" dirty="0"/>
          </a:p>
          <a:p>
            <a:pPr marL="457200" indent="-457200">
              <a:lnSpc>
                <a:spcPct val="107000"/>
              </a:lnSpc>
              <a:spcAft>
                <a:spcPts val="800"/>
              </a:spcAft>
            </a:pPr>
            <a:endParaRPr lang="en-US" sz="1800" dirty="0"/>
          </a:p>
          <a:p>
            <a:endParaRPr lang="en-IN" dirty="0"/>
          </a:p>
        </p:txBody>
      </p:sp>
      <p:sp>
        <p:nvSpPr>
          <p:cNvPr id="4" name="Text Box 3"/>
          <p:cNvSpPr txBox="1"/>
          <p:nvPr/>
        </p:nvSpPr>
        <p:spPr>
          <a:xfrm>
            <a:off x="5768340" y="610044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11785" y="312420"/>
            <a:ext cx="9431020" cy="5631180"/>
          </a:xfrm>
          <a:prstGeom prst="rect">
            <a:avLst/>
          </a:prstGeom>
          <a:noFill/>
        </p:spPr>
        <p:txBody>
          <a:bodyPr wrap="square" rtlCol="0">
            <a:spAutoFit/>
          </a:bodyPr>
          <a:p>
            <a:r>
              <a:rPr lang="en-US" altLang="en-US" b="1" u="sng"/>
              <a:t>Case Study</a:t>
            </a:r>
            <a:endParaRPr lang="en-US" altLang="en-US" b="1" u="sng"/>
          </a:p>
          <a:p>
            <a:r>
              <a:rPr lang="en-US" altLang="en-US"/>
              <a:t>An Indian company, ABC Ltd., leases a building for 5 years with annual lease payments of ₹50 lakhs. The company needs to apply IFRS 16 to determine the accounting treatment for the lease.</a:t>
            </a:r>
            <a:endParaRPr lang="en-US" altLang="en-US"/>
          </a:p>
          <a:p>
            <a:endParaRPr lang="en-US" altLang="en-US"/>
          </a:p>
          <a:p>
            <a:r>
              <a:rPr lang="en-US" altLang="en-US" u="sng"/>
              <a:t>Solution</a:t>
            </a:r>
            <a:endParaRPr lang="en-US" altLang="en-US" u="sng"/>
          </a:p>
          <a:p>
            <a:r>
              <a:rPr lang="en-US" altLang="en-US"/>
              <a:t>Recognition of Right-of-Use Asset and Lease Liability</a:t>
            </a:r>
            <a:endParaRPr lang="en-US" altLang="en-US"/>
          </a:p>
          <a:p>
            <a:r>
              <a:rPr lang="en-US" altLang="en-US"/>
              <a:t>ABC Ltd. recognizes a Right-of-Use (ROU) asset and a lease liability on the balance sheet, measured at the present value of lease payments.</a:t>
            </a:r>
            <a:endParaRPr lang="en-US" altLang="en-US"/>
          </a:p>
          <a:p>
            <a:endParaRPr lang="en-US" altLang="en-US"/>
          </a:p>
          <a:p>
            <a:r>
              <a:rPr lang="en-US" altLang="en-US"/>
              <a:t>- Present value of lease payments: ₹208.67 lakhs (calculated using a discount rate of 10%)</a:t>
            </a:r>
            <a:endParaRPr lang="en-US" altLang="en-US"/>
          </a:p>
          <a:p>
            <a:r>
              <a:rPr lang="en-US" altLang="en-US"/>
              <a:t>- ROU asset: ₹208.67 lakhs</a:t>
            </a:r>
            <a:endParaRPr lang="en-US" altLang="en-US"/>
          </a:p>
          <a:p>
            <a:r>
              <a:rPr lang="en-US" altLang="en-US"/>
              <a:t>- Lease liability: ₹208.67 lakhs</a:t>
            </a:r>
            <a:endParaRPr lang="en-US" altLang="en-US"/>
          </a:p>
          <a:p>
            <a:endParaRPr lang="en-US" altLang="en-US"/>
          </a:p>
          <a:p>
            <a:r>
              <a:rPr lang="en-US" altLang="en-US"/>
              <a:t>Accounting Treatment</a:t>
            </a:r>
            <a:endParaRPr lang="en-US" altLang="en-US"/>
          </a:p>
          <a:p>
            <a:r>
              <a:rPr lang="en-US" altLang="en-US"/>
              <a:t>- ROU asset: Depreciated over the lease term (5 years)</a:t>
            </a:r>
            <a:endParaRPr lang="en-US" altLang="en-US"/>
          </a:p>
          <a:p>
            <a:r>
              <a:rPr lang="en-US" altLang="en-US"/>
              <a:t>- Lease liability: Interest expense recognized on the lease liability using the effective interest rate method</a:t>
            </a:r>
            <a:endParaRPr lang="en-US" altLang="en-US"/>
          </a:p>
          <a:p>
            <a:endParaRPr lang="en-US" altLang="en-US"/>
          </a:p>
          <a:p>
            <a:endParaRPr lang="en-US" altLang="en-US"/>
          </a:p>
        </p:txBody>
      </p:sp>
      <p:sp>
        <p:nvSpPr>
          <p:cNvPr id="4" name="Text Box 3"/>
          <p:cNvSpPr txBox="1"/>
          <p:nvPr/>
        </p:nvSpPr>
        <p:spPr>
          <a:xfrm>
            <a:off x="5768340" y="612965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41630" y="267970"/>
            <a:ext cx="9624695" cy="5077460"/>
          </a:xfrm>
          <a:prstGeom prst="rect">
            <a:avLst/>
          </a:prstGeom>
          <a:noFill/>
        </p:spPr>
        <p:txBody>
          <a:bodyPr wrap="square" rtlCol="0">
            <a:spAutoFit/>
          </a:bodyPr>
          <a:p>
            <a:r>
              <a:rPr lang="en-US" altLang="en-US">
                <a:sym typeface="+mn-ea"/>
              </a:rPr>
              <a:t>Journal Entries</a:t>
            </a:r>
            <a:endParaRPr lang="en-US" altLang="en-US"/>
          </a:p>
          <a:p>
            <a:r>
              <a:rPr lang="en-US" altLang="en-US">
                <a:sym typeface="+mn-ea"/>
              </a:rPr>
              <a:t>- Initial recognition:</a:t>
            </a:r>
            <a:endParaRPr lang="en-US" altLang="en-US"/>
          </a:p>
          <a:p>
            <a:r>
              <a:rPr lang="en-US" altLang="en-US">
                <a:sym typeface="+mn-ea"/>
              </a:rPr>
              <a:t>    - ROU asset: ₹208.67 lakhs (Debit)</a:t>
            </a:r>
            <a:endParaRPr lang="en-US" altLang="en-US"/>
          </a:p>
          <a:p>
            <a:r>
              <a:rPr lang="en-US" altLang="en-US">
                <a:sym typeface="+mn-ea"/>
              </a:rPr>
              <a:t>    - Lease liability: ₹208.67 lakhs (Credit)</a:t>
            </a:r>
            <a:endParaRPr lang="en-US" altLang="en-US"/>
          </a:p>
          <a:p>
            <a:r>
              <a:rPr lang="en-US" altLang="en-US">
                <a:sym typeface="+mn-ea"/>
              </a:rPr>
              <a:t>- Depreciation expense:</a:t>
            </a:r>
            <a:endParaRPr lang="en-US" altLang="en-US"/>
          </a:p>
          <a:p>
            <a:r>
              <a:rPr lang="en-US" altLang="en-US">
                <a:sym typeface="+mn-ea"/>
              </a:rPr>
              <a:t>    - Depreciation expense: ₹41.73 lakhs per year (Debit)</a:t>
            </a:r>
            <a:endParaRPr lang="en-US" altLang="en-US"/>
          </a:p>
          <a:p>
            <a:r>
              <a:rPr lang="en-US" altLang="en-US">
                <a:sym typeface="+mn-ea"/>
              </a:rPr>
              <a:t>    - Accumulated depreciation: ₹41.73 lakhs per year (Credit)</a:t>
            </a:r>
            <a:endParaRPr lang="en-US" altLang="en-US"/>
          </a:p>
          <a:p>
            <a:r>
              <a:rPr lang="en-US" altLang="en-US">
                <a:sym typeface="+mn-ea"/>
              </a:rPr>
              <a:t>- Interest expense:</a:t>
            </a:r>
            <a:endParaRPr lang="en-US" altLang="en-US"/>
          </a:p>
          <a:p>
            <a:r>
              <a:rPr lang="en-US" altLang="en-US">
                <a:sym typeface="+mn-ea"/>
              </a:rPr>
              <a:t>    - Interest expense: ₹20.87 lakhs per year (Debit)</a:t>
            </a:r>
            <a:endParaRPr lang="en-US" altLang="en-US"/>
          </a:p>
          <a:p>
            <a:r>
              <a:rPr lang="en-US" altLang="en-US">
                <a:sym typeface="+mn-ea"/>
              </a:rPr>
              <a:t>    - Lease liability: ₹20.87 lakhs per year (Credit)</a:t>
            </a:r>
            <a:endParaRPr lang="en-US" altLang="en-US"/>
          </a:p>
          <a:p>
            <a:endParaRPr lang="en-US" altLang="en-US"/>
          </a:p>
          <a:p>
            <a:r>
              <a:rPr lang="en-US" altLang="en-US">
                <a:sym typeface="+mn-ea"/>
              </a:rPr>
              <a:t>Financial Reporting Implications</a:t>
            </a:r>
            <a:endParaRPr lang="en-US" altLang="en-US"/>
          </a:p>
          <a:p>
            <a:r>
              <a:rPr lang="en-US" altLang="en-US">
                <a:sym typeface="+mn-ea"/>
              </a:rPr>
              <a:t>- Balance sheet: ROU asset and lease liability recognized</a:t>
            </a:r>
            <a:endParaRPr lang="en-US" altLang="en-US"/>
          </a:p>
          <a:p>
            <a:r>
              <a:rPr lang="en-US" altLang="en-US">
                <a:sym typeface="+mn-ea"/>
              </a:rPr>
              <a:t>- Profit and loss account: Depreciation expense and interest expense recognized</a:t>
            </a:r>
            <a:endParaRPr lang="en-US" altLang="en-US"/>
          </a:p>
          <a:p>
            <a:endParaRPr lang="en-US" altLang="en-US"/>
          </a:p>
          <a:p>
            <a:r>
              <a:rPr lang="en-US" altLang="en-US">
                <a:sym typeface="+mn-ea"/>
              </a:rPr>
              <a:t>This case study demonstrates the treatment of ROU assets under IFRS 16, highlighting the importance of recognizing and accounting for lease transactions in financial statements.</a:t>
            </a:r>
            <a:endParaRPr lang="en-US" altLang="en-US"/>
          </a:p>
          <a:p>
            <a:endParaRPr lang="en-US"/>
          </a:p>
        </p:txBody>
      </p:sp>
      <p:sp>
        <p:nvSpPr>
          <p:cNvPr id="4" name="Text Box 3"/>
          <p:cNvSpPr txBox="1"/>
          <p:nvPr/>
        </p:nvSpPr>
        <p:spPr>
          <a:xfrm>
            <a:off x="5768340" y="602551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0221" y="250723"/>
            <a:ext cx="8952270" cy="1015663"/>
          </a:xfrm>
          <a:prstGeom prst="rect">
            <a:avLst/>
          </a:prstGeom>
          <a:noFill/>
        </p:spPr>
        <p:txBody>
          <a:bodyPr wrap="square" rtlCol="0">
            <a:spAutoFit/>
          </a:bodyPr>
          <a:lstStyle/>
          <a:p>
            <a:r>
              <a:rPr lang="en-IN" sz="3000" b="1" u="sng" dirty="0"/>
              <a:t>Treatment of Right-of-Use Asset under </a:t>
            </a:r>
            <a:endParaRPr lang="en-IN" sz="3000" b="1" u="sng" dirty="0"/>
          </a:p>
          <a:p>
            <a:r>
              <a:rPr lang="en-IN" sz="3000" b="1" u="sng" dirty="0"/>
              <a:t>Valuation Standard </a:t>
            </a:r>
            <a:endParaRPr lang="en-IN" sz="3000" b="1" u="sng" dirty="0"/>
          </a:p>
        </p:txBody>
      </p:sp>
      <p:sp>
        <p:nvSpPr>
          <p:cNvPr id="3" name="TextBox 2"/>
          <p:cNvSpPr txBox="1"/>
          <p:nvPr/>
        </p:nvSpPr>
        <p:spPr>
          <a:xfrm>
            <a:off x="280221" y="1386348"/>
            <a:ext cx="9615947" cy="5200270"/>
          </a:xfrm>
          <a:prstGeom prst="rect">
            <a:avLst/>
          </a:prstGeom>
          <a:noFill/>
        </p:spPr>
        <p:txBody>
          <a:bodyPr wrap="square" rtlCol="0">
            <a:spAutoFit/>
          </a:bodyPr>
          <a:lstStyle/>
          <a:p>
            <a:endParaRPr lang="en-US" sz="1800" b="1" dirty="0"/>
          </a:p>
          <a:p>
            <a:r>
              <a:rPr lang="en-US" sz="1800" b="1" dirty="0"/>
              <a:t>#The valuation standard for Asset Reconstruction Companies (ARCs) and Non-Banking Financial Companies (NBFCs). </a:t>
            </a:r>
            <a:endParaRPr lang="en-US" sz="1800" b="1" dirty="0"/>
          </a:p>
          <a:p>
            <a:endParaRPr lang="en-US" sz="1800" b="1" dirty="0"/>
          </a:p>
          <a:p>
            <a:r>
              <a:rPr lang="en-US" sz="1800" dirty="0"/>
              <a:t>This standard is crucial for ensuring the financial stability and transparency of these institutions.</a:t>
            </a:r>
            <a:endParaRPr lang="en-US" sz="1800" dirty="0"/>
          </a:p>
          <a:p>
            <a:endParaRPr lang="en-US" sz="1800" dirty="0"/>
          </a:p>
          <a:p>
            <a:r>
              <a:rPr lang="en-US" sz="1800" u="sng" dirty="0"/>
              <a:t>Background</a:t>
            </a:r>
            <a:endParaRPr lang="en-US" sz="1800" u="sng" dirty="0"/>
          </a:p>
          <a:p>
            <a:endParaRPr lang="en-US" sz="1800" u="sng" dirty="0"/>
          </a:p>
          <a:p>
            <a:r>
              <a:rPr lang="en-US" sz="1800" dirty="0"/>
              <a:t>The Reserve Bank of India (RBI) has mandated the implementation of Indian Accounting Standards (Ind AS) for NBFCs and ARCs. This move aims to bring about consistency and transparency in financial reporting, facilitating better supervision and comparison.</a:t>
            </a:r>
            <a:endParaRPr lang="en-US" sz="1800" dirty="0"/>
          </a:p>
          <a:p>
            <a:endParaRPr lang="en-US" dirty="0"/>
          </a:p>
          <a:p>
            <a:pPr>
              <a:lnSpc>
                <a:spcPct val="107000"/>
              </a:lnSpc>
              <a:spcAft>
                <a:spcPts val="80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endParaRPr lang="en-US" sz="1800" dirty="0"/>
          </a:p>
          <a:p>
            <a:endParaRPr lang="en-US" sz="1800" dirty="0"/>
          </a:p>
          <a:p>
            <a:endParaRPr lang="en-US" sz="1800" dirty="0"/>
          </a:p>
          <a:p>
            <a:endParaRPr lang="en-IN"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8710" y="516194"/>
            <a:ext cx="9011264" cy="3458383"/>
          </a:xfrm>
          <a:prstGeom prst="rect">
            <a:avLst/>
          </a:prstGeom>
          <a:noFill/>
        </p:spPr>
        <p:txBody>
          <a:bodyPr wrap="square" rtlCol="0">
            <a:spAutoFit/>
          </a:bodyPr>
          <a:lstStyle/>
          <a:p>
            <a:pPr>
              <a:lnSpc>
                <a:spcPct val="107000"/>
              </a:lnSpc>
              <a:spcAft>
                <a:spcPts val="800"/>
              </a:spcAft>
            </a:pPr>
            <a:r>
              <a:rPr lang="en-US" sz="1800" b="1" kern="100" dirty="0">
                <a:latin typeface="Calibri" panose="020F0502020204030204" pitchFamily="34" charset="0"/>
                <a:ea typeface="Calibri" panose="020F0502020204030204" pitchFamily="34" charset="0"/>
                <a:cs typeface="Times New Roman" panose="02020603050405020304" pitchFamily="18" charset="0"/>
              </a:rPr>
              <a:t>* Now we’ll discussing a crucial aspect of lease accounting: the Right-of-Use (ROU) asset.</a:t>
            </a:r>
            <a:endParaRPr lang="en-US" sz="1800" b="1"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A Right-of-Use (ROU) asset represents a lessee's right to use an underlying asset for a period of time. But what exactly is included in an ROU asset?</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u="sng" kern="100" dirty="0">
                <a:latin typeface="Calibri" panose="020F0502020204030204" pitchFamily="34" charset="0"/>
                <a:ea typeface="Calibri" panose="020F0502020204030204" pitchFamily="34" charset="0"/>
                <a:cs typeface="Times New Roman" panose="02020603050405020304" pitchFamily="18" charset="0"/>
              </a:rPr>
              <a:t>Initial Measurement</a:t>
            </a: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An ROU asset is initially measured at the present value of the lease payments, plus:</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Tx/>
              <a:buChar char="-"/>
            </a:pPr>
            <a:r>
              <a:rPr lang="en-US" sz="1800" kern="100" dirty="0">
                <a:latin typeface="Calibri" panose="020F0502020204030204" pitchFamily="34" charset="0"/>
                <a:ea typeface="Calibri" panose="020F0502020204030204" pitchFamily="34" charset="0"/>
                <a:cs typeface="Times New Roman" panose="02020603050405020304" pitchFamily="18" charset="0"/>
              </a:rPr>
              <a:t>Any lease payments made before the commencement date and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 Any initial direct costs incurred by the lessee and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Tx/>
              <a:buChar char="-"/>
            </a:pPr>
            <a:r>
              <a:rPr lang="en-US" sz="1800" kern="100" dirty="0">
                <a:latin typeface="Calibri" panose="020F0502020204030204" pitchFamily="34" charset="0"/>
                <a:ea typeface="Calibri" panose="020F0502020204030204" pitchFamily="34" charset="0"/>
                <a:cs typeface="Times New Roman" panose="02020603050405020304" pitchFamily="18" charset="0"/>
              </a:rPr>
              <a:t>Any estimated restoration costs </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60375" y="386715"/>
            <a:ext cx="9043035" cy="3138170"/>
          </a:xfrm>
          <a:prstGeom prst="rect">
            <a:avLst/>
          </a:prstGeom>
          <a:noFill/>
        </p:spPr>
        <p:txBody>
          <a:bodyPr wrap="square" rtlCol="0">
            <a:spAutoFit/>
          </a:bodyPr>
          <a:p>
            <a:r>
              <a:rPr lang="en-US" altLang="en-US" dirty="0">
                <a:sym typeface="+mn-ea"/>
              </a:rPr>
              <a:t>*Common Equity Tier 1 (CET1) is the highest quality of capital a bank can hold, representing a bank's core capital and its ability to ab</a:t>
            </a:r>
            <a:r>
              <a:rPr lang="en-US" altLang="en-US" dirty="0">
                <a:sym typeface="+mn-ea"/>
              </a:rPr>
              <a:t>sorb losses. It's a component of Tier 1 capital, along with Additional Tier 1 capital. CET1 is calculated by dividing a bank's CET1 capital by its total risk-weighted assets. This ratio is a key indicator of a bank's financial strength and ability to withstand losses.</a:t>
            </a:r>
            <a:endParaRPr lang="en-US" altLang="en-US" dirty="0">
              <a:sym typeface="+mn-ea"/>
            </a:endParaRPr>
          </a:p>
          <a:p>
            <a:endParaRPr lang="en-US" u="sng" dirty="0">
              <a:sym typeface="+mn-ea"/>
            </a:endParaRPr>
          </a:p>
          <a:p>
            <a:endParaRPr lang="en-US" u="sng" dirty="0">
              <a:sym typeface="+mn-ea"/>
            </a:endParaRPr>
          </a:p>
          <a:p>
            <a:r>
              <a:rPr lang="en-US" u="sng" dirty="0">
                <a:sym typeface="+mn-ea"/>
              </a:rPr>
              <a:t>Immediate Effect</a:t>
            </a:r>
            <a:endParaRPr lang="en-US" u="sng" dirty="0"/>
          </a:p>
          <a:p>
            <a:r>
              <a:rPr lang="en-US" dirty="0">
                <a:sym typeface="+mn-ea"/>
              </a:rPr>
              <a:t>It's essential to note that this circular is effective immediately, which means that all applicable entities must comply with its provisions right away.</a:t>
            </a:r>
            <a:endParaRPr lang="en-US" dirty="0"/>
          </a:p>
          <a:p>
            <a:endParaRPr lang="en-US"/>
          </a:p>
        </p:txBody>
      </p:sp>
      <p:sp>
        <p:nvSpPr>
          <p:cNvPr id="6" name="Text Box 5"/>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982" y="-191729"/>
            <a:ext cx="9468463" cy="7571303"/>
          </a:xfrm>
          <a:prstGeom prst="rect">
            <a:avLst/>
          </a:prstGeom>
          <a:noFill/>
        </p:spPr>
        <p:txBody>
          <a:bodyPr wrap="square" rtlCol="0">
            <a:spAutoFit/>
          </a:bodyPr>
          <a:lstStyle/>
          <a:p>
            <a:endParaRPr lang="en-US" dirty="0"/>
          </a:p>
          <a:p>
            <a:r>
              <a:rPr lang="en-US" sz="1800" u="sng" dirty="0"/>
              <a:t>Key Provisions of the Valuation Standard</a:t>
            </a:r>
            <a:endParaRPr lang="en-US" sz="1800" u="sng" dirty="0"/>
          </a:p>
          <a:p>
            <a:r>
              <a:rPr lang="en-US" sz="1800" dirty="0"/>
              <a:t>The valuation standard for ARCs and NBFCs encompasses several key provisions:</a:t>
            </a:r>
            <a:endParaRPr lang="en-US" sz="1800" dirty="0"/>
          </a:p>
          <a:p>
            <a:endParaRPr lang="en-US" sz="1800" dirty="0"/>
          </a:p>
          <a:p>
            <a:pPr marL="342900" indent="-342900">
              <a:buAutoNum type="arabicPeriod"/>
            </a:pPr>
            <a:r>
              <a:rPr lang="en-US" sz="1800" dirty="0"/>
              <a:t>Impairment Allowances: NBFCs and ARCs are required to hold impairment allowances as per Ind AS 109, while also maintaining asset classification and provisioning as per extant prudential norms.</a:t>
            </a:r>
            <a:endParaRPr lang="en-US" sz="1800" dirty="0"/>
          </a:p>
          <a:p>
            <a:endParaRPr lang="en-US" sz="1800" dirty="0"/>
          </a:p>
          <a:p>
            <a:pPr marL="342900" indent="-342900">
              <a:buAutoNum type="arabicPeriod" startAt="2"/>
            </a:pPr>
            <a:r>
              <a:rPr lang="en-US" sz="1800" dirty="0"/>
              <a:t>Fair Value Measurement: NBFCs and ARCs should categorize financial assets measured at fair value into two categories, with net unrealized gains on Category A excluded from computation of owned funds.</a:t>
            </a:r>
            <a:endParaRPr lang="en-US" sz="1800" dirty="0"/>
          </a:p>
          <a:p>
            <a:pPr marL="342900" indent="-342900">
              <a:buAutoNum type="arabicPeriod" startAt="2"/>
            </a:pPr>
            <a:endParaRPr lang="en-US" dirty="0"/>
          </a:p>
          <a:p>
            <a:pPr marL="342900" indent="-342900">
              <a:buAutoNum type="arabicPeriod" startAt="2"/>
            </a:pPr>
            <a:r>
              <a:rPr lang="en-US" sz="1800" dirty="0"/>
              <a:t>Securitization: Securitized assets not qualifying for de-recognition under Ind AS due to credit enhancement should be risk-weighted at zero percent, with 50% of the credit enhancement amount reduced from Tier I capital and the balance from Tier II capital.</a:t>
            </a:r>
            <a:endParaRPr lang="en-US" sz="1800" dirty="0"/>
          </a:p>
          <a:p>
            <a:pPr marL="342900" indent="-342900">
              <a:buAutoNum type="arabicPeriod" startAt="2"/>
            </a:pPr>
            <a:endParaRPr lang="en-US" dirty="0"/>
          </a:p>
          <a:p>
            <a:pPr marL="342900" indent="-342900">
              <a:buAutoNum type="arabicPeriod" startAt="2"/>
            </a:pPr>
            <a:r>
              <a:rPr lang="en-US" sz="1800" dirty="0"/>
              <a:t>Regulatory Capital: Net unrealized gains on fair valuation of financial instruments should not be included in owned funds, while net losses should be considered.</a:t>
            </a:r>
            <a:endParaRPr lang="en-US" sz="1800" dirty="0"/>
          </a:p>
          <a:p>
            <a:pPr marL="342900" indent="-342900">
              <a:buAutoNum type="arabicPeriod" startAt="2"/>
            </a:pPr>
            <a:endParaRPr lang="en-US" dirty="0"/>
          </a:p>
          <a:p>
            <a:pPr marL="342900" indent="-342900">
              <a:buAutoNum type="arabicPeriod" startAt="2"/>
            </a:pPr>
            <a:r>
              <a:rPr lang="en-US" sz="1800" dirty="0"/>
              <a:t>Disclosure Requirements: NBFCs and ARCs should disclose the difference between provisions required under IRACP and impairment allowances made under Ind AS 109 in their financial statements.</a:t>
            </a:r>
            <a:endParaRPr lang="en-US" sz="1800" dirty="0"/>
          </a:p>
          <a:p>
            <a:pPr marL="342900" indent="-342900">
              <a:buAutoNum type="arabicPeriod" startAt="2"/>
            </a:pPr>
            <a:endParaRPr lang="en-US" dirty="0"/>
          </a:p>
          <a:p>
            <a:endParaRPr lang="en-US" sz="1800" dirty="0"/>
          </a:p>
          <a:p>
            <a:endParaRPr lang="en-US" sz="1800" dirty="0"/>
          </a:p>
          <a:p>
            <a:endParaRPr lang="en-US" sz="1800" dirty="0"/>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465" y="353961"/>
            <a:ext cx="9188246" cy="4801314"/>
          </a:xfrm>
          <a:prstGeom prst="rect">
            <a:avLst/>
          </a:prstGeom>
          <a:noFill/>
        </p:spPr>
        <p:txBody>
          <a:bodyPr wrap="square" rtlCol="0">
            <a:spAutoFit/>
          </a:bodyPr>
          <a:lstStyle/>
          <a:p>
            <a:pPr marL="342900" indent="-342900"/>
            <a:r>
              <a:rPr lang="en-US" sz="1800" u="sng" dirty="0"/>
              <a:t>Impact of the Valuation Standard</a:t>
            </a:r>
            <a:endParaRPr lang="en-US" sz="1800" u="sng" dirty="0"/>
          </a:p>
          <a:p>
            <a:pPr marL="342900" indent="-342900"/>
            <a:r>
              <a:rPr lang="en-US" sz="1800" dirty="0"/>
              <a:t>The implementation of the valuation standard for ARCs and NBFCs will have a</a:t>
            </a:r>
            <a:endParaRPr lang="en-US" sz="1800" dirty="0"/>
          </a:p>
          <a:p>
            <a:pPr marL="342900" indent="-342900"/>
            <a:r>
              <a:rPr lang="en-US" sz="1800" dirty="0"/>
              <a:t>significant impact on the financial sector:</a:t>
            </a:r>
            <a:endParaRPr lang="en-US" sz="1800" dirty="0"/>
          </a:p>
          <a:p>
            <a:pPr marL="342900" indent="-342900"/>
            <a:endParaRPr lang="en-US" sz="1800" dirty="0"/>
          </a:p>
          <a:p>
            <a:pPr marL="342900" indent="-342900">
              <a:buFontTx/>
              <a:buChar char="-"/>
            </a:pPr>
            <a:r>
              <a:rPr lang="en-US" sz="1800" dirty="0"/>
              <a:t>Improved Transparency: The standard will bring about greater transparency in financial reporting, enabling stakeholders to make informed decisions.</a:t>
            </a:r>
            <a:endParaRPr lang="en-US" sz="1800" dirty="0"/>
          </a:p>
          <a:p>
            <a:endParaRPr lang="en-US" dirty="0"/>
          </a:p>
          <a:p>
            <a:pPr marL="342900" indent="-342900">
              <a:buFontTx/>
              <a:buChar char="-"/>
            </a:pPr>
            <a:r>
              <a:rPr lang="en-US" sz="1800" dirty="0"/>
              <a:t>Enhanced Comparability: The standard will facilitate comparison among NBFCs and ARCs, promoting healthy competition and better supervision.</a:t>
            </a:r>
            <a:endParaRPr lang="en-US" sz="1800" dirty="0"/>
          </a:p>
          <a:p>
            <a:pPr marL="342900" indent="-342900">
              <a:buFontTx/>
              <a:buChar char="-"/>
            </a:pPr>
            <a:endParaRPr lang="en-US" sz="1800" dirty="0"/>
          </a:p>
          <a:p>
            <a:pPr marL="342900" indent="-342900">
              <a:buFontTx/>
              <a:buChar char="-"/>
            </a:pPr>
            <a:r>
              <a:rPr lang="en-US" sz="1800" dirty="0"/>
              <a:t>Strengthened Financial Stability: The standard will contribute to the financial stability of NBFCs and ARCs by ensuring that they maintain adequate provisions and capital.</a:t>
            </a:r>
            <a:endParaRPr lang="en-US" sz="1800" dirty="0"/>
          </a:p>
          <a:p>
            <a:endParaRPr lang="en-US" sz="1800" dirty="0"/>
          </a:p>
          <a:p>
            <a:r>
              <a:rPr lang="en-US" sz="1800" dirty="0"/>
              <a:t>In conclusion, the valuation standard for ARCs and NBFCs is a critical step towards promoting transparency, comparability, and financial stability in the financial sector. </a:t>
            </a:r>
            <a:endParaRPr lang="en-US" sz="1800" dirty="0"/>
          </a:p>
          <a:p>
            <a:endParaRPr lang="en-IN" dirty="0"/>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71475" y="312420"/>
            <a:ext cx="9416415" cy="6462395"/>
          </a:xfrm>
          <a:prstGeom prst="rect">
            <a:avLst/>
          </a:prstGeom>
          <a:noFill/>
        </p:spPr>
        <p:txBody>
          <a:bodyPr wrap="square" rtlCol="0">
            <a:spAutoFit/>
          </a:bodyPr>
          <a:p>
            <a:r>
              <a:rPr lang="en-US" altLang="en-US" b="1" u="sng"/>
              <a:t>Case Study</a:t>
            </a:r>
            <a:endParaRPr lang="en-US" altLang="en-US" b="1" u="sng"/>
          </a:p>
          <a:p>
            <a:r>
              <a:rPr lang="en-US" altLang="en-US"/>
              <a:t>An Indian ARC, XYZ Asset Reconstruction Company, acquires a portfolio of non-performing assets (NPAs) from a bank. The portfolio consists of a single asset with a book value of ₹100 crores. The ARC needs to determine the valuation of this asset for financial reporting purposes.</a:t>
            </a:r>
            <a:endParaRPr lang="en-US" altLang="en-US"/>
          </a:p>
          <a:p>
            <a:endParaRPr lang="en-US" altLang="en-US"/>
          </a:p>
          <a:p>
            <a:r>
              <a:rPr lang="en-US" altLang="en-US"/>
              <a:t>Given Information</a:t>
            </a:r>
            <a:endParaRPr lang="en-US" altLang="en-US"/>
          </a:p>
          <a:p>
            <a:r>
              <a:rPr lang="en-US" altLang="en-US"/>
              <a:t>- Expected cash flows: ₹20 crores per year for 5 years</a:t>
            </a:r>
            <a:endParaRPr lang="en-US" altLang="en-US"/>
          </a:p>
          <a:p>
            <a:r>
              <a:rPr lang="en-US" altLang="en-US"/>
              <a:t>- Discount rate: 15% per annum</a:t>
            </a:r>
            <a:endParaRPr lang="en-US" altLang="en-US"/>
          </a:p>
          <a:p>
            <a:endParaRPr lang="en-US" altLang="en-US" u="sng"/>
          </a:p>
          <a:p>
            <a:r>
              <a:rPr lang="en-US" altLang="en-US" u="sng"/>
              <a:t>Solution</a:t>
            </a:r>
            <a:endParaRPr lang="en-US" altLang="en-US" u="sng"/>
          </a:p>
          <a:p>
            <a:r>
              <a:rPr lang="en-US" altLang="en-US"/>
              <a:t>Valuation Methodology</a:t>
            </a:r>
            <a:endParaRPr lang="en-US" altLang="en-US"/>
          </a:p>
          <a:p>
            <a:r>
              <a:rPr lang="en-US" altLang="en-US"/>
              <a:t>The ARC uses the Discounted Cash Flow (DCF) method to value the asset.</a:t>
            </a:r>
            <a:endParaRPr lang="en-US" altLang="en-US"/>
          </a:p>
          <a:p>
            <a:endParaRPr lang="en-US" altLang="en-US"/>
          </a:p>
          <a:p>
            <a:r>
              <a:rPr lang="en-US" altLang="en-US">
                <a:sym typeface="+mn-ea"/>
              </a:rPr>
              <a:t>Calculation of Present Value</a:t>
            </a:r>
            <a:endParaRPr lang="en-US" altLang="en-US"/>
          </a:p>
          <a:p>
            <a:r>
              <a:rPr lang="en-US" altLang="en-US">
                <a:sym typeface="+mn-ea"/>
              </a:rPr>
              <a:t>PV = ∑ (Cash Flow / (1 + Discount Rate)^Year)</a:t>
            </a:r>
            <a:endParaRPr lang="en-US" altLang="en-US"/>
          </a:p>
          <a:p>
            <a:r>
              <a:rPr lang="en-US" altLang="en-US">
                <a:sym typeface="+mn-ea"/>
              </a:rPr>
              <a:t>PV = ₹20 crores / (1 + 0.15)^1 + ₹20 crores / (1 + 0.15)^2 + ₹20 crores / (1 + 0.15)^3 + ₹20 crores / (1 + 0.15)^4 + ₹20 crores / (1 + 0.15)^5</a:t>
            </a:r>
            <a:endParaRPr lang="en-US" altLang="en-US"/>
          </a:p>
          <a:p>
            <a:r>
              <a:rPr lang="en-US" altLang="en-US">
                <a:sym typeface="+mn-ea"/>
              </a:rPr>
              <a:t>PV = ₹17.39 crores + ₹15.12 crores + ₹13.15 crores + ₹11.43 crores + ₹9.94 crores</a:t>
            </a:r>
            <a:endParaRPr lang="en-US" altLang="en-US"/>
          </a:p>
          <a:p>
            <a:r>
              <a:rPr lang="en-US" altLang="en-US">
                <a:sym typeface="+mn-ea"/>
              </a:rPr>
              <a:t>PV = ₹67.03 crores</a:t>
            </a:r>
            <a:endParaRPr lang="en-US" altLang="en-US"/>
          </a:p>
          <a:p>
            <a:endParaRPr lang="en-US" altLang="en-US"/>
          </a:p>
          <a:p>
            <a:endParaRPr lang="en-US" altLang="en-US"/>
          </a:p>
          <a:p>
            <a:endParaRPr lang="en-US" altLang="en-US"/>
          </a:p>
        </p:txBody>
      </p:sp>
      <p:sp>
        <p:nvSpPr>
          <p:cNvPr id="4" name="Text Box 3"/>
          <p:cNvSpPr txBox="1"/>
          <p:nvPr/>
        </p:nvSpPr>
        <p:spPr>
          <a:xfrm>
            <a:off x="5768340" y="6069965"/>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31165" y="312420"/>
            <a:ext cx="9267190" cy="4523105"/>
          </a:xfrm>
          <a:prstGeom prst="rect">
            <a:avLst/>
          </a:prstGeom>
          <a:noFill/>
        </p:spPr>
        <p:txBody>
          <a:bodyPr wrap="square" rtlCol="0">
            <a:spAutoFit/>
          </a:bodyPr>
          <a:p>
            <a:endParaRPr lang="en-US" altLang="en-US"/>
          </a:p>
          <a:p>
            <a:r>
              <a:rPr lang="en-US" altLang="en-US">
                <a:sym typeface="+mn-ea"/>
              </a:rPr>
              <a:t>Valuation of Asset</a:t>
            </a:r>
            <a:endParaRPr lang="en-US" altLang="en-US"/>
          </a:p>
          <a:p>
            <a:r>
              <a:rPr lang="en-US" altLang="en-US">
                <a:sym typeface="+mn-ea"/>
              </a:rPr>
              <a:t>The ARC values the asset at ₹67.03 crores, which is the present value of the expected cash flows.</a:t>
            </a:r>
            <a:endParaRPr lang="en-US" altLang="en-US"/>
          </a:p>
          <a:p>
            <a:endParaRPr lang="en-US" altLang="en-US"/>
          </a:p>
          <a:p>
            <a:r>
              <a:rPr lang="en-US" altLang="en-US" u="sng">
                <a:sym typeface="+mn-ea"/>
              </a:rPr>
              <a:t>Journal Entry</a:t>
            </a:r>
            <a:endParaRPr lang="en-US" altLang="en-US" u="sng"/>
          </a:p>
          <a:p>
            <a:r>
              <a:rPr lang="en-US" altLang="en-US">
                <a:sym typeface="+mn-ea"/>
              </a:rPr>
              <a:t>- Asset valuation:</a:t>
            </a:r>
            <a:endParaRPr lang="en-US" altLang="en-US"/>
          </a:p>
          <a:p>
            <a:r>
              <a:rPr lang="en-US" altLang="en-US">
                <a:sym typeface="+mn-ea"/>
              </a:rPr>
              <a:t>    - Asset: ₹67.03 crores (Debit)</a:t>
            </a:r>
            <a:endParaRPr lang="en-US" altLang="en-US">
              <a:sym typeface="+mn-ea"/>
            </a:endParaRPr>
          </a:p>
          <a:p>
            <a:r>
              <a:rPr lang="en-US" altLang="en-US">
                <a:sym typeface="+mn-ea"/>
              </a:rPr>
              <a:t>    - </a:t>
            </a:r>
            <a:r>
              <a:rPr lang="en-US" altLang="en-US">
                <a:sym typeface="+mn-ea"/>
              </a:rPr>
              <a:t>Loss on Acquisition: ₹32.98 crores (debit)</a:t>
            </a:r>
            <a:endParaRPr lang="en-US" altLang="en-US">
              <a:sym typeface="+mn-ea"/>
            </a:endParaRPr>
          </a:p>
          <a:p>
            <a:r>
              <a:rPr lang="en-US" altLang="en-US"/>
              <a:t>    </a:t>
            </a:r>
            <a:r>
              <a:rPr lang="en-US" altLang="en-US">
                <a:sym typeface="+mn-ea"/>
              </a:rPr>
              <a:t>- Cash/Bank: ₹67.03 crores (credit)</a:t>
            </a:r>
            <a:endParaRPr lang="en-US" altLang="en-US">
              <a:sym typeface="+mn-ea"/>
            </a:endParaRPr>
          </a:p>
          <a:p>
            <a:r>
              <a:rPr lang="en-US" altLang="en-US">
                <a:sym typeface="+mn-ea"/>
              </a:rPr>
              <a:t>    - Profit/Loss: ₹32.98 crores (loss) (Credit)</a:t>
            </a:r>
            <a:endParaRPr lang="en-US" altLang="en-US">
              <a:sym typeface="+mn-ea"/>
            </a:endParaRPr>
          </a:p>
          <a:p>
            <a:endParaRPr lang="en-US" altLang="en-US">
              <a:sym typeface="+mn-ea"/>
            </a:endParaRPr>
          </a:p>
          <a:p>
            <a:r>
              <a:rPr lang="en-US" altLang="en-US">
                <a:sym typeface="+mn-ea"/>
              </a:rPr>
              <a:t>This case study demonstrates the application of the valuation standard for ARCs and NBFCs in India, highlighting the importance of accurate valuation of assets for financial reporting purposes.</a:t>
            </a:r>
            <a:endParaRPr lang="en-US" altLang="en-US"/>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77800" y="222885"/>
            <a:ext cx="9609455" cy="6012180"/>
          </a:xfrm>
          <a:prstGeom prst="rect">
            <a:avLst/>
          </a:prstGeom>
          <a:noFill/>
        </p:spPr>
        <p:txBody>
          <a:bodyPr wrap="square" rtlCol="0">
            <a:spAutoFit/>
          </a:bodyPr>
          <a:p>
            <a:pPr>
              <a:lnSpc>
                <a:spcPct val="107000"/>
              </a:lnSpc>
              <a:spcAft>
                <a:spcPts val="800"/>
              </a:spcAft>
            </a:pPr>
            <a:r>
              <a:rPr lang="en-IN" b="1" dirty="0" smtClean="0">
                <a:sym typeface="+mn-ea"/>
              </a:rPr>
              <a:t>* how to determine lease liability?</a:t>
            </a:r>
            <a:endParaRPr lang="en-IN" b="1" dirty="0" smtClean="0"/>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Lease liability, also known as lease obligation, represents the lessee's obligation to make lease payments over the lease term. Accurately determining lease liability is essential for companies that lease assets, as it impacts their financial statements and reporting requirements.</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So, how do we determine lease liability?</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u="sng" kern="100" dirty="0" smtClean="0">
                <a:latin typeface="Calibri" panose="020F0502020204030204" pitchFamily="34" charset="0"/>
                <a:ea typeface="Calibri" panose="020F0502020204030204" pitchFamily="34" charset="0"/>
                <a:cs typeface="Times New Roman" panose="02020603050405020304" pitchFamily="18" charset="0"/>
                <a:sym typeface="+mn-ea"/>
              </a:rPr>
              <a:t>Step 1: Identify the Lease Term</a:t>
            </a:r>
            <a:endParaRPr lang="en-US" u="sng"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The lease term is the period during which the lessee has the right to use the underlying asset. This may include any renewal or termination options.</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u="sng" kern="100" dirty="0" smtClean="0">
                <a:latin typeface="Calibri" panose="020F0502020204030204" pitchFamily="34" charset="0"/>
                <a:ea typeface="Calibri" panose="020F0502020204030204" pitchFamily="34" charset="0"/>
                <a:cs typeface="Times New Roman" panose="02020603050405020304" pitchFamily="18" charset="0"/>
                <a:sym typeface="+mn-ea"/>
              </a:rPr>
              <a:t>Step 2: Determine the Lease Payments</a:t>
            </a:r>
            <a:endParaRPr lang="en-US" u="sng"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Lease payments include fixed payments, in substance fixed payments, and variable lease payments that depend on an index or a rate. Exclude any payments that are not part of the lease, such as maintenance or insurance costs.</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u="sng" kern="100" dirty="0" smtClean="0">
                <a:latin typeface="Calibri" panose="020F0502020204030204" pitchFamily="34" charset="0"/>
                <a:ea typeface="Calibri" panose="020F0502020204030204" pitchFamily="34" charset="0"/>
                <a:cs typeface="Times New Roman" panose="02020603050405020304" pitchFamily="18" charset="0"/>
                <a:sym typeface="+mn-ea"/>
              </a:rPr>
              <a:t>Step 3: Calculate the Present Value of Lease Payments</a:t>
            </a:r>
            <a:endParaRPr lang="en-US" u="sng"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Using the lessee's incremental borrowing rate or the implicit rate in the lease, calculate the present value of the lease payments. This represents the lease liability.</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endParaRPr lang="en-IN"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52095" y="223520"/>
            <a:ext cx="9117965" cy="5142865"/>
          </a:xfrm>
          <a:prstGeom prst="rect">
            <a:avLst/>
          </a:prstGeom>
          <a:noFill/>
        </p:spPr>
        <p:txBody>
          <a:bodyPr wrap="square" rtlCol="0">
            <a:spAutoFit/>
          </a:bodyPr>
          <a:p>
            <a:pPr>
              <a:lnSpc>
                <a:spcPct val="107000"/>
              </a:lnSpc>
              <a:spcAft>
                <a:spcPts val="800"/>
              </a:spcAft>
            </a:pPr>
            <a:r>
              <a:rPr lang="en-US" u="sng" kern="100" dirty="0" smtClean="0">
                <a:latin typeface="Calibri" panose="020F0502020204030204" pitchFamily="34" charset="0"/>
                <a:ea typeface="Calibri" panose="020F0502020204030204" pitchFamily="34" charset="0"/>
                <a:cs typeface="Times New Roman" panose="02020603050405020304" pitchFamily="18" charset="0"/>
                <a:sym typeface="+mn-ea"/>
              </a:rPr>
              <a:t>Step 4: Consider Any Lease Incentives</a:t>
            </a:r>
            <a:endParaRPr lang="en-US" u="sng"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Lease incentives, such as rent-free periods or leasehold improvements, should be deducted from the lease liability.</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u="sng" kern="100" dirty="0" smtClean="0">
                <a:latin typeface="Calibri" panose="020F0502020204030204" pitchFamily="34" charset="0"/>
                <a:ea typeface="Calibri" panose="020F0502020204030204" pitchFamily="34" charset="0"/>
                <a:cs typeface="Times New Roman" panose="02020603050405020304" pitchFamily="18" charset="0"/>
                <a:sym typeface="+mn-ea"/>
              </a:rPr>
              <a:t>Step 5: Review and Update the Lease Liability</a:t>
            </a:r>
            <a:endParaRPr lang="en-US" u="sng"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Regularly review and update the lease liability to reflect any changes in the lease, such as lease modifications or terminations.</a:t>
            </a:r>
            <a:endParaRPr lang="en-US" kern="100" dirty="0" smtClean="0">
              <a:latin typeface="Calibri" panose="020F0502020204030204" pitchFamily="34" charset="0"/>
              <a:ea typeface="Calibri" panose="020F0502020204030204" pitchFamily="34" charset="0"/>
              <a:cs typeface="Times New Roman" panose="02020603050405020304" pitchFamily="18" charset="0"/>
              <a:sym typeface="+mn-ea"/>
            </a:endParaRPr>
          </a:p>
          <a:p>
            <a:pPr>
              <a:lnSpc>
                <a:spcPct val="107000"/>
              </a:lnSpc>
              <a:spcAft>
                <a:spcPts val="800"/>
              </a:spcAft>
            </a:pPr>
            <a:endParaRPr lang="en-US" kern="100" dirty="0" smtClean="0">
              <a:latin typeface="Calibri" panose="020F0502020204030204" pitchFamily="34" charset="0"/>
              <a:ea typeface="Calibri" panose="020F0502020204030204" pitchFamily="34" charset="0"/>
              <a:cs typeface="Times New Roman" panose="02020603050405020304" pitchFamily="18" charset="0"/>
              <a:sym typeface="+mn-ea"/>
            </a:endParaRPr>
          </a:p>
          <a:p>
            <a:pPr>
              <a:lnSpc>
                <a:spcPct val="107000"/>
              </a:lnSpc>
              <a:spcAft>
                <a:spcPts val="800"/>
              </a:spcAft>
            </a:pPr>
            <a:endParaRPr lang="en-US" kern="100" dirty="0" smtClean="0">
              <a:latin typeface="Calibri" panose="020F0502020204030204" pitchFamily="34" charset="0"/>
              <a:ea typeface="Calibri" panose="020F0502020204030204" pitchFamily="34" charset="0"/>
              <a:cs typeface="Times New Roman" panose="02020603050405020304" pitchFamily="18" charset="0"/>
              <a:sym typeface="+mn-ea"/>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In conclusion, determining lease liability requires careful consideration of the lease term, lease payments, present value calculations, lease incentives, and ongoing review and updates.</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kern="100" dirty="0" smtClean="0">
                <a:latin typeface="Calibri" panose="020F0502020204030204" pitchFamily="34" charset="0"/>
                <a:ea typeface="Calibri" panose="020F0502020204030204" pitchFamily="34" charset="0"/>
                <a:cs typeface="Times New Roman" panose="02020603050405020304" pitchFamily="18" charset="0"/>
                <a:sym typeface="+mn-ea"/>
              </a:rPr>
              <a:t>By accurately determining lease liability, companies can ensure compliance with accounting standards, maintain accurate financial records, and make informed business decisions.</a:t>
            </a: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kern="100" dirty="0" smtClean="0">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36855" y="238125"/>
            <a:ext cx="9504680" cy="5631180"/>
          </a:xfrm>
          <a:prstGeom prst="rect">
            <a:avLst/>
          </a:prstGeom>
          <a:noFill/>
        </p:spPr>
        <p:txBody>
          <a:bodyPr wrap="square" rtlCol="0">
            <a:spAutoFit/>
          </a:bodyPr>
          <a:p>
            <a:r>
              <a:rPr lang="en-US" b="1" dirty="0" smtClean="0">
                <a:sym typeface="+mn-ea"/>
              </a:rPr>
              <a:t>*The deduction of intangible assets while calculating Owned Fund, Common Equity Tier 1 (CET1) capital, and Tier 1 capital.</a:t>
            </a:r>
            <a:endParaRPr lang="en-US" b="1" dirty="0" smtClean="0"/>
          </a:p>
          <a:p>
            <a:endParaRPr lang="en-US" b="1" dirty="0" smtClean="0"/>
          </a:p>
          <a:p>
            <a:r>
              <a:rPr lang="en-US" dirty="0" smtClean="0">
                <a:sym typeface="+mn-ea"/>
              </a:rPr>
              <a:t>In the banking sector, regulatory capital requirements are essential to ensure the stability and resilience of financial institutions. Owned Fund, CET1 capital, and Tier 1 capital are critical components of a bank's capital structure.</a:t>
            </a:r>
            <a:endParaRPr lang="en-US" dirty="0" smtClean="0"/>
          </a:p>
          <a:p>
            <a:endParaRPr lang="en-US" dirty="0" smtClean="0"/>
          </a:p>
          <a:p>
            <a:r>
              <a:rPr lang="en-US" u="sng" dirty="0" smtClean="0">
                <a:sym typeface="+mn-ea"/>
              </a:rPr>
              <a:t>Intangible Assets: Definition and Examples</a:t>
            </a:r>
            <a:endParaRPr lang="en-US" u="sng" dirty="0" smtClean="0"/>
          </a:p>
          <a:p>
            <a:endParaRPr lang="en-US" u="sng" dirty="0" smtClean="0"/>
          </a:p>
          <a:p>
            <a:r>
              <a:rPr lang="en-US" dirty="0" smtClean="0">
                <a:sym typeface="+mn-ea"/>
              </a:rPr>
              <a:t>According to the Cost Accounting Standard (CAS) - 2, an intangible asset is defined as:</a:t>
            </a:r>
            <a:endParaRPr lang="en-US" dirty="0" smtClean="0"/>
          </a:p>
          <a:p>
            <a:endParaRPr lang="en-US" dirty="0" smtClean="0"/>
          </a:p>
          <a:p>
            <a:r>
              <a:rPr lang="en-US" dirty="0" smtClean="0">
                <a:sym typeface="+mn-ea"/>
              </a:rPr>
              <a:t>Intangible Asset "A non-monetary asset, without physical substance, held for use in the production or supply of goods and services, for rental to others, or for administrative purposes, and having a useful life of more than one accounting period."</a:t>
            </a:r>
            <a:endParaRPr lang="en-US" dirty="0" smtClean="0"/>
          </a:p>
          <a:p>
            <a:endParaRPr lang="en-US" dirty="0" smtClean="0"/>
          </a:p>
          <a:p>
            <a:r>
              <a:rPr lang="en-US" dirty="0" smtClean="0">
                <a:sym typeface="+mn-ea"/>
              </a:rPr>
              <a:t>In other words, Intangible assets are non-physical assets that have a significant value to a business.</a:t>
            </a:r>
            <a:endParaRPr lang="en-US" dirty="0" smtClean="0"/>
          </a:p>
          <a:p>
            <a:r>
              <a:rPr lang="en-US" dirty="0" smtClean="0">
                <a:sym typeface="+mn-ea"/>
              </a:rPr>
              <a:t>Examples of intangible assets include:</a:t>
            </a:r>
            <a:endParaRPr lang="en-US" dirty="0" smtClean="0"/>
          </a:p>
          <a:p>
            <a:pPr marL="457200" indent="-457200">
              <a:buAutoNum type="arabicPeriod"/>
            </a:pPr>
            <a:r>
              <a:rPr lang="en-US" dirty="0" smtClean="0">
                <a:sym typeface="+mn-ea"/>
              </a:rPr>
              <a:t>Goodwill</a:t>
            </a:r>
            <a:endParaRPr lang="en-US" dirty="0" smtClean="0">
              <a:sym typeface="+mn-ea"/>
            </a:endParaRPr>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11785" y="312420"/>
            <a:ext cx="10087610" cy="5908040"/>
          </a:xfrm>
          <a:prstGeom prst="rect">
            <a:avLst/>
          </a:prstGeom>
          <a:noFill/>
        </p:spPr>
        <p:txBody>
          <a:bodyPr wrap="square" rtlCol="0">
            <a:spAutoFit/>
          </a:bodyPr>
          <a:p>
            <a:pPr marL="457200" indent="-457200"/>
            <a:r>
              <a:rPr lang="en-US" dirty="0" smtClean="0">
                <a:sym typeface="+mn-ea"/>
              </a:rPr>
              <a:t>2.  Patents</a:t>
            </a:r>
            <a:endParaRPr lang="en-US" dirty="0" smtClean="0"/>
          </a:p>
          <a:p>
            <a:pPr marL="457200" indent="-457200"/>
            <a:r>
              <a:rPr lang="en-US" dirty="0" smtClean="0">
                <a:sym typeface="+mn-ea"/>
              </a:rPr>
              <a:t>3.  Trademarks</a:t>
            </a:r>
            <a:endParaRPr lang="en-US" dirty="0" smtClean="0"/>
          </a:p>
          <a:p>
            <a:pPr marL="457200" indent="-457200"/>
            <a:r>
              <a:rPr lang="en-US" dirty="0" smtClean="0">
                <a:sym typeface="+mn-ea"/>
              </a:rPr>
              <a:t>4.  Copyrights</a:t>
            </a:r>
            <a:endParaRPr lang="en-US" dirty="0" smtClean="0"/>
          </a:p>
          <a:p>
            <a:pPr marL="457200" indent="-457200"/>
            <a:r>
              <a:rPr lang="en-US" dirty="0" smtClean="0">
                <a:sym typeface="+mn-ea"/>
              </a:rPr>
              <a:t>5.  Software development costs</a:t>
            </a:r>
            <a:endParaRPr lang="en-US" dirty="0" smtClean="0"/>
          </a:p>
          <a:p>
            <a:pPr marL="457200" indent="-457200"/>
            <a:r>
              <a:rPr lang="en-US" dirty="0" smtClean="0">
                <a:sym typeface="+mn-ea"/>
              </a:rPr>
              <a:t>6.  Licenses</a:t>
            </a:r>
            <a:endParaRPr lang="en-US" dirty="0" smtClean="0"/>
          </a:p>
          <a:p>
            <a:pPr marL="457200" indent="-457200"/>
            <a:r>
              <a:rPr lang="en-US" dirty="0" smtClean="0">
                <a:sym typeface="+mn-ea"/>
              </a:rPr>
              <a:t>7.  Franchises</a:t>
            </a:r>
            <a:endParaRPr lang="en-US" dirty="0" smtClean="0"/>
          </a:p>
          <a:p>
            <a:pPr marL="457200" indent="-457200"/>
            <a:endParaRPr lang="en-US" u="sng" dirty="0" smtClean="0"/>
          </a:p>
          <a:p>
            <a:pPr marL="457200" indent="-457200"/>
            <a:r>
              <a:rPr lang="en-US" u="sng" dirty="0" smtClean="0">
                <a:sym typeface="+mn-ea"/>
              </a:rPr>
              <a:t>Deduction of Intangible Assets</a:t>
            </a:r>
            <a:endParaRPr lang="en-US" u="sng" dirty="0" smtClean="0"/>
          </a:p>
          <a:p>
            <a:pPr marL="457200" indent="-457200"/>
            <a:endParaRPr lang="en-US" dirty="0" smtClean="0">
              <a:sym typeface="+mn-ea"/>
            </a:endParaRPr>
          </a:p>
          <a:p>
            <a:pPr marL="457200" indent="-457200"/>
            <a:r>
              <a:rPr lang="en-US" dirty="0" smtClean="0">
                <a:sym typeface="+mn-ea"/>
              </a:rPr>
              <a:t>While calculating Owned Fund, CET1 capital, and Tier1 capital, banks are required to deduct</a:t>
            </a:r>
            <a:endParaRPr lang="en-US" dirty="0" smtClean="0">
              <a:sym typeface="+mn-ea"/>
            </a:endParaRPr>
          </a:p>
          <a:p>
            <a:pPr marL="457200" indent="-457200"/>
            <a:r>
              <a:rPr lang="en-US" dirty="0" smtClean="0">
                <a:sym typeface="+mn-ea"/>
              </a:rPr>
              <a:t>the book value of intangible assets. This is because intangible assets are not considered</a:t>
            </a:r>
            <a:endParaRPr lang="en-US" dirty="0" smtClean="0">
              <a:sym typeface="+mn-ea"/>
            </a:endParaRPr>
          </a:p>
          <a:p>
            <a:pPr marL="457200" indent="-457200"/>
            <a:r>
              <a:rPr lang="en-US" dirty="0" smtClean="0">
                <a:sym typeface="+mn-ea"/>
              </a:rPr>
              <a:t>tangible, and their value can be subjective. The deduction of intangible assets is essential to</a:t>
            </a:r>
            <a:endParaRPr lang="en-US" dirty="0" smtClean="0">
              <a:sym typeface="+mn-ea"/>
            </a:endParaRPr>
          </a:p>
          <a:p>
            <a:pPr marL="457200" indent="-457200"/>
            <a:r>
              <a:rPr lang="en-US" dirty="0" smtClean="0">
                <a:sym typeface="+mn-ea"/>
              </a:rPr>
              <a:t>ensure that banks maintain a minimum level of Tangible common equity, which is a critical</a:t>
            </a:r>
            <a:endParaRPr lang="en-US" dirty="0" smtClean="0">
              <a:sym typeface="+mn-ea"/>
            </a:endParaRPr>
          </a:p>
          <a:p>
            <a:pPr marL="457200" indent="-457200"/>
            <a:r>
              <a:rPr lang="en-US" dirty="0" smtClean="0">
                <a:sym typeface="+mn-ea"/>
              </a:rPr>
              <a:t>component of regulatory capital requirements.</a:t>
            </a:r>
            <a:endParaRPr lang="en-US" dirty="0" smtClean="0"/>
          </a:p>
          <a:p>
            <a:pPr marL="457200" indent="-457200"/>
            <a:endParaRPr lang="en-IN" dirty="0" smtClean="0"/>
          </a:p>
          <a:p>
            <a:pPr indent="0">
              <a:buNone/>
            </a:pPr>
            <a:r>
              <a:rPr lang="en-US" u="sng" dirty="0" smtClean="0">
                <a:sym typeface="+mn-ea"/>
              </a:rPr>
              <a:t>Regulatory Requirements</a:t>
            </a:r>
            <a:endParaRPr lang="en-US" u="sng" dirty="0" smtClean="0"/>
          </a:p>
          <a:p>
            <a:pPr indent="0">
              <a:buNone/>
            </a:pPr>
            <a:r>
              <a:rPr lang="en-US" dirty="0" smtClean="0">
                <a:sym typeface="+mn-ea"/>
              </a:rPr>
              <a:t>The deduction of intangible assets is mandated by various regulatory requirements, including:</a:t>
            </a:r>
            <a:endParaRPr lang="en-US" dirty="0" smtClean="0"/>
          </a:p>
          <a:p>
            <a:pPr marL="457200" indent="-457200">
              <a:buAutoNum type="arabicPeriod"/>
            </a:pPr>
            <a:endParaRPr lang="en-US" dirty="0" smtClean="0"/>
          </a:p>
          <a:p>
            <a:pPr marL="342900" indent="-342900">
              <a:buAutoNum type="arabicPeriod"/>
            </a:pPr>
            <a:r>
              <a:rPr lang="en-US" dirty="0" smtClean="0">
                <a:sym typeface="+mn-ea"/>
              </a:rPr>
              <a:t>Basel III framework (established by the Bank for International Settlements (BIS) in 1974)</a:t>
            </a:r>
            <a:endParaRPr lang="en-US" dirty="0" smtClean="0"/>
          </a:p>
          <a:p>
            <a:pPr marL="457200" indent="-457200">
              <a:buAutoNum type="arabicPeriod"/>
            </a:pP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22250" y="222885"/>
            <a:ext cx="9326245" cy="2306955"/>
          </a:xfrm>
          <a:prstGeom prst="rect">
            <a:avLst/>
          </a:prstGeom>
          <a:noFill/>
        </p:spPr>
        <p:txBody>
          <a:bodyPr wrap="square" rtlCol="0">
            <a:spAutoFit/>
          </a:bodyPr>
          <a:p>
            <a:pPr marL="342900" indent="-342900"/>
            <a:r>
              <a:rPr lang="en-US" dirty="0" smtClean="0">
                <a:sym typeface="+mn-ea"/>
              </a:rPr>
              <a:t>2.  Reserve Bank of India (RBI) guidelines</a:t>
            </a:r>
            <a:endParaRPr lang="en-US" dirty="0" smtClean="0"/>
          </a:p>
          <a:p>
            <a:pPr marL="457200" indent="-457200">
              <a:buAutoNum type="arabicPeriod" startAt="3"/>
            </a:pPr>
            <a:r>
              <a:rPr lang="en-US" dirty="0" smtClean="0">
                <a:sym typeface="+mn-ea"/>
              </a:rPr>
              <a:t>Securities and Exchange Board of India (SEBI) regulations</a:t>
            </a:r>
            <a:endParaRPr lang="en-US" dirty="0" smtClean="0"/>
          </a:p>
          <a:p>
            <a:pPr marL="457200" indent="-457200">
              <a:buAutoNum type="arabicPeriod" startAt="3"/>
            </a:pPr>
            <a:endParaRPr lang="en-US" dirty="0" smtClean="0"/>
          </a:p>
          <a:p>
            <a:pPr marL="342900" indent="-342900"/>
            <a:r>
              <a:rPr lang="en-US" dirty="0" smtClean="0">
                <a:sym typeface="+mn-ea"/>
              </a:rPr>
              <a:t>Conclusion, the deduction of intangible assets while calculating Owned Fund, CET1</a:t>
            </a:r>
            <a:endParaRPr lang="en-US" dirty="0" smtClean="0">
              <a:sym typeface="+mn-ea"/>
            </a:endParaRPr>
          </a:p>
          <a:p>
            <a:pPr marL="342900" indent="-342900"/>
            <a:r>
              <a:rPr lang="en-US" dirty="0" smtClean="0">
                <a:sym typeface="+mn-ea"/>
              </a:rPr>
              <a:t>capital, and Tier 1 capital is a critical aspect of banking regulations. This deduction</a:t>
            </a:r>
            <a:endParaRPr lang="en-US" dirty="0" smtClean="0">
              <a:sym typeface="+mn-ea"/>
            </a:endParaRPr>
          </a:p>
          <a:p>
            <a:pPr marL="342900" indent="-342900"/>
            <a:r>
              <a:rPr lang="en-US" dirty="0" smtClean="0">
                <a:sym typeface="+mn-ea"/>
              </a:rPr>
              <a:t>ensures that banks maintain a minimum level of tangible common equity, which is</a:t>
            </a:r>
            <a:endParaRPr lang="en-US" dirty="0" smtClean="0">
              <a:sym typeface="+mn-ea"/>
            </a:endParaRPr>
          </a:p>
          <a:p>
            <a:pPr marL="342900" indent="-342900"/>
            <a:r>
              <a:rPr lang="en-US" dirty="0" smtClean="0">
                <a:sym typeface="+mn-ea"/>
              </a:rPr>
              <a:t>essential for their stability and resilience.</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326390" y="208280"/>
            <a:ext cx="9162415" cy="5354320"/>
          </a:xfrm>
          <a:prstGeom prst="rect">
            <a:avLst/>
          </a:prstGeom>
          <a:noFill/>
        </p:spPr>
        <p:txBody>
          <a:bodyPr wrap="square" rtlCol="0">
            <a:spAutoFit/>
          </a:bodyPr>
          <a:p>
            <a:r>
              <a:rPr lang="en-US" b="1" dirty="0" smtClean="0">
                <a:sym typeface="+mn-ea"/>
              </a:rPr>
              <a:t>* The Reserve Bank of India (RBI) has introduced a scale-based regulation framework for NBFCs, categorizing them into four layers based on their size, activity, and perceived riskiness. Annexure 1 to 6 of the Master Direction provide guidelines for each layer.</a:t>
            </a:r>
            <a:endParaRPr lang="en-US" b="1" dirty="0" smtClean="0"/>
          </a:p>
          <a:p>
            <a:endParaRPr lang="en-US" dirty="0" smtClean="0"/>
          </a:p>
          <a:p>
            <a:r>
              <a:rPr lang="en-US" u="sng" dirty="0" smtClean="0">
                <a:sym typeface="+mn-ea"/>
              </a:rPr>
              <a:t>Treatment of ROU Asset</a:t>
            </a:r>
            <a:endParaRPr lang="en-US" u="sng" dirty="0" smtClean="0"/>
          </a:p>
          <a:p>
            <a:endParaRPr lang="en-US" dirty="0" smtClean="0"/>
          </a:p>
          <a:p>
            <a:r>
              <a:rPr lang="en-US" dirty="0" smtClean="0">
                <a:sym typeface="+mn-ea"/>
              </a:rPr>
              <a:t>For regulatory capital purposes, the treatment of ROU assets is crucial. As per the guidelines, ROU assets created under Indian Accounting Standard (Ind AS) 116 shall not be deducted from Owned Fund, Common Equity Tier 1 (CET1) capital, or Tier 1 capital, provided the underlying asset is a tangible asset.</a:t>
            </a:r>
            <a:endParaRPr lang="en-US" dirty="0" smtClean="0">
              <a:sym typeface="+mn-ea"/>
            </a:endParaRPr>
          </a:p>
          <a:p>
            <a:endParaRPr lang="en-US" dirty="0" smtClean="0">
              <a:sym typeface="+mn-ea"/>
            </a:endParaRPr>
          </a:p>
          <a:p>
            <a:r>
              <a:rPr lang="en-US" u="sng" dirty="0" smtClean="0">
                <a:sym typeface="+mn-ea"/>
              </a:rPr>
              <a:t>Risk Weighting</a:t>
            </a:r>
            <a:endParaRPr lang="en-US" u="sng" dirty="0" smtClean="0"/>
          </a:p>
          <a:p>
            <a:endParaRPr lang="en-US" dirty="0" smtClean="0"/>
          </a:p>
          <a:p>
            <a:r>
              <a:rPr lang="en-US" dirty="0" smtClean="0">
                <a:sym typeface="+mn-ea"/>
              </a:rPr>
              <a:t>The ROU asset shall be risk-weighted at 100%, consistent with the risk weight applied historically to the owned tangible asset. This ensures that NBFCs maintain a minimum level of tangible common equity, which is essential for their stability and resilience.</a:t>
            </a:r>
            <a:endParaRPr lang="en-US" dirty="0" smtClean="0"/>
          </a:p>
          <a:p>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975" y="250722"/>
            <a:ext cx="9085006" cy="1200329"/>
          </a:xfrm>
          <a:prstGeom prst="rect">
            <a:avLst/>
          </a:prstGeom>
          <a:noFill/>
        </p:spPr>
        <p:txBody>
          <a:bodyPr wrap="square" rtlCol="0">
            <a:spAutoFit/>
          </a:bodyPr>
          <a:lstStyle/>
          <a:p>
            <a:endParaRPr lang="en-US" sz="1800" dirty="0"/>
          </a:p>
          <a:p>
            <a:endParaRPr lang="en-US" dirty="0"/>
          </a:p>
          <a:p>
            <a:endParaRPr lang="en-US" sz="1800" dirty="0"/>
          </a:p>
          <a:p>
            <a:endParaRPr lang="en-IN" dirty="0"/>
          </a:p>
        </p:txBody>
      </p:sp>
      <p:sp>
        <p:nvSpPr>
          <p:cNvPr id="3" name="TextBox 2"/>
          <p:cNvSpPr txBox="1"/>
          <p:nvPr/>
        </p:nvSpPr>
        <p:spPr>
          <a:xfrm>
            <a:off x="235975" y="250722"/>
            <a:ext cx="9306231" cy="5354320"/>
          </a:xfrm>
          <a:prstGeom prst="rect">
            <a:avLst/>
          </a:prstGeom>
          <a:noFill/>
        </p:spPr>
        <p:txBody>
          <a:bodyPr wrap="square" rtlCol="0">
            <a:spAutoFit/>
          </a:bodyPr>
          <a:lstStyle/>
          <a:p>
            <a:endParaRPr lang="en-US" sz="1800" b="1" dirty="0"/>
          </a:p>
          <a:p>
            <a:r>
              <a:rPr lang="en-US" sz="1800" b="1" dirty="0"/>
              <a:t>* The Reserve Bank of India (RBI) has introduced a scale-based regulation framework for NBFCs, categorizing them into four layers based on their size, activity, and perceived riskiness. Annexure 1 to 6 of the Master Direction provide guidelines for each layer.</a:t>
            </a:r>
            <a:endParaRPr lang="en-US" sz="1800" b="1" dirty="0"/>
          </a:p>
          <a:p>
            <a:endParaRPr lang="en-IN" dirty="0"/>
          </a:p>
          <a:p>
            <a:r>
              <a:rPr lang="en-US" sz="1800" u="sng" dirty="0"/>
              <a:t>Risk Weighting</a:t>
            </a:r>
            <a:endParaRPr lang="en-US" sz="1800" u="sng" dirty="0"/>
          </a:p>
          <a:p>
            <a:endParaRPr lang="en-US" sz="1800" dirty="0"/>
          </a:p>
          <a:p>
            <a:r>
              <a:rPr lang="en-US" sz="1800" dirty="0"/>
              <a:t>The ROU asset shall be risk-weighted at 100%, consistent with the risk weight applied historically to the owned tangible asset. This ensures that NBFCs maintain a minimum level of tangible common equity, which is essential for their stability and resilience.</a:t>
            </a:r>
            <a:endParaRPr lang="en-US" sz="1800" dirty="0"/>
          </a:p>
          <a:p>
            <a:endParaRPr lang="en-US" sz="1800" dirty="0"/>
          </a:p>
          <a:p>
            <a:r>
              <a:rPr lang="en-US" sz="1800" u="sng" dirty="0"/>
              <a:t>Applicability</a:t>
            </a:r>
            <a:endParaRPr lang="en-US" sz="1800" u="sng" dirty="0"/>
          </a:p>
          <a:p>
            <a:endParaRPr lang="en-US" sz="1800" dirty="0"/>
          </a:p>
          <a:p>
            <a:r>
              <a:rPr lang="en-US" sz="1800" dirty="0"/>
              <a:t>This treatment is applicable to all NBFCs, including those in the Base Layer, Middle Layer, Upper Layer, and Top Layer, as defined in the Master Direction by RBI.</a:t>
            </a:r>
            <a:endParaRPr lang="en-US" sz="1800" dirty="0"/>
          </a:p>
          <a:p>
            <a:endParaRPr lang="en-US" sz="1800" dirty="0"/>
          </a:p>
          <a:p>
            <a:endParaRPr lang="en-US" sz="1800" dirty="0"/>
          </a:p>
          <a:p>
            <a:endParaRPr lang="en-IN"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92405" y="297180"/>
            <a:ext cx="8954135" cy="2584450"/>
          </a:xfrm>
          <a:prstGeom prst="rect">
            <a:avLst/>
          </a:prstGeom>
          <a:noFill/>
        </p:spPr>
        <p:txBody>
          <a:bodyPr wrap="square" rtlCol="0">
            <a:spAutoFit/>
          </a:bodyPr>
          <a:p>
            <a:r>
              <a:rPr lang="en-US" u="sng" dirty="0" smtClean="0">
                <a:sym typeface="+mn-ea"/>
              </a:rPr>
              <a:t>Applicability</a:t>
            </a:r>
            <a:endParaRPr lang="en-US" u="sng" dirty="0" smtClean="0"/>
          </a:p>
          <a:p>
            <a:endParaRPr lang="en-US" dirty="0" smtClean="0"/>
          </a:p>
          <a:p>
            <a:r>
              <a:rPr lang="en-US" dirty="0" smtClean="0">
                <a:sym typeface="+mn-ea"/>
              </a:rPr>
              <a:t>This treatment is applicable to all NBFCs, including those in the Base Layer, Middle Layer, Upper Layer, and Top Layer, as defined in the Master Direction by RBI.</a:t>
            </a:r>
            <a:endParaRPr lang="en-US" dirty="0" smtClean="0"/>
          </a:p>
          <a:p>
            <a:endParaRPr lang="en-US" dirty="0" smtClean="0"/>
          </a:p>
          <a:p>
            <a:r>
              <a:rPr lang="en-US" dirty="0" smtClean="0">
                <a:sym typeface="+mn-ea"/>
              </a:rPr>
              <a:t>In conclusion, the treatment of ROU assets for regulatory capital purposes is clearly outlined in the Master Direction by RBI. NBFCs must ensure that they comply with these guidelines, which are essential for maintaining their stability and resilience.</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96545" y="238125"/>
            <a:ext cx="9565005" cy="5354320"/>
          </a:xfrm>
          <a:prstGeom prst="rect">
            <a:avLst/>
          </a:prstGeom>
          <a:noFill/>
        </p:spPr>
        <p:txBody>
          <a:bodyPr wrap="square" rtlCol="0">
            <a:spAutoFit/>
          </a:bodyPr>
          <a:p>
            <a:r>
              <a:rPr lang="en-US" b="1" dirty="0" smtClean="0">
                <a:sym typeface="+mn-ea"/>
              </a:rPr>
              <a:t>#  There are two important financial institutions in India: Asset Reconstruction Companies (ARCs) and Non-Banking Financial Companies (NBFCs). </a:t>
            </a:r>
            <a:endParaRPr lang="en-US" b="1" dirty="0" smtClean="0">
              <a:sym typeface="+mn-ea"/>
            </a:endParaRPr>
          </a:p>
          <a:p>
            <a:endParaRPr lang="en-US" b="1" dirty="0" smtClean="0"/>
          </a:p>
          <a:p>
            <a:r>
              <a:rPr lang="en-US" dirty="0" smtClean="0">
                <a:sym typeface="+mn-ea"/>
              </a:rPr>
              <a:t>Both of these institutions play a crucial role in maintaining the stability of our financial system, and are regulated by the Reserve Bank of India (RBI).</a:t>
            </a:r>
            <a:endParaRPr lang="en-US" dirty="0" smtClean="0"/>
          </a:p>
          <a:p>
            <a:endParaRPr lang="en-US" dirty="0" smtClean="0"/>
          </a:p>
          <a:p>
            <a:r>
              <a:rPr lang="en-US" u="sng" dirty="0" smtClean="0">
                <a:sym typeface="+mn-ea"/>
              </a:rPr>
              <a:t>Functions of Asset Reconstruction Companies (ARCs)</a:t>
            </a:r>
            <a:endParaRPr lang="en-US" u="sng" dirty="0" smtClean="0"/>
          </a:p>
          <a:p>
            <a:r>
              <a:rPr lang="en-US" dirty="0" smtClean="0">
                <a:sym typeface="+mn-ea"/>
              </a:rPr>
              <a:t>ARCs are specialized financial institutions that acquire and resolve stressed assets, helping banks and financial institutions recover their dues. The main functions of ARCs are:</a:t>
            </a:r>
            <a:endParaRPr lang="en-US" dirty="0" smtClean="0"/>
          </a:p>
          <a:p>
            <a:endParaRPr lang="en-US" dirty="0" smtClean="0"/>
          </a:p>
          <a:p>
            <a:pPr>
              <a:buFontTx/>
              <a:buChar char="-"/>
            </a:pPr>
            <a:r>
              <a:rPr lang="en-US" dirty="0" smtClean="0">
                <a:sym typeface="+mn-ea"/>
              </a:rPr>
              <a:t>Acquisition of Stressed Assets: ARCs purchase stressed assets from banks and financial institutions, allowing them to clean up their balance sheets.</a:t>
            </a:r>
            <a:endParaRPr lang="en-US" dirty="0" smtClean="0"/>
          </a:p>
          <a:p>
            <a:endParaRPr lang="en-US" dirty="0" smtClean="0"/>
          </a:p>
          <a:p>
            <a:pPr>
              <a:buFontTx/>
              <a:buChar char="-"/>
            </a:pPr>
            <a:r>
              <a:rPr lang="en-US" dirty="0" smtClean="0">
                <a:sym typeface="+mn-ea"/>
              </a:rPr>
              <a:t>Asset Reconstruction: ARCs work to revive stressed assets by restructuring debts, changing management, or selling off assets.</a:t>
            </a:r>
            <a:endParaRPr lang="en-US" dirty="0" smtClean="0"/>
          </a:p>
          <a:p>
            <a:pPr>
              <a:buFontTx/>
              <a:buChar char="-"/>
            </a:pPr>
            <a:endParaRPr lang="en-US" dirty="0" smtClean="0"/>
          </a:p>
          <a:p>
            <a:pPr>
              <a:buFontTx/>
              <a:buChar char="-"/>
            </a:pPr>
            <a:r>
              <a:rPr lang="en-US" dirty="0" smtClean="0">
                <a:sym typeface="+mn-ea"/>
              </a:rPr>
              <a:t>Securitization: ARCs can securitize the assets they acquire, creating security receipts that can be sold to investors.</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56235" y="282575"/>
            <a:ext cx="9207500" cy="5631180"/>
          </a:xfrm>
          <a:prstGeom prst="rect">
            <a:avLst/>
          </a:prstGeom>
          <a:noFill/>
        </p:spPr>
        <p:txBody>
          <a:bodyPr wrap="square" rtlCol="0">
            <a:spAutoFit/>
          </a:bodyPr>
          <a:p>
            <a:r>
              <a:rPr lang="en-US" u="sng" dirty="0" smtClean="0">
                <a:sym typeface="+mn-ea"/>
              </a:rPr>
              <a:t>Functions of Non-Banking Financial Companies (NBFCs)</a:t>
            </a:r>
            <a:endParaRPr lang="en-US" u="sng" dirty="0" smtClean="0"/>
          </a:p>
          <a:p>
            <a:r>
              <a:rPr lang="en-US" dirty="0" smtClean="0">
                <a:sym typeface="+mn-ea"/>
              </a:rPr>
              <a:t>NBFCs provide various financial services, filling gaps in the traditional banking system. The main functions of NBFCs are:</a:t>
            </a:r>
            <a:endParaRPr lang="en-US" dirty="0" smtClean="0"/>
          </a:p>
          <a:p>
            <a:endParaRPr lang="en-US" dirty="0" smtClean="0"/>
          </a:p>
          <a:p>
            <a:pPr>
              <a:buFontTx/>
              <a:buChar char="-"/>
            </a:pPr>
            <a:r>
              <a:rPr lang="en-US" dirty="0" smtClean="0">
                <a:sym typeface="+mn-ea"/>
              </a:rPr>
              <a:t>Loan and Credit Facilities: NBFCs offer loans and credit facilities to individuals, businesses, and organizations.</a:t>
            </a:r>
            <a:endParaRPr lang="en-US" dirty="0" smtClean="0"/>
          </a:p>
          <a:p>
            <a:endParaRPr lang="en-US" dirty="0" smtClean="0"/>
          </a:p>
          <a:p>
            <a:pPr>
              <a:buFontTx/>
              <a:buChar char="-"/>
            </a:pPr>
            <a:r>
              <a:rPr lang="en-US" dirty="0" smtClean="0">
                <a:sym typeface="+mn-ea"/>
              </a:rPr>
              <a:t>Investment and Advisory Services: NBFCs provide investment and advisory services, helping clients manage their finances and make informed investment decisions.</a:t>
            </a:r>
            <a:endParaRPr lang="en-US" dirty="0" smtClean="0"/>
          </a:p>
          <a:p>
            <a:endParaRPr lang="en-US" dirty="0" smtClean="0"/>
          </a:p>
          <a:p>
            <a:pPr>
              <a:buFontTx/>
              <a:buChar char="-"/>
            </a:pPr>
            <a:r>
              <a:rPr lang="en-US" dirty="0" smtClean="0">
                <a:sym typeface="+mn-ea"/>
              </a:rPr>
              <a:t>Leasing and Hire-Purchase: NBFCs offer leasing and hire-purchase services, allowing businesses to acquire assets without upfront purchases.</a:t>
            </a:r>
            <a:endParaRPr lang="en-US" dirty="0" smtClean="0"/>
          </a:p>
          <a:p>
            <a:pPr>
              <a:buFontTx/>
              <a:buChar char="-"/>
            </a:pPr>
            <a:endParaRPr lang="en-US" dirty="0" smtClean="0"/>
          </a:p>
          <a:p>
            <a:r>
              <a:rPr lang="en-US" u="sng" dirty="0" smtClean="0">
                <a:sym typeface="+mn-ea"/>
              </a:rPr>
              <a:t>RBI Regulations</a:t>
            </a:r>
            <a:endParaRPr lang="en-US" u="sng" dirty="0" smtClean="0"/>
          </a:p>
          <a:p>
            <a:r>
              <a:rPr lang="en-US" dirty="0" smtClean="0">
                <a:sym typeface="+mn-ea"/>
              </a:rPr>
              <a:t>The RBI regulates ARCs and NBFCs to ensure their stability and soundness. The RBI has laid down various regulations, including:</a:t>
            </a:r>
            <a:endParaRPr lang="en-US" dirty="0" smtClean="0"/>
          </a:p>
          <a:p>
            <a:endParaRPr lang="en-US" dirty="0" smtClean="0"/>
          </a:p>
          <a:p>
            <a:r>
              <a:rPr lang="en-US" dirty="0" smtClean="0">
                <a:sym typeface="+mn-ea"/>
              </a:rPr>
              <a:t>-Registration and Licensing: ARCs and NBFCs must register and obtain licenses from the RBI to operate.</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67335" y="282575"/>
            <a:ext cx="9326880" cy="3138170"/>
          </a:xfrm>
          <a:prstGeom prst="rect">
            <a:avLst/>
          </a:prstGeom>
          <a:noFill/>
        </p:spPr>
        <p:txBody>
          <a:bodyPr wrap="square" rtlCol="0">
            <a:spAutoFit/>
          </a:bodyPr>
          <a:p>
            <a:r>
              <a:rPr lang="en-US" dirty="0" smtClean="0">
                <a:sym typeface="+mn-ea"/>
              </a:rPr>
              <a:t>-Capital Adequacy: ARCs and NBFCs must maintain minimum capital adequacy ratios to ensure their financial stability.</a:t>
            </a:r>
            <a:endParaRPr lang="en-US" dirty="0" smtClean="0"/>
          </a:p>
          <a:p>
            <a:pPr>
              <a:buFontTx/>
              <a:buChar char="-"/>
            </a:pPr>
            <a:endParaRPr lang="en-US" dirty="0" smtClean="0"/>
          </a:p>
          <a:p>
            <a:pPr>
              <a:buFontTx/>
              <a:buChar char="-"/>
            </a:pPr>
            <a:r>
              <a:rPr lang="en-US" dirty="0" smtClean="0">
                <a:sym typeface="+mn-ea"/>
              </a:rPr>
              <a:t>Prudential Norms: ARCs and NBFCs must follow prudential norms, such as asset classification, provisioning, and income recognition.</a:t>
            </a:r>
            <a:endParaRPr lang="en-US" dirty="0" smtClean="0"/>
          </a:p>
          <a:p>
            <a:pPr>
              <a:buFontTx/>
              <a:buChar char="-"/>
            </a:pPr>
            <a:endParaRPr lang="en-US" dirty="0" smtClean="0"/>
          </a:p>
          <a:p>
            <a:r>
              <a:rPr lang="en-US" dirty="0" smtClean="0">
                <a:sym typeface="+mn-ea"/>
              </a:rPr>
              <a:t>In conclusion, ARCs and NBFCs play a vital role in maintaining the stability of our financial system. The RBI's regulations ensure that these institutions operate in a safe and sound manner, and provide essential financial services to individuals and businesses. </a:t>
            </a:r>
            <a:endParaRPr lang="en-US" dirty="0" smtClean="0"/>
          </a:p>
          <a:p>
            <a:endParaRPr lang="en-US"/>
          </a:p>
        </p:txBody>
      </p:sp>
      <p:sp>
        <p:nvSpPr>
          <p:cNvPr id="4" name="Text Box 3"/>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1730" y="280219"/>
            <a:ext cx="9099754" cy="553998"/>
          </a:xfrm>
          <a:prstGeom prst="rect">
            <a:avLst/>
          </a:prstGeom>
          <a:noFill/>
        </p:spPr>
        <p:txBody>
          <a:bodyPr wrap="square" rtlCol="0">
            <a:spAutoFit/>
          </a:bodyPr>
          <a:lstStyle/>
          <a:p>
            <a:r>
              <a:rPr lang="en-IN" sz="3000" u="sng" dirty="0"/>
              <a:t>The Concept of Right-Of-Use Asset </a:t>
            </a:r>
            <a:endParaRPr lang="en-IN" sz="3000" u="sng" dirty="0"/>
          </a:p>
        </p:txBody>
      </p:sp>
      <p:sp>
        <p:nvSpPr>
          <p:cNvPr id="3" name="TextBox 2"/>
          <p:cNvSpPr txBox="1"/>
          <p:nvPr/>
        </p:nvSpPr>
        <p:spPr>
          <a:xfrm>
            <a:off x="191730" y="973393"/>
            <a:ext cx="8981768" cy="5339154"/>
          </a:xfrm>
          <a:prstGeom prst="rect">
            <a:avLst/>
          </a:prstGeom>
          <a:noFill/>
        </p:spPr>
        <p:txBody>
          <a:bodyPr wrap="square" rtlCol="0">
            <a:spAutoFit/>
          </a:bodyPr>
          <a:lstStyle/>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Right-of-Use (ROU) asset represents a lessee's right to use an underlying asset for a period of time. This asset is recognized on the balance sheet of the lessee, and it's measured at the present value of the lease payments.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u="sng" kern="100" dirty="0">
                <a:latin typeface="Calibri" panose="020F0502020204030204" pitchFamily="34" charset="0"/>
                <a:ea typeface="Calibri" panose="020F0502020204030204" pitchFamily="34" charset="0"/>
                <a:cs typeface="Times New Roman" panose="02020603050405020304" pitchFamily="18" charset="0"/>
              </a:rPr>
              <a:t>Components of ROU Asset</a:t>
            </a:r>
            <a:endParaRPr lang="en-US" sz="1800" u="sng"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An ROU asset includes:</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r>
              <a:rPr lang="en-US" sz="1800" kern="100" dirty="0">
                <a:latin typeface="Calibri" panose="020F0502020204030204" pitchFamily="34" charset="0"/>
                <a:ea typeface="Calibri" panose="020F0502020204030204" pitchFamily="34" charset="0"/>
                <a:cs typeface="Times New Roman" panose="02020603050405020304" pitchFamily="18" charset="0"/>
              </a:rPr>
              <a:t>Lease payments: Fixed payments, in-substance fixed payments, and variable lease payments that depend on an index or a rate.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2.  Initial direct costs: Costs incurred by the lessee, such as commissions, legal fees, and other costs directly related to negotiating and arranging the lease.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3.  Restoration costs: Estimated costs to restore the underlying asset to its original condition at the end of the lease term.</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4.  Lease incentives: Rent-free periods, leasehold improvements, or other incentives received from the lessor.</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5" name="Text Box 4"/>
          <p:cNvSpPr txBox="1"/>
          <p:nvPr/>
        </p:nvSpPr>
        <p:spPr>
          <a:xfrm>
            <a:off x="5768340" y="5935980"/>
            <a:ext cx="6329680" cy="922020"/>
          </a:xfrm>
          <a:prstGeom prst="rect">
            <a:avLst/>
          </a:prstGeom>
          <a:noFill/>
        </p:spPr>
        <p:txBody>
          <a:bodyPr wrap="square" rtlCol="0">
            <a:spAutoFit/>
          </a:bodyPr>
          <a:p>
            <a:r>
              <a:rPr lang="en-US" b="1" dirty="0">
                <a:sym typeface="+mn-ea"/>
              </a:rPr>
              <a:t>CMA Harshada Ravindra Prabhune</a:t>
            </a:r>
            <a:endParaRPr lang="en-US" b="1" dirty="0"/>
          </a:p>
          <a:p>
            <a:r>
              <a:rPr lang="en-US" b="1" dirty="0">
                <a:sym typeface="+mn-ea"/>
              </a:rPr>
              <a:t>Management Consultant and Practicing Cost Accountant </a:t>
            </a:r>
            <a:endParaRPr lang="en-IN" dirty="0"/>
          </a:p>
          <a:p>
            <a:endParaRPr lang="en-US"/>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0</TotalTime>
  <Words>39776</Words>
  <Application>WPS Slides</Application>
  <PresentationFormat>Custom</PresentationFormat>
  <Paragraphs>900</Paragraphs>
  <Slides>50</Slides>
  <Notes>2</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50</vt:i4>
      </vt:variant>
    </vt:vector>
  </HeadingPairs>
  <TitlesOfParts>
    <vt:vector size="63" baseType="lpstr">
      <vt:lpstr>Arial</vt:lpstr>
      <vt:lpstr>SimSun</vt:lpstr>
      <vt:lpstr>Wingdings</vt:lpstr>
      <vt:lpstr>Wingdings 3</vt:lpstr>
      <vt:lpstr>Arial</vt:lpstr>
      <vt:lpstr>Calibri</vt:lpstr>
      <vt:lpstr>Times New Roman</vt:lpstr>
      <vt:lpstr>Trebuchet MS</vt:lpstr>
      <vt:lpstr>Microsoft YaHei</vt:lpstr>
      <vt:lpstr>Arial Unicode MS</vt:lpstr>
      <vt:lpstr>Aptos</vt:lpstr>
      <vt:lpstr>Segoe UI</vt:lpstr>
      <vt:lpstr>Facet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monika sahu</dc:creator>
  <cp:lastModifiedBy>HP</cp:lastModifiedBy>
  <cp:revision>9</cp:revision>
  <dcterms:created xsi:type="dcterms:W3CDTF">2025-04-22T08:56:00Z</dcterms:created>
  <dcterms:modified xsi:type="dcterms:W3CDTF">2025-04-29T17:31:11Z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5B8B73F51AEA4961A6957F278F3098FE_12</vt:lpwstr>
  </property>
  <property fmtid="{D5CDD505-2E9C-101B-9397-08002B2CF9AE}" pid="3" name="KSOProductBuildVer">
    <vt:lpwstr>1033-12.2.0.20795</vt:lpwstr>
  </property>
</Properties>
</file>