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81"/>
  </p:notesMasterIdLst>
  <p:sldIdLst>
    <p:sldId id="257" r:id="rId3"/>
    <p:sldId id="707" r:id="rId4"/>
    <p:sldId id="820" r:id="rId5"/>
    <p:sldId id="708" r:id="rId6"/>
    <p:sldId id="821" r:id="rId7"/>
    <p:sldId id="709" r:id="rId8"/>
    <p:sldId id="710" r:id="rId9"/>
    <p:sldId id="711" r:id="rId10"/>
    <p:sldId id="712" r:id="rId11"/>
    <p:sldId id="713" r:id="rId12"/>
    <p:sldId id="714" r:id="rId13"/>
    <p:sldId id="715" r:id="rId14"/>
    <p:sldId id="716" r:id="rId15"/>
    <p:sldId id="717" r:id="rId16"/>
    <p:sldId id="718" r:id="rId17"/>
    <p:sldId id="1102" r:id="rId18"/>
    <p:sldId id="719" r:id="rId19"/>
    <p:sldId id="720" r:id="rId20"/>
    <p:sldId id="721" r:id="rId21"/>
    <p:sldId id="722" r:id="rId22"/>
    <p:sldId id="723" r:id="rId23"/>
    <p:sldId id="1103" r:id="rId24"/>
    <p:sldId id="724" r:id="rId25"/>
    <p:sldId id="725" r:id="rId26"/>
    <p:sldId id="726" r:id="rId27"/>
    <p:sldId id="727" r:id="rId28"/>
    <p:sldId id="728" r:id="rId29"/>
    <p:sldId id="1104" r:id="rId30"/>
    <p:sldId id="729" r:id="rId31"/>
    <p:sldId id="730" r:id="rId32"/>
    <p:sldId id="731" r:id="rId33"/>
    <p:sldId id="732" r:id="rId34"/>
    <p:sldId id="733" r:id="rId35"/>
    <p:sldId id="734" r:id="rId36"/>
    <p:sldId id="735" r:id="rId37"/>
    <p:sldId id="736" r:id="rId38"/>
    <p:sldId id="737" r:id="rId39"/>
    <p:sldId id="738" r:id="rId40"/>
    <p:sldId id="739" r:id="rId41"/>
    <p:sldId id="740" r:id="rId42"/>
    <p:sldId id="741" r:id="rId43"/>
    <p:sldId id="742" r:id="rId44"/>
    <p:sldId id="743" r:id="rId45"/>
    <p:sldId id="744" r:id="rId46"/>
    <p:sldId id="745" r:id="rId47"/>
    <p:sldId id="746" r:id="rId48"/>
    <p:sldId id="747" r:id="rId49"/>
    <p:sldId id="748" r:id="rId50"/>
    <p:sldId id="749" r:id="rId51"/>
    <p:sldId id="750" r:id="rId52"/>
    <p:sldId id="751" r:id="rId53"/>
    <p:sldId id="752" r:id="rId54"/>
    <p:sldId id="753" r:id="rId55"/>
    <p:sldId id="754" r:id="rId56"/>
    <p:sldId id="755" r:id="rId57"/>
    <p:sldId id="756" r:id="rId58"/>
    <p:sldId id="757" r:id="rId59"/>
    <p:sldId id="758" r:id="rId60"/>
    <p:sldId id="759" r:id="rId61"/>
    <p:sldId id="760" r:id="rId62"/>
    <p:sldId id="761" r:id="rId63"/>
    <p:sldId id="762" r:id="rId64"/>
    <p:sldId id="763" r:id="rId65"/>
    <p:sldId id="764" r:id="rId66"/>
    <p:sldId id="765" r:id="rId67"/>
    <p:sldId id="766" r:id="rId68"/>
    <p:sldId id="767" r:id="rId69"/>
    <p:sldId id="768" r:id="rId70"/>
    <p:sldId id="769" r:id="rId71"/>
    <p:sldId id="770" r:id="rId72"/>
    <p:sldId id="771" r:id="rId73"/>
    <p:sldId id="772" r:id="rId74"/>
    <p:sldId id="773" r:id="rId75"/>
    <p:sldId id="774" r:id="rId76"/>
    <p:sldId id="775" r:id="rId77"/>
    <p:sldId id="776" r:id="rId78"/>
    <p:sldId id="777" r:id="rId79"/>
    <p:sldId id="382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E5AA4-721F-4369-95CF-8371F81C4259}" type="datetimeFigureOut">
              <a:rPr lang="en-IN" smtClean="0"/>
              <a:t>11-05-2026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60D8E-1DC4-427C-8EAB-5CF794836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361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818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84F20-11AA-B418-3D0B-C80E242A0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E9CA1FA-E14A-9A7E-A828-06042E32BF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56A6EBD-A66F-B8BE-8383-D6546E84D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5C39A48-FE1C-2987-4CD5-D74743824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2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96C38-A224-DC0C-6CB2-0024E674C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A203155-6CD4-0021-F99D-7D11C18C19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B7F69E87-D861-6AF0-4593-3476B1276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6D9A14FC-5668-3A3F-CCEF-ED153B01C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633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E06E0-85F9-083B-3B3D-36E334250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7F7CE5E-F260-2ACE-37FF-CD2A0424C2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04EAF12-C4CD-4416-D8FD-6B7E65F29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A3103A60-D889-5E6B-3839-B21740A5B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609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98C50-6698-9242-85A0-A18720954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A79E587-E625-557C-60DD-6B20EA2989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50D8C7CF-0266-0F8E-BDD3-C0C6C313A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6831D6D-604D-1B82-5C10-FC8466E4B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053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26D62-281F-6AAC-DA3C-35C179FAD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E4677D-702E-7E2D-E1C8-3AC4D8174D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694DF28-BA15-8F94-F66C-045B740E4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AD362E1-4E82-42ED-F244-D1AF85CBD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764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4FC9F-C444-A224-3A7C-1210C2629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60E3AE55-7FEA-7BA1-554C-8C586B9A03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241C54C-D361-38AF-ACBD-93C12E58A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5893BAFF-579F-12DC-A493-AF1DBDBD7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267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96B19-60A8-8030-0858-DC040703E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07B333C-0EB8-5460-2B44-229CF9D9AD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2DBE033-0DB6-3003-1A83-CA93ABB73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DF37BC3-82C7-3C0B-9E25-DED96126A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346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9EE23-6515-EEC1-B05D-3529B91D4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6C2FCB3D-E00E-B92F-7382-8C411CBF5E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185E417-7A90-7D53-0A0F-844E772B8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339BD49F-F409-8B0C-E9D4-FC3A2CB7E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509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F86C2-B71A-3068-FFC7-8ED198C0C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F241EE76-F7D3-A820-AA0A-2BBFCD72CD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E01EAA6-3A93-9366-E022-2C77FBA66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81AA730-7EA5-CADE-0E0A-BA5C93172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90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AC181-402E-DA14-50E1-4CA5E846B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944CD42-FC90-D7D2-1CDA-B48FDAAD55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C34EBA5-6CB0-8B64-CBB0-4A01C631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3EE89C54-CEF5-8211-9C98-C7B826312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12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414C0-7DD4-3A81-AB47-16D733872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156D45A-CEAE-A722-A41D-34EAC57932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6CF60947-18E8-D834-6BDB-A26E4B3D4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37C2AD0-23F8-3DD4-25B3-67932CAC3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833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1C979-ABF0-3626-8266-FFE566499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1E2E45DE-02B7-38CA-6DE0-18C56DAFEC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D63AB4DF-2CE4-93AD-BCFA-0CDCEAE14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E3FC5978-1E07-EA11-2B2B-38522F281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81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C5A6C-882A-A51E-7BE3-D22EDF44A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FE1E530E-9548-C5D0-27C7-B22489322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4FCA6CB-3BF8-197F-D6C3-93E766804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5F7FC33B-CCA2-B101-1850-90642FA51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83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2C265-B5EA-2D8A-6652-897843934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9D1921D-1747-7BD8-DBC0-C786493AB6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46C1121-B324-4462-0EB9-8A0FA2891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A1E6E87F-4350-264A-E2E7-169DA9FCD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475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2B96-BA31-C43A-8FE7-C97D85C6F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1EF875D5-F077-C188-9B7A-0C64FAA07D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6A140AFE-2057-FA26-E4DD-E9F8D5F45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E965E2A-FE06-0C9F-BEF3-D9B26B39D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737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DB479-69B3-ECF8-1057-39F70683F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C8E3C05-D5C5-25D8-65F3-3244BC2431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B8A72D54-92C0-D93A-B4BF-EDA4A7DFA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30276AC0-7430-ADBB-C61B-96317D748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68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23523-0C74-DF67-DCD2-6E4D600E7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75D6BD85-E252-F80A-AC94-A46CC7919A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BB3EED07-16B7-84BC-E8A4-E44730B8F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001BAC2-51E6-39AA-D845-8B0F4474D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779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882E0-FB3B-C463-3C97-4E6971027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7F5EAC4E-663A-62D3-4CBB-A050DC5EEB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5BA790AF-ABE3-C3CD-ADB6-371344E22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27E8AC7-9C83-B027-5FA7-DC39C2CDB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132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9346A-BECB-EF75-C15B-6A0310C30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8F8CCB3-1CA1-0B94-F9DC-56B24E5DC2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712A3AC-409A-F15C-12B9-BDC719192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D2612050-66A2-425D-CFEF-6C9F48C09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363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74FA6-6090-1176-F1A1-F83541C5C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81E155EC-4581-08C6-B58F-FA974A725D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DDFD3A9E-B6FA-4442-C34C-99109CF3C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9BD3166-4DCB-48EB-B213-3EAF85460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048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D7A27-B55F-E663-E05E-E6D5696C8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BF2F84A-484D-F916-5F22-CD7BD73017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5E1AECD-1E26-2B49-C326-86A49D3F8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65C257-A394-82BA-D4E1-2AC150270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76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D95FB-6402-34F3-FB09-796DE922A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2697B565-A1B3-F629-AF0F-AC4A96FB5A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5377683-98F4-A4D5-7F0D-5D55771C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90E10EC-4F08-4BBC-2403-9B29B3FE8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028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D16E7-289F-DEBB-92AB-C754752E9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93546D20-1606-4F0D-7E43-B114A39BD1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3C861C2-5319-54A4-79F1-ADDCA1C16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1DE38650-FC09-CCBA-59AD-B7A1A80F4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4548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91892-BAC1-E971-9050-C91DAAE9D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913A3327-0AE0-1D76-D954-5BD0CB9C06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7CBDC0A2-BFC6-751F-5E9C-36AC84134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7B24355B-5B4A-5A65-B279-C2517D9AE5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212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16E32-B475-79BD-838C-4E7969C41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B66E53AF-ACB1-137D-E743-8CFFEB636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489DD661-CFC9-19A9-53A5-E51B4C6FB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80FFBCD-FF39-459A-1190-BCD71FD9FC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685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C1816-252D-CE5B-73B8-C75472B74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13E1D746-BCB1-D81B-5BDF-6EBCD10CC3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696C251-518A-ECE8-98F4-8384172C7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DFFB922-34E4-A495-DBCD-B366673EA5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097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98B7E-9E1F-4A88-F7DD-90E3F47F3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65C159A8-B35C-AB6B-1051-5D55F9D9C9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EA108EB2-0FE5-F7F7-53AB-278876F2A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B0AABAB0-959D-5606-36F5-D0C28B8EE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0975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4B708-6BA0-C6D3-22C6-99AE3C94B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76B89A8F-D11F-C4DE-79BF-4BBAE6FB0E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B802925-FB4B-A19C-B422-9E1021974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6EC35D25-8358-6BBF-49D1-C7360CC33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1079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E64FF-1446-17A4-0362-3D39978B2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15C7037C-26A2-F271-8E43-CB6B54FC2B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6D8CB60F-727A-D42F-9ACC-0766727F5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7212191A-6296-9A9D-7C69-C9ABF75BF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4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19E1F-785A-77F0-8892-11BC69A00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186642A1-D89B-FFDF-5E7A-82093538F5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BE2011E1-5EDB-FF15-99B4-408BBCFE8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5BBAFD6-4856-4025-E029-0741A2032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0136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3A308-B130-90DD-E863-447006B54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662C920-C1EC-3A82-BEEE-2D7C1B7D1D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EABB38DC-BD20-432B-B4FA-921DD9497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A9E317C-2361-08CE-5F23-5B20AA8EF9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19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75566-83F1-536C-E080-79C36B63C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E87142F-3C2E-BFE7-73D5-6592D81181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75B9A6B-CB33-193F-0193-9039F92BD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E07B0569-5CEF-C108-F985-F12ED1FEB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19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2458B-547A-2AEB-996F-6624C490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81DF1FD1-74C1-100E-FD3A-2B33421CC7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48106333-6479-F7B8-027A-29EFF0605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1D3B6DB2-2083-A191-14CD-AFE6A27D1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7232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F697F-0060-8E6B-8AF3-4C9628603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543747D-DE04-FB89-EB84-2B2AA610A6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95F996F0-9209-9B17-057C-4AAA49BC1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4AAFD7B-54A9-773E-1112-2599F0B2D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2595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DB3C-D2DF-0899-5DB5-27A7BD64A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A7F090D-2E4F-0CCD-9593-D7D973CF33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8ABA0FE-864C-48E5-729D-AE461A99B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3E6CCE5D-C77A-656C-1760-F17254573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6732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67B3C-3F6B-C8BE-A9D9-94C3CE243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9B11E711-7F1A-CD44-F2EA-7708E65668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D5FC064-07DA-7C89-17C9-0ABFDDD65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7E445EEC-241C-6CED-24F6-AC6EB7A89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4946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3E574-B116-2876-5FF3-006096530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9E216545-E967-3254-41D0-B0E3EBEB5E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97C3EC0-D082-E4FC-4CB3-2CF92CB62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B1E717C-5D9A-85CA-C96C-3B6F0721E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0761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FDB60-E678-E53C-AFFC-5AC6723C7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CDFCDDE5-A0B3-9927-7CCF-D1C700C3EC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34E5EFF-F561-8811-370F-0883D139C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4C7F9FB-F4DB-9750-A1E2-CF570C99E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5559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197E8-F8AE-6125-D544-9339F123B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6E4C9BD1-7029-FAD7-E49A-E15157CF11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D64A5B7F-6F6A-34CD-34DC-09A159734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91996DD-716B-A35E-292A-A202BDE77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2578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7CF22-7F1C-3367-B919-0EE652ADE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4832ED9-606A-B43D-0446-556CAA781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C25F267-7159-4309-D39F-44FDFC42F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78614AC-24D0-5A88-1E23-D2F8C3FF7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0456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72D7B-EAA5-2335-618B-07A9B8BBA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57006CA-9E4B-AE45-37CF-3758797441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CFCB9DA0-6E5B-BD04-77EA-B05B0B3C8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10ADC74-622A-39EC-62DD-162E43C5E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5301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97351-591A-D0CD-3BF4-B0130170D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8153DD1-724C-2C96-0468-EAC72FCEDD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6EF51B67-C47E-D52B-82D7-CAD337262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DF46D46E-1531-3517-C9D6-94365F6F6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5883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4C1F9-ED87-BF60-E3B6-106857204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9DACDF30-E1E9-AEE2-0C2B-7342D2F295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855627C-20F0-DF9D-7862-FF4E36E70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D617407-FB9B-9225-C691-52047870C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0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52FA0-2087-BAF3-97FB-81920EEDC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37BEB03-BA02-AC80-F39A-01058767B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CEDEF744-78A4-A812-7CFC-3639EDC97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0AB78C7-C14D-5140-A775-81476553C3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588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06F2F-9603-B2F6-AD90-3AB26B737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A0ED6B6-B9B3-0A91-0C0A-47F7F4959B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4EAD1AA-920E-8F1F-ED98-52E4FC49A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72CAA772-549D-9B7E-2A21-E4C8C28CD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1480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12541-CBB6-9150-76B2-F99FCB7FD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40BFFC7-EE94-67C3-1F1A-81EAA6E77E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0E3DE9A-08A0-CC93-E511-508607E65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A3F570E-708B-3BDF-E066-27BE1BBA1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5257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FC842-9DD1-0E39-469C-333D89A35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2BB3836-370D-D9ED-ADA6-3596ED03E8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A2930D8-9CAA-9F7D-627A-25E60439D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05C11C1-DB09-DD34-BC69-D9F6003C9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23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94CFA-568F-0DF6-883F-8EDF8FB63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E499CC6-24EB-D95C-9C8B-34B9B55A90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99891932-70E3-9BB6-B5E4-F01D8E0FF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37EE5261-7EAE-02F1-C8D5-F5085C82C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233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BDDD5-734F-33FD-15EA-023953FC0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CC5895F9-762C-40A8-6E50-34A49A47EC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4966E07F-2C21-4339-416C-2D6D3A57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CCCEAD0-F7D5-FEC5-6A65-E0ECB42A0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838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8C34C-B367-E112-5EDF-945FC9941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103F296-67F7-8F61-F5FA-ADC4D1207D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B0B365C-0487-A506-C352-C6BA702EB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707077B-8F28-0FBC-285E-167EC22C0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499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C5A9A-6FB7-4953-1D06-F9A199FA8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19785E3B-A102-DF5E-1B73-F2BEE72EA7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7497BFDD-3371-1112-6494-5E0443EA7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02A505A-CCCD-ADEF-3D48-6EA67CA56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7922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C4A31-801F-7444-F5AA-F6299BE14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6CCC3FC8-2A0B-84A0-DC18-2EE1922429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F6E978B-BE00-1CF8-F780-AC1A4BAFA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E2480C8B-B5E0-8DD1-120E-3CC51704AF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482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EEDF9-09E0-0BD4-9540-9853FA8E2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97274B6-EC1D-EA10-5074-AB54B77C35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55904B0E-A20E-986D-D99D-6FA1F554F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474B11FE-0B98-B2AF-2E41-9F102550A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0007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88764-C548-E39B-F0A9-8E5880755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B89B41E6-0254-2664-EA26-F5E59E5DC7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7E1EDB6-AC01-050E-2B26-1A442A15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190AD01-6F24-C4C9-005F-69EE55706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69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34381-3627-3EE8-0F40-CE57770A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0F9C57E-8E63-660E-6A89-454657D8B1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364448D-5C3C-2B1C-6CF6-0098AA1F1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E6A41521-9C5D-2B56-C4C9-503CCE93D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783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4C3D7-349B-0C40-0BF3-A95DC9F81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C9B4061-D7A7-4601-E602-0FDFA47FA7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2E655D8-05D7-005C-E732-2D7F088C6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70D2F5A-2AA7-A0D8-F887-289F1025BC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9261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726A5-A346-4F5F-E15E-040D2919E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989AF8F-5E2E-2A35-9B0B-0B194A3F50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9E5A1531-388C-6409-AC1C-CF6FB255D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418229B0-324C-FC3A-01F4-A3698090C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6122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2915A-E4B5-EBB3-D2EB-2EE592636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B027CEE9-08C2-F831-60E6-98B0FD2E01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BC612BA-1D99-5F8D-6220-0131D9983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155102C8-8D3C-BDE9-F8A4-39273C0F1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0828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0D32A-6361-72B1-E525-BB2D9D92D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B93DE137-C2CC-D2C9-1AF0-BA0DBFC01E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D7AA4FF-E649-6E0D-4DD1-8477EE05C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6324D58-BFBB-D023-70BD-6A524D292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8041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8D6BF-7402-E90B-AC70-AB93F1EEE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9C17BE16-089C-1407-775A-2E10F4A06F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ECF4959-67A2-77A8-1E81-5428876AF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4DFD1FE-AE0C-33A1-F01F-C247CF639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3746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42C6F-05CF-1D6B-3C41-EAC924F88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E6864A56-32BA-E069-D375-A9FC0A39F6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47F5F1C-8045-76E7-F6FC-42CF24A24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EA3BA0A8-8072-90CD-5E2A-1DFD2DA94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4436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CB67F-007F-6AC8-AD64-C259872E1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25C04AA-9BFB-541C-E3A8-A3D3B8394C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1FCD496-C541-9F2F-1805-E6AC93C5D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8ECEBB4-069E-38A1-458D-2C38BFB6C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4793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BB9D3-ABA9-E033-AA46-28920001D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BA68DCC4-2696-6E17-E0FE-6A6FB03D0C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773511A2-0B8D-5CE6-5CCA-34A06561A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28A1EFC-CD01-7F68-6E6D-043ACC8F3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2954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3496A-CEB3-F7E9-51F0-CCC2C136F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E28B5F1-2360-A061-8C7F-CB2A74A4B0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3ECDD58-1BC2-F5B7-2C80-C2E75C3BD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3FB22013-1BEE-BDD0-904E-EEF15AD10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1180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12A2D-457A-A568-DD18-A817A3C5F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E4A193E4-5A7B-F9B3-3EC5-3771CA02B2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D50A6BB1-6A7D-5C3C-AC42-6158F5915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7FFEBAD2-32FC-A1B3-8B4F-E5889DCD4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03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96CD4-932C-EEB0-7244-D1B7F84D2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64CFA7F6-464B-DDA8-81E8-0245821A4A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5ECFA146-FE41-B0EC-3DB2-EAD706AB0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D8238617-2933-00F5-A362-69E7EC617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9349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F3706-EF9D-38B9-FF00-352471D16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89AC969D-5985-4D6E-1976-19979A74B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BA00AD20-27E0-1947-430E-603507FF4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32513D91-AF68-EA7B-B969-8F7FA89526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40541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E26CA-F781-5CD7-F843-18D86A868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2EEFA73E-9D2C-E550-2C02-A5D40D8CEA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7F512EC0-3C82-93D2-43CD-B5306FA7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2D05103-3067-7FAC-386D-2DA489651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47712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2387-8762-E66D-47BB-64706ABF4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952756D3-7477-E2D9-04D3-2F84775E25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B91CAF94-A9D9-95E1-BA20-4DDA28850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9B0B15C-0480-3142-61F9-287FF5330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27144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B4FC4-9532-38DC-0908-0548696C4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1FEB61A-D4D6-0620-84B7-7BF3116769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AC3C15D-BD87-C05A-9D5B-A0B811A2C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80CBE73-F0FC-12FF-EE89-86CC4C15C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7944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4EE1E-9BE7-7FD3-6E0F-349483E7F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3E27429-6CAB-3179-CEE5-FE2439EB7C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BC3510A9-1F84-9AE6-87B0-1EE1D2ACC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3809F2F0-AF83-C56A-D48C-EC8E880F8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0666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4B687-760A-1BA8-16E4-D68A4ADB5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5AD1F25-8C83-966F-AE2C-C41A42AE18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BFFC2C8-06CC-CA4C-0986-6E1640B55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6DA51C8F-696B-C2F7-9126-DDBB37138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9784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163CE-8D98-3818-02FC-02744AF78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80F3A090-31F2-29CB-4889-B100083598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F7C9F6E-CEFB-909B-A617-A4A430FB2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50C02A9D-4201-D469-9D38-DF0083DD9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69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AD20C-DE80-0257-5493-B645ADDCB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8B9B1E35-4C02-63C6-E592-9CA8BAC340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D9317B87-015E-8941-FFFE-DCB3BA056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25C3626-4B39-AE7F-CAEC-6B5D2712D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270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0EB37-4D57-51A0-19C8-E142B8722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C1CD6338-8A30-5952-9E6D-38B6176CF3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08F8DB3-8DCA-3AEB-8E8D-AB0FDCE7B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0DDE0E5-2448-AA01-4A69-43F4440E7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26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5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49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5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7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5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20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6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7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80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52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4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302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074" y="548639"/>
            <a:ext cx="11528389" cy="2732443"/>
          </a:xfrm>
        </p:spPr>
        <p:txBody>
          <a:bodyPr>
            <a:normAutofit fontScale="90000"/>
          </a:bodyPr>
          <a:lstStyle/>
          <a:p>
            <a:pPr algn="r"/>
            <a:b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b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b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RBI’s ECL Regime</a:t>
            </a:r>
            <a:b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A Paradigm Shift in Asset Classification &amp; Provisioning of Indian Banks</a:t>
            </a:r>
            <a:br>
              <a:rPr lang="en-US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  </a:t>
            </a:r>
            <a:b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r>
              <a:rPr lang="en-US" sz="3000" b="1" cap="none" dirty="0">
                <a:solidFill>
                  <a:srgbClr val="0070C0"/>
                </a:solidFill>
                <a:latin typeface="Gabriola" panose="04040605051002020D02" pitchFamily="82" charset="0"/>
              </a:rPr>
              <a:t>CMA (Dr.) P. Siva Rama Prasad</a:t>
            </a:r>
            <a:br>
              <a:rPr lang="en-US" sz="3000" b="1" cap="none" dirty="0">
                <a:solidFill>
                  <a:srgbClr val="0070C0"/>
                </a:solidFill>
                <a:latin typeface="Gabriola" panose="04040605051002020D02" pitchFamily="82" charset="0"/>
              </a:rPr>
            </a:br>
            <a:r>
              <a:rPr lang="en-US" sz="2400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M.Com</a:t>
            </a: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., MBA (Finance)., FCMA., FCS., FIIBF., FIII (Life &amp; General)., MAIMA</a:t>
            </a:r>
            <a:b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</a:br>
            <a:endParaRPr lang="en-US" sz="2400" cap="none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1026" name="Picture 2" descr="ICWAI (@icai.cma) • Facebook">
            <a:extLst>
              <a:ext uri="{FF2B5EF4-FFF2-40B4-BE49-F238E27FC236}">
                <a16:creationId xmlns:a16="http://schemas.microsoft.com/office/drawing/2014/main" id="{1EB0F140-06F7-F9FD-48D4-0CFAF8BDF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4" y="582434"/>
            <a:ext cx="1425669" cy="147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7691A18-2C35-75A8-41F4-46FCA8F97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B1DE2C-F67D-9CBC-F2D4-FB31CEA5A162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BFDFA-E9A4-60A5-D196-0F42CB5BAFA5}"/>
              </a:ext>
            </a:extLst>
          </p:cNvPr>
          <p:cNvSpPr txBox="1"/>
          <p:nvPr/>
        </p:nvSpPr>
        <p:spPr>
          <a:xfrm>
            <a:off x="1108364" y="136721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3. Financial Stability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banking sector is interconnected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with the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entire economy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Failure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one large bank can create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‘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systemic risk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’.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Provisioning strengthens resilience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against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economic cycles and credit shocks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F86D3F06-FCD3-6CE5-D944-7B697AB9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3972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D74FBC4-5B03-A707-9936-8CE2208E5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E1B62-A64E-9DB5-E268-F4014E43CEAB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B7995-D212-EE84-090C-54BFBE63FE46}"/>
              </a:ext>
            </a:extLst>
          </p:cNvPr>
          <p:cNvSpPr txBox="1"/>
          <p:nvPr/>
        </p:nvSpPr>
        <p:spPr>
          <a:xfrm>
            <a:off x="1108364" y="1367212"/>
            <a:ext cx="1066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4. Compliance with Prudential Norms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Banking is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highly regulated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Sector.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RBI mandates provisioning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to ensure that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 maintain adequate capital and risk buffers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9D7B21CA-A856-1E99-62CF-0E022F2C9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7011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6772177-BB60-856F-69DF-B5A4541BD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0EFA3-FD29-4DD5-A1C6-02432689606E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24772-912A-9CA6-F10D-0AF80500C314}"/>
              </a:ext>
            </a:extLst>
          </p:cNvPr>
          <p:cNvSpPr txBox="1"/>
          <p:nvPr/>
        </p:nvSpPr>
        <p:spPr>
          <a:xfrm>
            <a:off x="1108364" y="1367212"/>
            <a:ext cx="1066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5. Anticipation of Future Losses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Modern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banking recognizes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that risk emerges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much before actual default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Therefore,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provisioning must reflect emerging stress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rather than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waiting for complete loan failure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7F810AEB-DC11-ADDF-9154-69A3E7DB1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4558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3E17FF7-F0BC-929A-F46D-5B7BA53FC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C0FE26-078D-E973-C421-2D5BF9D550A6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7D60D-920F-2922-8E92-0C97B5D7AD70}"/>
              </a:ext>
            </a:extLst>
          </p:cNvPr>
          <p:cNvSpPr txBox="1"/>
          <p:nvPr/>
        </p:nvSpPr>
        <p:spPr>
          <a:xfrm>
            <a:off x="1108364" y="1367212"/>
            <a:ext cx="10668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Historical Evolution of Provisioning in Indian Banking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054727F2-172E-3A05-4097-CEF178D47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8739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2DA63A9-3D96-FDC1-0F53-BFF4CDC5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A8485C-919E-A205-5396-BA5BA5A10D76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36815-6179-58A2-DDFF-EF4989488A4B}"/>
              </a:ext>
            </a:extLst>
          </p:cNvPr>
          <p:cNvSpPr txBox="1"/>
          <p:nvPr/>
        </p:nvSpPr>
        <p:spPr>
          <a:xfrm>
            <a:off x="1108364" y="136721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Era Before Prudential Norms-Pre-1991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Before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economic liberalization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Indian banking largely followed a 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cash realization approach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.”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Income on loans was often recognized on accrual basis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even if recovery was doubtful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Provisioning practices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were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inconsistent and not scientifically standardized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5D1A304A-D7AC-52F3-5C37-F5F985592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8602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165D752-2301-1860-1580-361DE0EF2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CDB67C-3697-6C3E-A56A-57C6AB8558E2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D0F122-588C-9733-32DA-6616729A4000}"/>
              </a:ext>
            </a:extLst>
          </p:cNvPr>
          <p:cNvSpPr txBox="1"/>
          <p:nvPr/>
        </p:nvSpPr>
        <p:spPr>
          <a:xfrm>
            <a:off x="1108364" y="136721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 continued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showing interest income even on sticky advances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leading to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inflated profits and hidden NPAs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absence of transparent asset classification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resulted in: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Window dressing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financial statements.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Weak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risk management.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Hidden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stressed assets.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Low comparability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among banks.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DA0FEA62-5BC7-D47F-C5AE-6A89D7A0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8277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E3DF007-A429-9F2A-CDD3-F769D6459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52B5F6-8435-5FE2-4D55-F39CDBD89992}"/>
              </a:ext>
            </a:extLst>
          </p:cNvPr>
          <p:cNvSpPr txBox="1"/>
          <p:nvPr/>
        </p:nvSpPr>
        <p:spPr>
          <a:xfrm>
            <a:off x="1121811" y="1259636"/>
            <a:ext cx="10668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Health Code System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 Before 1991, banks utilized a '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health code system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' to classify loans (1 to 8), but there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were no stringent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uniform standards for recognizing income or provisioning for losses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F1F2E-3ADC-F7CB-1E0F-DAF367913FB6}"/>
              </a:ext>
            </a:extLst>
          </p:cNvPr>
          <p:cNvSpPr txBox="1"/>
          <p:nvPr/>
        </p:nvSpPr>
        <p:spPr>
          <a:xfrm>
            <a:off x="237545" y="25429"/>
            <a:ext cx="1218753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Regime: A Paradigm Shift in Asset Classification &amp; Provisioning</a:t>
            </a:r>
          </a:p>
        </p:txBody>
      </p:sp>
      <p:pic>
        <p:nvPicPr>
          <p:cNvPr id="4" name="Picture 3" descr="ICMAI Proposes Draft on Cost and Works ...">
            <a:extLst>
              <a:ext uri="{FF2B5EF4-FFF2-40B4-BE49-F238E27FC236}">
                <a16:creationId xmlns:a16="http://schemas.microsoft.com/office/drawing/2014/main" id="{7C9CB44F-25A3-99AD-413C-A6E1BAF2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118647"/>
            <a:ext cx="914417" cy="8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2035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84E793F-4EA8-4032-3A6B-C2D2F2793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4BB299-A631-4810-665E-CF5071649C8A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71952-B780-6CE6-BCA2-2C1490D464F0}"/>
              </a:ext>
            </a:extLst>
          </p:cNvPr>
          <p:cNvSpPr txBox="1"/>
          <p:nvPr/>
        </p:nvSpPr>
        <p:spPr>
          <a:xfrm>
            <a:off x="1108364" y="1367212"/>
            <a:ext cx="10668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Narasimham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Committee Reforms-The Turning Point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2BB5E00C-1E25-2160-6EFB-6BAE2EE21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5245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94A8691-C30A-6B7C-9B67-7B952D148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E06C4D-F608-DC80-CB06-19215194424C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8CEFB-712B-BB42-0D2D-8F5226574A4C}"/>
              </a:ext>
            </a:extLst>
          </p:cNvPr>
          <p:cNvSpPr txBox="1"/>
          <p:nvPr/>
        </p:nvSpPr>
        <p:spPr>
          <a:xfrm>
            <a:off x="1108364" y="136721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first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major transformation began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after the recommendations of the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Narasimham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Committee in 1991.</a:t>
            </a:r>
            <a:r>
              <a:rPr lang="en-US" sz="3200" dirty="0">
                <a:solidFill>
                  <a:srgbClr val="111111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committee recommended: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Recognition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Non-Performing Assets (NPAs).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Income recognition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norms.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Asset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classification.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Prudential provisioning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standards.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Internationally aligned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banking supervision.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marked the beginning of modern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prudential banking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India.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3E3A2325-0ACD-5E98-90A9-1F09D1E1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42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D6B4D78-2F9F-0879-12DE-3F46940A3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E4AC25-C20A-65FC-C37C-BA14ED523703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3AE51-5596-9D12-22B8-18E8F0605FD1}"/>
              </a:ext>
            </a:extLst>
          </p:cNvPr>
          <p:cNvSpPr txBox="1"/>
          <p:nvPr/>
        </p:nvSpPr>
        <p:spPr>
          <a:xfrm>
            <a:off x="1108364" y="1367212"/>
            <a:ext cx="10668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Introduction of Income Recognition and Asset Classification (IRAC) Norms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EB1FFB14-0D81-7E5C-E88C-6F4B4AE4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4549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937A8C-31E1-4998-A5A1-CC933FF83C4E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7C5CA-1DA6-4C08-AA27-328FF86A088F}"/>
              </a:ext>
            </a:extLst>
          </p:cNvPr>
          <p:cNvSpPr txBox="1"/>
          <p:nvPr/>
        </p:nvSpPr>
        <p:spPr>
          <a:xfrm>
            <a:off x="1108364" y="136721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Indian banking system operates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fundamentally on public confidence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Depositors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place their money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with banks believing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that their funds are safe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liquid,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available on demand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Banks, in turn, lend these funds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 borrowers and invest in various financial instruments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D4661305-1B5B-9DA9-0FAC-885967E9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92288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43DF1C9-155E-E76E-3BE6-345C3814B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FB6CA5-A577-9519-2F04-7A36FB299076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D3581-1CA7-C321-6F6D-62F61BBFB5C2}"/>
              </a:ext>
            </a:extLst>
          </p:cNvPr>
          <p:cNvSpPr txBox="1"/>
          <p:nvPr/>
        </p:nvSpPr>
        <p:spPr>
          <a:xfrm>
            <a:off x="1108364" y="1367212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RBI gradually implemented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 Loans and Advances of the Banks are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Classified into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Standard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Assets.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Sub-standard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Assets.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Doubtful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Assets.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Loss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Assets.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79DE31FC-84BD-4E38-666F-043EE8A05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5526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AFED387-4045-FC50-C17B-610CE375F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E2D28-83C6-2F1C-872E-7E74C639EBDF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00A020-E5A9-DC84-9347-7EAA476D4444}"/>
              </a:ext>
            </a:extLst>
          </p:cNvPr>
          <p:cNvSpPr txBox="1"/>
          <p:nvPr/>
        </p:nvSpPr>
        <p:spPr>
          <a:xfrm>
            <a:off x="1108364" y="136721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Provisioning percentages were prescribed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depending upon asset quality deterioration.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90-day overdue norm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became a key benchmark for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NPA recognition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This system was based on the 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Incurred Loss Model.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”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EF529759-7D4D-1AC1-3A78-0689AFD44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7376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C0554F0-C8D4-1A3A-9BE6-0B5EDE8F9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59B897-1638-3DB2-DA31-CC9EBDF18BC6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7D04D-F4F8-702F-7891-50BFE93CE2BD}"/>
              </a:ext>
            </a:extLst>
          </p:cNvPr>
          <p:cNvSpPr txBox="1"/>
          <p:nvPr/>
        </p:nvSpPr>
        <p:spPr>
          <a:xfrm>
            <a:off x="1108364" y="136721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Under this approach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Losses were recognized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only after a triggering event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Provisioning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started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after visible impairment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 reacted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stress rather than anticipating 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Although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IRAC norms significantly improved transparency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they still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had a major weakness: provisioning was delayed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8FBC4379-07ED-B5A6-A4B2-90B97333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0587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06FEA9B-F92A-3B3D-7511-51BB75DB8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0B22C2-E394-A53B-630F-25227BC86377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CD63D-6F44-7C73-3855-D7E1E741C35C}"/>
              </a:ext>
            </a:extLst>
          </p:cNvPr>
          <p:cNvSpPr txBox="1"/>
          <p:nvPr/>
        </p:nvSpPr>
        <p:spPr>
          <a:xfrm>
            <a:off x="1108364" y="1367212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Global Financial Crisis (2008) and Weakness of Incurred Loss Model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2008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global financial crisis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exposed a serious flaw worldwide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Banks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recognized losses too late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By the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time loans became impaired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Asset values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had already collapsed.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Capital erosion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had occurred.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Financial contagion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had spread.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25E28172-EFC7-3A2A-91B4-DF5A1417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3821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0F15CB7-EDDD-BEA3-F9A2-0FD881F14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72AB4B-EE1B-BDBB-C155-0111C1302B0D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97E4C-EADB-BCB6-B47C-3CDC75132F6B}"/>
              </a:ext>
            </a:extLst>
          </p:cNvPr>
          <p:cNvSpPr txBox="1"/>
          <p:nvPr/>
        </p:nvSpPr>
        <p:spPr>
          <a:xfrm>
            <a:off x="1108364" y="136721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International regulators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realized that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 needed a forward-looking provisioning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framework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rather than a backward-looking one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This led to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development of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IFRS 9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globally.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CECL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in the United States.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frameworks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internationally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C23DD65C-E914-E8A4-0081-D7866683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9287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184F032-D6B8-7767-E10D-3C13A3E83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5CD654-C316-F9ED-9D7C-8E63DF8EDE76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F17C2-E579-F1F8-8E40-112F3F6C428F}"/>
              </a:ext>
            </a:extLst>
          </p:cNvPr>
          <p:cNvSpPr txBox="1"/>
          <p:nvPr/>
        </p:nvSpPr>
        <p:spPr>
          <a:xfrm>
            <a:off x="1108364" y="1152060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Journey Towards ECL in India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India gradually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moved towards stronger risk-sensitive banking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through: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Basel-I.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Basel-II.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Basel-III.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Risk-based supervision.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Stress testing.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ICAAP  (Internal Capital Adequacy Assessment Process).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Risk-based internal audit (RBIA / RFIA).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Enhanced disclosures (Through Financial Statements / Annexure to Balance Sheet.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18794CDE-8BFA-D946-32AB-DA0C255B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2801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BBED0FA-F0A6-5A8A-64E5-B08DAC101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F1A6BD-9831-C0A7-D9C4-FABBAA710424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EEF0F-6810-CFB6-D93F-915012B4FC23}"/>
              </a:ext>
            </a:extLst>
          </p:cNvPr>
          <p:cNvSpPr txBox="1"/>
          <p:nvPr/>
        </p:nvSpPr>
        <p:spPr>
          <a:xfrm>
            <a:off x="1108364" y="136721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Finally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the RBI introduced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Expected Credit Loss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framework for Indian banks.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RBI finalized ECL-based provisioning norms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effective from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1 April 2027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framework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aligns Indian banking with internationally accepted financial reporting and prudential practices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83D4C047-F5DB-FB55-BC3A-4A0BAB7C2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08969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BF42BA1-52F3-FAF4-564C-3C44950BC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84F6AD-C8AD-C033-B655-21A08FBFF2B0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E513D-5AB6-F059-9008-E62B87AAEB5E}"/>
              </a:ext>
            </a:extLst>
          </p:cNvPr>
          <p:cNvSpPr txBox="1"/>
          <p:nvPr/>
        </p:nvSpPr>
        <p:spPr>
          <a:xfrm>
            <a:off x="1108364" y="1367212"/>
            <a:ext cx="10668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Why RBI Implemented ECL from 1.4.2027 ?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53A7546D-93EF-FCAF-3D32-20B868541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98893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DCE6A3B-B04C-D2F4-CF17-4AE34AD98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0CFFB7-C1F2-8ACC-89AD-EFF65ABABB63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B6FE0-AE59-F0DB-CA06-222AA95202F1}"/>
              </a:ext>
            </a:extLst>
          </p:cNvPr>
          <p:cNvSpPr txBox="1"/>
          <p:nvPr/>
        </p:nvSpPr>
        <p:spPr>
          <a:xfrm>
            <a:off x="1108364" y="136721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1. Forward-Looking Risk Recognition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Under old norms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banks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waited for actual default signals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 requires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 to estimate future losses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proactively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This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improves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early warning systems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DA9F1ED7-5626-C3A1-72E2-4A0520CF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2468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EFA58D2-0519-0357-E836-E3343F5C8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26167D-1D75-5A80-8693-C3F23F7B7FB3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1C951-9A1D-8E8B-9D16-9493A154B9B9}"/>
              </a:ext>
            </a:extLst>
          </p:cNvPr>
          <p:cNvSpPr txBox="1"/>
          <p:nvPr/>
        </p:nvSpPr>
        <p:spPr>
          <a:xfrm>
            <a:off x="1108364" y="1367212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2. Alignment with Global Standards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Global banking systems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already shifted towards ECL/IFRS 9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after the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financial crisis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India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needed harmonization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with: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International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financial reporting.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Global banking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supervision.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Cross-border investor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expectations.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2C011DAC-D2F6-F078-1DE9-606FC9A4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2351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2C94A1F-4BDA-9033-D84E-451DF58BC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F720CF-DA8A-3296-4994-D4B5F18F41F0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C1056-6FFD-98D2-93B5-C07C50180E76}"/>
              </a:ext>
            </a:extLst>
          </p:cNvPr>
          <p:cNvSpPr txBox="1"/>
          <p:nvPr/>
        </p:nvSpPr>
        <p:spPr>
          <a:xfrm>
            <a:off x="1108364" y="1367212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However,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every loan and investment carries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 element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uncertainty and risk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Some borrowers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fail to repay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some investments lose value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;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economic downturns affect repayment capacity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;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market volatility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impacts asset quality.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Therefore,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 are required to create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provisions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” as a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financial buffer against possible losses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36155DCE-8077-A284-175D-995B200E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2495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92C9273-BFD8-B657-2154-C228115F5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F84C8-54ED-CBD9-9021-DF13DC9BED05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BCFA3-E05E-AA97-D205-9A41B32BBD0C}"/>
              </a:ext>
            </a:extLst>
          </p:cNvPr>
          <p:cNvSpPr txBox="1"/>
          <p:nvPr/>
        </p:nvSpPr>
        <p:spPr>
          <a:xfrm>
            <a:off x="1108364" y="1367212"/>
            <a:ext cx="10668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3. Strengthening Financial Stability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forces banks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to maintain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higher buffers during good times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itself.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reduces shock during economic downturns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B9582F10-23E0-07F2-42BF-C2681393F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1985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C7A53AE-FC77-5BA3-774E-8CBF11EB0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1F402-D5CC-3C3F-9F80-439154454A67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0E491-4213-C779-2FAF-9B2720327B17}"/>
              </a:ext>
            </a:extLst>
          </p:cNvPr>
          <p:cNvSpPr txBox="1"/>
          <p:nvPr/>
        </p:nvSpPr>
        <p:spPr>
          <a:xfrm>
            <a:off x="1108364" y="136721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4. Better Credit Risk Management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integrates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IN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Probability of Default (PD).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Loss Given Default (LGD).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Exposure at Default (EAD).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Macroeconomic forecasts.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Scenario modelling.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This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creates scientific credit risk assessment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7158F8B5-CC9C-B802-CD4F-E7A0A0F1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5096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B398E12-826A-C84F-310A-B7D0FA56E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5EAB1A-64EC-AA87-9BEC-7AA17D740707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C66B3-73D6-A9D6-7CD6-B208FCDF7682}"/>
              </a:ext>
            </a:extLst>
          </p:cNvPr>
          <p:cNvSpPr txBox="1"/>
          <p:nvPr/>
        </p:nvSpPr>
        <p:spPr>
          <a:xfrm>
            <a:off x="1108364" y="1367212"/>
            <a:ext cx="1066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5. Early Identification of Stress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ECL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model identifies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Significant Increase in Credit Risk (SICR)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”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even before NPA classification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improves corrective action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05CEED50-3F42-D701-B181-6A89DD57D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0642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E8264FB-6D8B-9BE7-536C-4261BDE9E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02A83F-5121-66D0-E0D1-BF7C4C6D38EB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5EC26-340D-D289-212D-CF1AEEA8B15C}"/>
              </a:ext>
            </a:extLst>
          </p:cNvPr>
          <p:cNvSpPr txBox="1"/>
          <p:nvPr/>
        </p:nvSpPr>
        <p:spPr>
          <a:xfrm>
            <a:off x="1108364" y="136721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6. Reduction in Pro-cyclicality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Under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old norms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Provisions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were low during boom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periods.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Sudden spikes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occurred during crises.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smoothens provisioning across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business cycles.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6BB971C6-D8FC-BB6E-7ED5-0BD634FCA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26598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7725DE9-1041-916A-A06E-DC45EAB79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519051-004F-59A7-B52C-EE3DE3CAE80F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679B88-C101-2345-67FF-FF05F368A98D}"/>
              </a:ext>
            </a:extLst>
          </p:cNvPr>
          <p:cNvSpPr txBox="1"/>
          <p:nvPr/>
        </p:nvSpPr>
        <p:spPr>
          <a:xfrm>
            <a:off x="1108364" y="1367212"/>
            <a:ext cx="10668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7. Transparency and Comparability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RBI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stated that ECL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will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improve comparability across regulated entities and strengthen credit risk management practices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F1AA2869-2376-34B0-F56D-BE6ABA131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7434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962D2FB-DE3C-0E81-ACF4-B0EFFA383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DF3940-5A94-ABAF-A862-49AC2F4516E6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A05A0-AC58-057A-E13C-92732B5DE3EA}"/>
              </a:ext>
            </a:extLst>
          </p:cNvPr>
          <p:cNvSpPr txBox="1"/>
          <p:nvPr/>
        </p:nvSpPr>
        <p:spPr>
          <a:xfrm>
            <a:off x="1108364" y="1367212"/>
            <a:ext cx="10668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Key Features of RBI’s ECL Framework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ECL framework introduces a three-stage model.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DF67FC7E-5AB8-1E3B-66B6-4490C0F54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B1005A-BA98-8290-3708-14B92F1FC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067103"/>
              </p:ext>
            </p:extLst>
          </p:nvPr>
        </p:nvGraphicFramePr>
        <p:xfrm>
          <a:off x="1398493" y="3168864"/>
          <a:ext cx="10246659" cy="2107999"/>
        </p:xfrm>
        <a:graphic>
          <a:graphicData uri="http://schemas.openxmlformats.org/drawingml/2006/table">
            <a:tbl>
              <a:tblPr firstRow="1" firstCol="1" bandRow="1"/>
              <a:tblGrid>
                <a:gridCol w="4344829">
                  <a:extLst>
                    <a:ext uri="{9D8B030D-6E8A-4147-A177-3AD203B41FA5}">
                      <a16:colId xmlns:a16="http://schemas.microsoft.com/office/drawing/2014/main" val="3477879394"/>
                    </a:ext>
                  </a:extLst>
                </a:gridCol>
                <a:gridCol w="5901830">
                  <a:extLst>
                    <a:ext uri="{9D8B030D-6E8A-4147-A177-3AD203B41FA5}">
                      <a16:colId xmlns:a16="http://schemas.microsoft.com/office/drawing/2014/main" val="3910241661"/>
                    </a:ext>
                  </a:extLst>
                </a:gridCol>
              </a:tblGrid>
              <a:tr h="4365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3200" b="1" kern="100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3200" b="1" kern="10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Nature</a:t>
                      </a:r>
                      <a:endParaRPr lang="en-IN" sz="32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787893"/>
                  </a:ext>
                </a:extLst>
              </a:tr>
              <a:tr h="4365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Performing assets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550513"/>
                  </a:ext>
                </a:extLst>
              </a:tr>
              <a:tr h="4365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Significant increase in credit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612611"/>
                  </a:ext>
                </a:extLst>
              </a:tr>
              <a:tr h="6449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 impaired assets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504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08008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0379D37-6B32-DE2E-438C-36DB1E393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584355-F5D0-9E03-59B7-117FE106BB2A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7ED5A-5BBB-831D-360D-3A60328BFCC3}"/>
              </a:ext>
            </a:extLst>
          </p:cNvPr>
          <p:cNvSpPr txBox="1"/>
          <p:nvPr/>
        </p:nvSpPr>
        <p:spPr>
          <a:xfrm>
            <a:off x="1108364" y="1367212"/>
            <a:ext cx="1066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RBI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retained the 90-day NPA norm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while introducing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forward-looking provisioning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RBI also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prescribed a minimum 5% provisioning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floor for Stage-2 assets.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A75B69BD-F208-73D2-5821-7E1CE62F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44039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B299DEE-EF81-EF47-BC43-8551733B5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360819-10F9-EBE6-1661-0BAE021DC09A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61874-80FB-1D9D-47AC-B425046FD1F7}"/>
              </a:ext>
            </a:extLst>
          </p:cNvPr>
          <p:cNvSpPr txBox="1"/>
          <p:nvPr/>
        </p:nvSpPr>
        <p:spPr>
          <a:xfrm>
            <a:off x="1108364" y="1152060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Core Mathematical Foundation of ECL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Expected Credit Loss model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fundamentally depends on: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ECL=PD×LGD×EAD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Where: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PD = Probability of Default.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LGD = Loss Given Default.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EAD = Exposure at Default.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This formula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transforms provisioning from a purely accounting exercise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into a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data-driven risk science model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86177A58-93DF-6FBE-D648-91E26E2A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8725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BA54ECD-12AE-DE53-E6AB-AAA7ADDB5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ACBD57-9C25-FC49-572D-546D0EADC26F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DA7BB-F595-DD7C-4D93-410EB6F85DCA}"/>
              </a:ext>
            </a:extLst>
          </p:cNvPr>
          <p:cNvSpPr txBox="1"/>
          <p:nvPr/>
        </p:nvSpPr>
        <p:spPr>
          <a:xfrm>
            <a:off x="1108364" y="1367212"/>
            <a:ext cx="10668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Major Reasons for RBI Giving Transition Time Till 2031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940271C0-53B1-44C8-02BD-BBB3FEECC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15177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571660E-1DFA-893C-F7F7-0251E10BE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EE483-F63E-10DA-3ECB-C2454335B6AA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2FB0D-FBB8-E34E-D453-BB2B56F47A32}"/>
              </a:ext>
            </a:extLst>
          </p:cNvPr>
          <p:cNvSpPr txBox="1"/>
          <p:nvPr/>
        </p:nvSpPr>
        <p:spPr>
          <a:xfrm>
            <a:off x="1108364" y="136721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RBI allowed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phased absorption of incremental provisioning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impact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over four years till 31 March 2031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 This transition period was necessary because: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require model development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Historical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data cleansing is needed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Technology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systems require integration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Staff training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is extensive.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Capital impact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may initially rise.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Governance frameworks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must be redesigned.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DE8716F2-6F86-5945-E383-F12E656B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53486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3244126-D52D-F63B-0BF9-5B046BA72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ED1346-D5E7-F5CD-9EC9-CC787D0F3049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BFA6C-B81C-696B-6DF3-DA28487E6D94}"/>
              </a:ext>
            </a:extLst>
          </p:cNvPr>
          <p:cNvSpPr txBox="1"/>
          <p:nvPr/>
        </p:nvSpPr>
        <p:spPr>
          <a:xfrm>
            <a:off x="1108364" y="1367212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journey of provisioning in Indian banking has evolved significantly over several decades, from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traditional conservative reserve approach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to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scientific risk-based provisioning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now towards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 forward-looking Expected Credit Loss (ECL)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framework effective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from 1 April 2027 under the directions of the Reserve Bank of India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7ADC17CA-3198-BD2F-70F5-BCA28A0A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4454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A44670D-1EF7-13D0-2511-807820E20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DAB9A-85D9-F7A5-6EEA-DE60400AC307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8383C-1B4D-F82C-0248-482A59630BF0}"/>
              </a:ext>
            </a:extLst>
          </p:cNvPr>
          <p:cNvSpPr txBox="1"/>
          <p:nvPr/>
        </p:nvSpPr>
        <p:spPr>
          <a:xfrm>
            <a:off x="1108364" y="1367212"/>
            <a:ext cx="10668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Challenges Before Indian Banks in ECL Implementation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62244ABB-AB4D-CD37-E20F-A19E61FE2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18368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43BD10F-29D0-D789-7535-CE7900596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47BBB7-9D8C-9268-6DB2-2C1AF6A37AEA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ED994-229E-6E27-2DAF-ACDD6CDEC764}"/>
              </a:ext>
            </a:extLst>
          </p:cNvPr>
          <p:cNvSpPr txBox="1"/>
          <p:nvPr/>
        </p:nvSpPr>
        <p:spPr>
          <a:xfrm>
            <a:off x="1108364" y="136721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Data Challenges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 need: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Historical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default data.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Recovery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patterns.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Sectoral stress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history.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Collateral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realization trends.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Macroeconomic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linkage data.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Many banks have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fragmented legacy systems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9FD40EC5-772A-86A8-9403-F77364C26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09530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637F530-1736-1A33-8A17-F8E4EB387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61C870-ACF5-58A7-AB45-5209C3A28331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3C7E7-43D8-412A-8F24-7CAD344CC606}"/>
              </a:ext>
            </a:extLst>
          </p:cNvPr>
          <p:cNvSpPr txBox="1"/>
          <p:nvPr/>
        </p:nvSpPr>
        <p:spPr>
          <a:xfrm>
            <a:off x="1108364" y="1367212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Technology Challenges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requires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AI/ML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-enabled analytics.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Data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warehouses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Automated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staging.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Real-time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monitoring.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Integrated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MIS systems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40DB7E00-B807-69CA-B62D-8F8D1BF2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521008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EF8BB47-6B04-5635-A1A0-D3A1424F5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E79EAF-3FE0-5EF8-9BD0-46258483A1CE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1C68B-EA51-58D3-0C5F-FF4CB3F98CC2}"/>
              </a:ext>
            </a:extLst>
          </p:cNvPr>
          <p:cNvSpPr txBox="1"/>
          <p:nvPr/>
        </p:nvSpPr>
        <p:spPr>
          <a:xfrm>
            <a:off x="1108364" y="136721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Model Risk Challenges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Incorrect models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can lead to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Under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-provisioning.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Over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-provisioning.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Regulatory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penalties.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Capital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misstatement.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Hence,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model validation becomes critical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5E962B94-4AF9-D41B-5756-3ABC0A675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99178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144C06-8CE4-8405-BF27-7F3F22232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B4AF6-092F-79E0-D918-41220F931E42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1C43D-2A4E-9EAC-D3F3-51A250DD0AB1}"/>
              </a:ext>
            </a:extLst>
          </p:cNvPr>
          <p:cNvSpPr txBox="1"/>
          <p:nvPr/>
        </p:nvSpPr>
        <p:spPr>
          <a:xfrm>
            <a:off x="1108364" y="136721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Governance Challenges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 requires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coordination between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Credit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department.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Risk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management.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Finance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Treasury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Internal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audit.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Compliance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Business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units.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FCDC5A75-203C-A5D9-2EA6-3327A65E1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15433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D946E47-E271-5E32-A3CE-83380CD6C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BFD89F-13E9-CC28-666C-94A4D71F696C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FFD3E-44A9-AAB9-C70D-EE30FF7F8D8F}"/>
              </a:ext>
            </a:extLst>
          </p:cNvPr>
          <p:cNvSpPr txBox="1"/>
          <p:nvPr/>
        </p:nvSpPr>
        <p:spPr>
          <a:xfrm>
            <a:off x="1108364" y="1367212"/>
            <a:ext cx="10668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Impact of ECL on Indian Banks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CEBEC300-3F30-591E-4E9D-C51D2A922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18142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EC072B4-5F9B-EBEC-F205-D602337CF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AB94CB-A594-ED47-F5FB-135C74CC4F63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55675-4A52-1B9F-7A29-5763AD4F9FE1}"/>
              </a:ext>
            </a:extLst>
          </p:cNvPr>
          <p:cNvSpPr txBox="1"/>
          <p:nvPr/>
        </p:nvSpPr>
        <p:spPr>
          <a:xfrm>
            <a:off x="1108364" y="1367212"/>
            <a:ext cx="10668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Increase in Provisions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Stage-2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provisioning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may significantly increase compared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 existing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standard asset provisioning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400C60C9-23ED-5C81-2A3E-BA42AE9E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62805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DEAF82-8FC6-783A-84CC-69B66AE24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4859CC-FA26-2362-7448-103205EC2590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59995-CA60-CF80-D84E-B30C37176469}"/>
              </a:ext>
            </a:extLst>
          </p:cNvPr>
          <p:cNvSpPr txBox="1"/>
          <p:nvPr/>
        </p:nvSpPr>
        <p:spPr>
          <a:xfrm>
            <a:off x="1108364" y="1367212"/>
            <a:ext cx="10668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Initial Reduction in Profits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may experience short-term profit pressure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due to higher upfront provisioning.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660C4ED4-CE5A-E176-47D9-10AD82B28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00522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5F3814F-02AA-CE79-09CB-EBEA7AA8C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315811-DDCD-145A-04C3-D661266928D4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9B1AD-C33F-D89F-041B-12DD50BB2F1B}"/>
              </a:ext>
            </a:extLst>
          </p:cNvPr>
          <p:cNvSpPr txBox="1"/>
          <p:nvPr/>
        </p:nvSpPr>
        <p:spPr>
          <a:xfrm>
            <a:off x="1108364" y="1367212"/>
            <a:ext cx="10668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Improved Balance Sheet Quality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Long-term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resilience and transparency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will improve substantially.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4B7D2082-0205-F266-4B27-C0F67E30E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14926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AB79C5D-1F3C-B406-D521-AC8EC76B5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582FF5-DFE4-E541-12B4-B67451D5F672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0B4C6-769E-BDEE-AF43-0C13EC6D90A2}"/>
              </a:ext>
            </a:extLst>
          </p:cNvPr>
          <p:cNvSpPr txBox="1"/>
          <p:nvPr/>
        </p:nvSpPr>
        <p:spPr>
          <a:xfrm>
            <a:off x="1108364" y="1367212"/>
            <a:ext cx="10668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Better Investor Confidence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Global investors prefer transparent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forward-looking provisioning systems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D9396695-7A00-F4BB-D93E-27BF0AAD8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2285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24B211B-5DC0-29C5-3463-17BBE326E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67692C-011D-CBB7-0925-17B5461F477B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06D3E-E29B-FB93-E000-B84A2D503FAB}"/>
              </a:ext>
            </a:extLst>
          </p:cNvPr>
          <p:cNvSpPr txBox="1"/>
          <p:nvPr/>
        </p:nvSpPr>
        <p:spPr>
          <a:xfrm>
            <a:off x="1108364" y="1367212"/>
            <a:ext cx="1066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ECL framework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represents one of the most transformative reforms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in Indian banking after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prudential norms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Basel regulations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asset classification reforms</a:t>
            </a:r>
            <a:r>
              <a:rPr lang="en-US" sz="3200" b="1" dirty="0">
                <a:solidFill>
                  <a:srgbClr val="111111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(IRAC)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C08F795D-4D5F-49E5-0EF5-9658AB89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02704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51ADBB3-DE9E-6AA9-F701-BB2B63F32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A72018-0E62-4047-4479-F4F3923365E8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556B8-06B5-FB86-459E-438AC83C73BF}"/>
              </a:ext>
            </a:extLst>
          </p:cNvPr>
          <p:cNvSpPr txBox="1"/>
          <p:nvPr/>
        </p:nvSpPr>
        <p:spPr>
          <a:xfrm>
            <a:off x="1108364" y="1367212"/>
            <a:ext cx="10668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Stronger Risk Culture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 will increasingly move from 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loan growth orientation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” to 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risk-adjusted profitability.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”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6100AB1A-BD26-E099-240D-68BA9A1AE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30830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D31E106-199E-7CF2-4BC4-752CD82FB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29BB94-64AA-6438-28BD-6D6868C42563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F0C6C-1723-6454-7B68-A244253A9377}"/>
              </a:ext>
            </a:extLst>
          </p:cNvPr>
          <p:cNvSpPr txBox="1"/>
          <p:nvPr/>
        </p:nvSpPr>
        <p:spPr>
          <a:xfrm>
            <a:off x="1108364" y="1367212"/>
            <a:ext cx="106680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Strategic Importance of ‘Cost and Management Accountants (CMAs)’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3A05AE76-B75E-E998-F406-EEA13248C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4404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3A96E80-9861-8A92-3E45-AD6961A41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13E1A3-E1D8-8873-975E-06381736395C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18256-1182-4993-7A9B-F16DB390365A}"/>
              </a:ext>
            </a:extLst>
          </p:cNvPr>
          <p:cNvSpPr txBox="1"/>
          <p:nvPr/>
        </p:nvSpPr>
        <p:spPr>
          <a:xfrm>
            <a:off x="1108364" y="1394106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ECL framework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is not merely an accounting reform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It is fundamentally: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costing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exercise.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forecasting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exercise.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risk analytics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exercise.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strategic management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exercise.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performance measurement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exercise.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Therefore,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CMAs are uniquely positioned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 contribute significantly.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002ABCC7-24CE-B60F-1F16-BB81B8D4E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60966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3A0986E-E577-55F4-EF39-213E373FF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9B8C0D-C9FF-71D3-3F5B-6089FF4B92AA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A22B9-1834-31DB-B176-DA30D41449C8}"/>
              </a:ext>
            </a:extLst>
          </p:cNvPr>
          <p:cNvSpPr txBox="1"/>
          <p:nvPr/>
        </p:nvSpPr>
        <p:spPr>
          <a:xfrm>
            <a:off x="1108364" y="1367212"/>
            <a:ext cx="10668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Why CMAs are Highly Suitable for ECL Framework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7E20989E-259C-8E53-F0AC-32D793A0A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25085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497418E-EDC3-38A6-EC2F-E224CAA68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922E1-0C42-0445-DDA1-A8A8ED9FE814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B75D5-51F2-1E80-9538-DE1E9ED20951}"/>
              </a:ext>
            </a:extLst>
          </p:cNvPr>
          <p:cNvSpPr txBox="1"/>
          <p:nvPr/>
        </p:nvSpPr>
        <p:spPr>
          <a:xfrm>
            <a:off x="1108364" y="1152060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CMAs Possess </a:t>
            </a:r>
            <a:r>
              <a:rPr lang="en-IN" sz="3200" dirty="0">
                <a:solidFill>
                  <a:srgbClr val="111111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</a:t>
            </a:r>
            <a:r>
              <a:rPr kumimoji="0" lang="en-IN" sz="320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xpertise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in: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Data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analytics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Cost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modelling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Forecasting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Budgeting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Variance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analysis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Internal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controls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Management information systems (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MIS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).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Strategic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Cost </a:t>
            </a:r>
            <a:r>
              <a:rPr lang="en-IN" sz="3200" dirty="0">
                <a:solidFill>
                  <a:srgbClr val="111111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</a:t>
            </a:r>
            <a:r>
              <a:rPr kumimoji="0" lang="en-IN" sz="320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anagement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Performance 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Measurement.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These competencies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directly align with ECL implementation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requirements.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AB33D945-413F-D735-C4EC-8FA2129EA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08567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1A1D9A0-C257-DB8A-746E-FAE40A98D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2C0425-BE0B-6CA5-6561-6FAF1F379BD3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4C609-392F-C838-658A-56E5C59D0F52}"/>
              </a:ext>
            </a:extLst>
          </p:cNvPr>
          <p:cNvSpPr txBox="1"/>
          <p:nvPr/>
        </p:nvSpPr>
        <p:spPr>
          <a:xfrm>
            <a:off x="1108364" y="1367212"/>
            <a:ext cx="10668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Areas Where CMAs Can Add Value in ECL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F382D422-AE41-DE46-B2F4-C8E32A4A9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56440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21341C7-17F2-CA85-6EFC-5C62C230A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F7F81E-1E31-C701-E7FB-67E78D1F9EAA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7D962-7045-0779-A8F5-86FFCF2203E9}"/>
              </a:ext>
            </a:extLst>
          </p:cNvPr>
          <p:cNvSpPr txBox="1"/>
          <p:nvPr/>
        </p:nvSpPr>
        <p:spPr>
          <a:xfrm>
            <a:off x="1108364" y="136721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1. Costing of Credit Risk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CMAs can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scientifically determine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Product-wise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credit cost.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Segment-wise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expected loss.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Branch-wise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provisioning trends.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Sector-wise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risk-adjusted profitability.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This enables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better pricing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decisions.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6341F344-CD95-A3AE-BE91-D9F67754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02182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D62EAC8-2933-9C85-0CDE-6C0E48307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1C4D80-0593-C7B4-F6E4-C041F81674D7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2A90F-67E0-01D7-5666-F754E085B818}"/>
              </a:ext>
            </a:extLst>
          </p:cNvPr>
          <p:cNvSpPr txBox="1"/>
          <p:nvPr/>
        </p:nvSpPr>
        <p:spPr>
          <a:xfrm>
            <a:off x="1108364" y="136721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2. Risk-Based Product Costing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Traditional costing ignores expected loss.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CMAs can develop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Risk-adjusted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loan pricing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Risk-adjusted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return models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Customer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profitability analysis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This helps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 price loans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scientifically.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5E146BDD-0866-2896-A541-75911479B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87339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EBE070C-B718-CFCE-3178-BD6520EDD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DF41D5-8806-6605-07C5-9E911FD54D07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A68D1-332D-C416-0DF8-19719B0B421A}"/>
              </a:ext>
            </a:extLst>
          </p:cNvPr>
          <p:cNvSpPr txBox="1"/>
          <p:nvPr/>
        </p:nvSpPr>
        <p:spPr>
          <a:xfrm>
            <a:off x="1108364" y="1367212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3. Budgeting and Forecasting Under ECL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 requires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future-oriented provisioning forecasts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CMAs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can contribute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in: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Macro-economic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scenario planning.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Stress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budgeting.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Capital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forecasting.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Earnings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sensitivity analysis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20348A6E-6B38-EDA5-A746-44D8D0D0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82456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6713E57-54DB-032C-4C19-4E133E58C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7B9285-A1CB-E10B-5678-A49840F0557F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7355A-0D05-BC0B-CF4A-438027523F96}"/>
              </a:ext>
            </a:extLst>
          </p:cNvPr>
          <p:cNvSpPr txBox="1"/>
          <p:nvPr/>
        </p:nvSpPr>
        <p:spPr>
          <a:xfrm>
            <a:off x="1108364" y="136721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4. Data Validation and MIS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CMAs have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strong expertise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Reconciliation.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Data integrity.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Cost MIS.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Variance Analysis.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These are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critical for ECL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accuracy.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A5C329E3-5F2D-C0D7-C5DB-EECAA4F99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2544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858F6DF-9185-6475-802B-C3A5EE268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4478E6-D6EA-7013-325C-686D0B734B61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33564-A829-26CA-DBDD-FC646CD53009}"/>
              </a:ext>
            </a:extLst>
          </p:cNvPr>
          <p:cNvSpPr txBox="1"/>
          <p:nvPr/>
        </p:nvSpPr>
        <p:spPr>
          <a:xfrm>
            <a:off x="1108364" y="1367212"/>
            <a:ext cx="10668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Why Provisions are Required on Loans and Investments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CCC00C1E-3C52-36CD-48D5-9D1A40E6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58980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FF8DB90-7CD4-01CE-A5DE-F3FA5254A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9804FC-FAC4-067D-4D5F-20C918A2A1DE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9BCE2-993C-467C-830C-81FB9C92C334}"/>
              </a:ext>
            </a:extLst>
          </p:cNvPr>
          <p:cNvSpPr txBox="1"/>
          <p:nvPr/>
        </p:nvSpPr>
        <p:spPr>
          <a:xfrm>
            <a:off x="1108364" y="136721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5. Strategic Performance Measurement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 must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now evaluate performance after considering expected credit loss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CMAs can redesign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KPIs such as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Risk-adjusted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ROA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Risk-adjusted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ROE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Economic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profit 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Credit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Cost </a:t>
            </a:r>
            <a:r>
              <a:rPr lang="en-US" sz="3200" b="1" dirty="0">
                <a:solidFill>
                  <a:srgbClr val="111111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fficiency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Portfolio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Yield after ECL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0663D132-CE75-4496-A36E-D8AFA7EE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83249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78E2E7F-5297-F018-7E2C-EF7BB4634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3C2C4-6778-4C2F-2348-1512B1765BDE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CD9F9-4CCF-DD7D-F077-6E3D14EF9ADD}"/>
              </a:ext>
            </a:extLst>
          </p:cNvPr>
          <p:cNvSpPr txBox="1"/>
          <p:nvPr/>
        </p:nvSpPr>
        <p:spPr>
          <a:xfrm>
            <a:off x="1108364" y="136721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6. Internal Controls and Governance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 requires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robust governance and control frameworks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CMAs can strengthen: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Control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testing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Policy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compliance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Process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audits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Cost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efficiency monitoring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Governance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documentation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A88AB97E-0BE3-C703-3F8A-6C63337DF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050737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473166-29C5-F62E-61DC-1082169E0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4194B2-BB48-C652-C1B3-3C1663F28960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268EC-F107-91AA-52C6-6498B30BF507}"/>
              </a:ext>
            </a:extLst>
          </p:cNvPr>
          <p:cNvSpPr txBox="1"/>
          <p:nvPr/>
        </p:nvSpPr>
        <p:spPr>
          <a:xfrm>
            <a:off x="1108364" y="1367212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7. Stress Testing and Scenario Analysis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CMAs are trained in forecasting and sensitivity analysis. They can assist in: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Economic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downturn simulations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Sectoral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stress scenarios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Portfolio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migration analysis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Earnings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impact assessment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6093ED96-82A9-C591-1725-80DBC0E54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63123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DA48477-A912-0AD4-3B78-4B6139B7B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EE517D-7C62-F80E-3899-3AFA8D89338D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4B7B2-5727-80E1-38D7-707764872233}"/>
              </a:ext>
            </a:extLst>
          </p:cNvPr>
          <p:cNvSpPr txBox="1"/>
          <p:nvPr/>
        </p:nvSpPr>
        <p:spPr>
          <a:xfrm>
            <a:off x="1108364" y="1165507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8. Cost Optimization During ECL Transition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 implementation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involves major expenditure 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on: Technology-Data infrastructure-Consultants-Training-Analytics platforms.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CMAs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can ensure</a:t>
            </a: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Cost-benefit analysis.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ROI assessment.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Budget control.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Vendor evaluation.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Process optimization.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1F486381-E269-2A80-15CA-80B5EAE90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02863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F5D4E3C-00AF-EB81-5B0C-67D75AFCB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391641-CEB4-3093-BA99-A83A6C2663ED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1A7E5-ACB5-7545-1D3C-BE7A524971E5}"/>
              </a:ext>
            </a:extLst>
          </p:cNvPr>
          <p:cNvSpPr txBox="1"/>
          <p:nvPr/>
        </p:nvSpPr>
        <p:spPr>
          <a:xfrm>
            <a:off x="1108364" y="136721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9. Integration of ECL with Strategic Management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CMAs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can help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integrate ECL into: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Enterprise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Risk Management.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Business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strategy.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Capital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allocation.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Product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profitability.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Branch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performance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evaluation.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0E954644-01A9-E9EA-AC22-82904519E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15041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25A28AE-EBA3-1BA3-91BF-D08D85CAD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C3D46B-B928-457F-5EB1-1FA94FD6212C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42F57-B4CC-4175-57F9-EB0B582F9E5E}"/>
              </a:ext>
            </a:extLst>
          </p:cNvPr>
          <p:cNvSpPr txBox="1"/>
          <p:nvPr/>
        </p:nvSpPr>
        <p:spPr>
          <a:xfrm>
            <a:off x="1108364" y="136721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10. Assurance and Validation Role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CMAs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practice can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offer: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Independent model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validation support.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governance reviews.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Data quality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assessments.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Cost audits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implementation projects.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Compliance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reviews.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F3AC23AA-CC9D-AB4E-70A9-A8226F1DC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86755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86C39C7-5B57-1252-39B6-82F064A3C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1D5F65-DB1C-0847-A059-CAAF89CFA8DF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6AFA2-908F-EF6A-9EA2-E1E736E7EAF8}"/>
              </a:ext>
            </a:extLst>
          </p:cNvPr>
          <p:cNvSpPr txBox="1"/>
          <p:nvPr/>
        </p:nvSpPr>
        <p:spPr>
          <a:xfrm>
            <a:off x="1108364" y="1367212"/>
            <a:ext cx="10668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N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Emerging Professional Opportunities for CMA Professionals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E40D0294-E4F8-4560-3035-5C52B90C4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06361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0E83036-4503-0942-24B7-70EBB0A51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3099A4-2577-099B-8ED2-D74722F302F0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A0A14-B9A5-3497-C5B4-6F4AFC2E0680}"/>
              </a:ext>
            </a:extLst>
          </p:cNvPr>
          <p:cNvSpPr txBox="1"/>
          <p:nvPr/>
        </p:nvSpPr>
        <p:spPr>
          <a:xfrm>
            <a:off x="1108364" y="136721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ECL framework will create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substantial professional opportunities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for CMAs in: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NBFCs.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Consulting firms.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Risk advisory firms.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FinTech companies.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Internal audit assignments.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Regulatory compliance.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Model governance.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14E83062-45FB-856C-5032-B4BC4FD89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02469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213F105-7F0C-177C-B262-C08D8AF4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56A429-1814-FDB4-8501-986D9E92251E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B83A90-F8E0-354F-1E32-F8E84900C7EB}"/>
              </a:ext>
            </a:extLst>
          </p:cNvPr>
          <p:cNvSpPr txBox="1"/>
          <p:nvPr/>
        </p:nvSpPr>
        <p:spPr>
          <a:xfrm>
            <a:off x="1108364" y="1367212"/>
            <a:ext cx="10668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Why ECL is Not Merely an Accounting Reform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BCB21B2D-8500-8025-FB72-38FB35560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90546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B3CC7E6-A9EB-DA87-B8C4-85D982DDD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90EC14-EC2D-9760-38C0-95F29AD592CA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6F6785-215B-61BF-5EC7-85135020CE39}"/>
              </a:ext>
            </a:extLst>
          </p:cNvPr>
          <p:cNvSpPr txBox="1"/>
          <p:nvPr/>
        </p:nvSpPr>
        <p:spPr>
          <a:xfrm>
            <a:off x="1108364" y="1178954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 fundamentally changes the philosophy of banking from: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“Recognize losses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after default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“Anticipate and absorb losses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before default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.”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This transforms banking into a predictive, analytics-driven, risk-sensitive business model. Therefore, ECL is: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strategic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transformation.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governance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transformation.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technology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transformation.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costing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transformation.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risk culture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transformation.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E507E5DD-9D59-CC63-188B-C4A831A1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0117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EBE2C9D-BE67-F7C2-63BA-B691DEE44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85AEB4-B0BD-2E62-641C-F2519AE81A5A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B0A7C-EBFE-0318-6E57-1816CE9ACF8B}"/>
              </a:ext>
            </a:extLst>
          </p:cNvPr>
          <p:cNvSpPr txBox="1"/>
          <p:nvPr/>
        </p:nvSpPr>
        <p:spPr>
          <a:xfrm>
            <a:off x="1108364" y="1367212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Provisioning is fundamentally based on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accounting principle of prudence and conservatism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cannot recognize profits without recognizing probable losses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Since lending and investment activities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inherently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involve credit risk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provisions are necessary to protect the financial system from sudden shocks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B2CBE10F-3467-F072-819B-BB13D09E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010350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F69D4B1-2012-DE64-4BB1-DEAF25322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4F61B9-2A94-F934-CAA2-3564236CC1F0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712C1-BB0C-0299-3206-05364476C54A}"/>
              </a:ext>
            </a:extLst>
          </p:cNvPr>
          <p:cNvSpPr txBox="1"/>
          <p:nvPr/>
        </p:nvSpPr>
        <p:spPr>
          <a:xfrm>
            <a:off x="1108364" y="1367212"/>
            <a:ext cx="10668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Role of CMAs in the ‘Future Banking Ecosystem’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F9ACABCC-8157-F84A-D442-37F5C09B5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83543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D1EDBC0-EE71-37CC-D7C2-1C2E286BB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41A980-C195-D480-AB0B-052730FC8F10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FA231-A20F-98B0-4208-CA99FE018EC0}"/>
              </a:ext>
            </a:extLst>
          </p:cNvPr>
          <p:cNvSpPr txBox="1"/>
          <p:nvPr/>
        </p:nvSpPr>
        <p:spPr>
          <a:xfrm>
            <a:off x="1108364" y="1205848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future banking ecosystem will increasingly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require professionals capable of combining: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Finance.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Costing.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Analytics.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Risk management.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Technology understanding.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Strategic forecasting.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CMAs possess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interdisciplinary capability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 bridge these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domains effectively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608C4393-47F9-AD00-4F85-4E87659D1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21398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979D2A1-F812-F239-0FAB-91A691CA0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9695DC-AB2E-5FEF-0F82-3F25110DC27E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47B6F-9489-DDDE-8AE9-BDD2D7D2ECA4}"/>
              </a:ext>
            </a:extLst>
          </p:cNvPr>
          <p:cNvSpPr txBox="1"/>
          <p:nvPr/>
        </p:nvSpPr>
        <p:spPr>
          <a:xfrm>
            <a:off x="1108364" y="136721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Hence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CMA professionals can emerge as: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consultants.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Risk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costing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specialists.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analytics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experts.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Strategic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finance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advisors.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Governance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control specialists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A0983953-EC90-F49F-0340-ED74FD29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725874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42CA25-8C3F-AC78-A69C-21F90236C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FE6E81-69E9-8C96-CB38-9F57A6285818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B0121-172E-B0F8-8BC0-046985B03165}"/>
              </a:ext>
            </a:extLst>
          </p:cNvPr>
          <p:cNvSpPr txBox="1"/>
          <p:nvPr/>
        </p:nvSpPr>
        <p:spPr>
          <a:xfrm>
            <a:off x="1108364" y="1367212"/>
            <a:ext cx="10668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N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 Conclude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350E7FED-BA3A-905E-94CA-E8AA35E8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72498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A8AF2EC-2547-FC82-CF5B-C25871948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9F1CAC-255B-3DF7-F20B-511285E468E4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8EC86-4657-B82C-E6BD-1C4CD2E0ACDE}"/>
              </a:ext>
            </a:extLst>
          </p:cNvPr>
          <p:cNvSpPr txBox="1"/>
          <p:nvPr/>
        </p:nvSpPr>
        <p:spPr>
          <a:xfrm>
            <a:off x="1108364" y="1367212"/>
            <a:ext cx="1066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journey began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with basic prudential provisioning norms after the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Narasimham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Committee reforms,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evolved through IRAC norms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and Basel frameworks, and has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now culminated in the RBI’s Expected Credit Loss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framework effective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from 1 April 2027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94CB3F10-C43D-1119-7817-3128FCEE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653936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9A84BDB-BDAB-D293-318C-5973C6346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61DCEC-09D0-A241-B4A4-BC7E6AE1FB5A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E74FA-5FB4-B91F-753F-A4F098A6E398}"/>
              </a:ext>
            </a:extLst>
          </p:cNvPr>
          <p:cNvSpPr txBox="1"/>
          <p:nvPr/>
        </p:nvSpPr>
        <p:spPr>
          <a:xfrm>
            <a:off x="1108364" y="1367212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ECL framework is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landmark reform because it compels banks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 identify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risk early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create forward-looking buffers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strengthen governance,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improve financial resilience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aligns India with global banking standards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while enhancing transparency and systemic stability.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232CD873-3128-F4FB-4ACB-98B11F5CE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22165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DEF8930-886A-7A30-8BDE-8CE9E935C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7A93DF-BDDE-AC1F-FB2F-E0FA425176B3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45B5B-269F-EBBB-C92D-7DC157667342}"/>
              </a:ext>
            </a:extLst>
          </p:cNvPr>
          <p:cNvSpPr txBox="1"/>
          <p:nvPr/>
        </p:nvSpPr>
        <p:spPr>
          <a:xfrm>
            <a:off x="1108364" y="136721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For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CMA professionals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ECL opens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transformative opportunity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Subject to Approval / Identification / Empanelment of Regulators like RBI, IRDAI or IBA or Individual Banks (Public, Private or Foreign Banks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).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implementation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ECL is deeply connected with costing, analytics, forecasting, governance, performance management, and strategic decision-making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CMAs can therefore play a pivotal role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in helping Indian banks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transition successfully into the new era of predictive and risk-based banking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4A78F63E-5B7F-75F0-9778-14830EED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74061"/>
      </p:ext>
    </p:extLst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ADCF9B4-698E-47DE-F69F-2F7627D3D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972032-A8BD-90A9-0BA6-B01368B9C3BB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415F9-AC05-2141-001B-41EEC8B4825D}"/>
              </a:ext>
            </a:extLst>
          </p:cNvPr>
          <p:cNvSpPr txBox="1"/>
          <p:nvPr/>
        </p:nvSpPr>
        <p:spPr>
          <a:xfrm>
            <a:off x="1108364" y="136721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future of banking will not merely depend upon credit growth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but upon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quality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pricing,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sustainability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and risk-adjusted profitability of assets.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this evolving landscape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Cost and Management Accountants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are poised to become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indispensable strategic partners in the Indian banking system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F5516C36-EA1F-3FAA-AD33-5875BF166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2369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573453-EFB3-447D-80A7-DC68DC74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636104"/>
            <a:ext cx="11029615" cy="609599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8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Light" panose="020E0507020206020404" pitchFamily="34" charset="0"/>
              </a:rPr>
              <a:t>Thank You</a:t>
            </a: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CMA (Dr.) P. Siva Rama Prasad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Former Asst. General Manager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State Bank of India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Hyderabad</a:t>
            </a:r>
          </a:p>
          <a:p>
            <a:pPr marL="0" indent="0" algn="r">
              <a:buNone/>
            </a:pPr>
            <a:r>
              <a:rPr lang="en-US" sz="3800" b="1" i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M.Com</a:t>
            </a:r>
            <a:r>
              <a:rPr lang="en-US" sz="3800" b="1" i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., MBA (Finance)., FCMA., FCS., FIIBF., FIII (Life &amp; General)., MAIMA.,</a:t>
            </a: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IN" sz="2300" dirty="0"/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0D60CB9C-3199-0C9D-FFCC-77B022221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44" y="663116"/>
            <a:ext cx="1425669" cy="147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5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11003F8-A5C8-AEB5-3EBD-6B479787D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5084B2-E10E-2923-486F-E4366B203ED6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9285C-90EC-6F10-3F4B-9F02B3098FEC}"/>
              </a:ext>
            </a:extLst>
          </p:cNvPr>
          <p:cNvSpPr txBox="1"/>
          <p:nvPr/>
        </p:nvSpPr>
        <p:spPr>
          <a:xfrm>
            <a:off x="1108364" y="136721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1. Protection of Depositors’ Money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Banks primarily operate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with public deposits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If loans become unrecoverable and no provisions exist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the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bank’s capital gets eroded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Provisioning acts as a financial cushion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to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absorb losses without destabilizing the bank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F5F48030-F089-A7D4-4301-B5A5DFE4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2165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8E89AD5-F71D-52EA-A1C9-462DCAB07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16A255-7E45-4886-7367-ADFD55BD56CE}"/>
              </a:ext>
            </a:extLst>
          </p:cNvPr>
          <p:cNvSpPr txBox="1"/>
          <p:nvPr/>
        </p:nvSpPr>
        <p:spPr>
          <a:xfrm>
            <a:off x="779929" y="52323"/>
            <a:ext cx="1126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RBI’s ECL Regime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 Paradigm Shift in Asset Classification &amp; Provisioning of Indian Banks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D238C-D562-F5DF-D559-E48DC9B888CF}"/>
              </a:ext>
            </a:extLst>
          </p:cNvPr>
          <p:cNvSpPr txBox="1"/>
          <p:nvPr/>
        </p:nvSpPr>
        <p:spPr>
          <a:xfrm>
            <a:off x="1108364" y="136721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2. True and Fair Financial Statements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Without provisions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profits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may appear artificially inflated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 bank may report large profits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while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actually carrying hidden stressed assets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srgbClr val="111111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Provisioning ensures realistic presentation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financial health.</a:t>
            </a:r>
          </a:p>
        </p:txBody>
      </p:sp>
      <p:pic>
        <p:nvPicPr>
          <p:cNvPr id="2" name="Picture 2" descr="ICWAI (@icai.cma) • Facebook">
            <a:extLst>
              <a:ext uri="{FF2B5EF4-FFF2-40B4-BE49-F238E27FC236}">
                <a16:creationId xmlns:a16="http://schemas.microsoft.com/office/drawing/2014/main" id="{37CC4A6E-FDBD-D94E-7AB5-386F0BDFC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94" y="58002"/>
            <a:ext cx="102225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1705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{B331FBFB-2F58-4FC1-A9E9-05A174281090}tf10001105</Template>
  <TotalTime>2659</TotalTime>
  <Words>3594</Words>
  <Application>Microsoft Office PowerPoint</Application>
  <PresentationFormat>Widescreen</PresentationFormat>
  <Paragraphs>751</Paragraphs>
  <Slides>78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Calibri</vt:lpstr>
      <vt:lpstr>Copperplate Gothic Light</vt:lpstr>
      <vt:lpstr>Franklin Gothic Book</vt:lpstr>
      <vt:lpstr>Franklin Gothic Demi</vt:lpstr>
      <vt:lpstr>Gabriola</vt:lpstr>
      <vt:lpstr>Gill Sans MT</vt:lpstr>
      <vt:lpstr>Times New Roman</vt:lpstr>
      <vt:lpstr>Wingdings</vt:lpstr>
      <vt:lpstr>Wingdings 2</vt:lpstr>
      <vt:lpstr>Crop</vt:lpstr>
      <vt:lpstr>DividendVTI</vt:lpstr>
      <vt:lpstr>   RBI’s ECL Regime A Paradigm Shift in Asset Classification &amp; Provisioning of Indian Banks    CMA (Dr.) P. Siva Rama Prasad M.Com., MBA (Finance)., FCMA., FCS., FIIBF., FIII (Life &amp; General)., MAIMA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Background</dc:title>
  <dc:creator>Indu Sekhar Dantu</dc:creator>
  <cp:lastModifiedBy>P Siva Rama Prasad</cp:lastModifiedBy>
  <cp:revision>138</cp:revision>
  <dcterms:created xsi:type="dcterms:W3CDTF">2021-01-04T08:28:17Z</dcterms:created>
  <dcterms:modified xsi:type="dcterms:W3CDTF">2026-05-11T12:33:52Z</dcterms:modified>
</cp:coreProperties>
</file>