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94" r:id="rId4"/>
    <p:sldId id="258" r:id="rId5"/>
    <p:sldId id="259" r:id="rId6"/>
    <p:sldId id="260" r:id="rId7"/>
    <p:sldId id="261" r:id="rId8"/>
    <p:sldId id="291" r:id="rId9"/>
    <p:sldId id="262" r:id="rId10"/>
    <p:sldId id="263" r:id="rId11"/>
    <p:sldId id="266" r:id="rId12"/>
    <p:sldId id="264" r:id="rId13"/>
    <p:sldId id="265" r:id="rId14"/>
    <p:sldId id="267" r:id="rId15"/>
    <p:sldId id="268" r:id="rId16"/>
    <p:sldId id="270" r:id="rId17"/>
    <p:sldId id="272" r:id="rId18"/>
    <p:sldId id="271" r:id="rId19"/>
    <p:sldId id="273" r:id="rId20"/>
    <p:sldId id="295" r:id="rId21"/>
    <p:sldId id="274" r:id="rId22"/>
    <p:sldId id="279" r:id="rId23"/>
    <p:sldId id="280" r:id="rId24"/>
    <p:sldId id="281" r:id="rId25"/>
    <p:sldId id="275" r:id="rId26"/>
    <p:sldId id="277" r:id="rId27"/>
    <p:sldId id="282" r:id="rId28"/>
    <p:sldId id="283" r:id="rId29"/>
    <p:sldId id="284" r:id="rId30"/>
    <p:sldId id="285" r:id="rId31"/>
    <p:sldId id="287" r:id="rId32"/>
    <p:sldId id="286" r:id="rId33"/>
    <p:sldId id="288" r:id="rId34"/>
    <p:sldId id="289"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7"/>
    <p:restoredTop sz="94679"/>
  </p:normalViewPr>
  <p:slideViewPr>
    <p:cSldViewPr snapToGrid="0">
      <p:cViewPr varScale="1">
        <p:scale>
          <a:sx n="158" d="100"/>
          <a:sy n="158" d="100"/>
        </p:scale>
        <p:origin x="41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5/6/25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5/6/25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5/6/25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B4BA-97E8-8CEA-6208-449EAE3C4EDD}"/>
              </a:ext>
            </a:extLst>
          </p:cNvPr>
          <p:cNvSpPr>
            <a:spLocks noGrp="1"/>
          </p:cNvSpPr>
          <p:nvPr>
            <p:ph type="ctrTitle"/>
          </p:nvPr>
        </p:nvSpPr>
        <p:spPr/>
        <p:txBody>
          <a:bodyPr/>
          <a:lstStyle/>
          <a:p>
            <a:pPr algn="ctr"/>
            <a:r>
              <a:rPr lang="en-US" dirty="0">
                <a:solidFill>
                  <a:srgbClr val="00B050"/>
                </a:solidFill>
              </a:rPr>
              <a:t>Transition towards net zero </a:t>
            </a:r>
          </a:p>
        </p:txBody>
      </p:sp>
      <p:sp>
        <p:nvSpPr>
          <p:cNvPr id="3" name="Subtitle 2">
            <a:extLst>
              <a:ext uri="{FF2B5EF4-FFF2-40B4-BE49-F238E27FC236}">
                <a16:creationId xmlns:a16="http://schemas.microsoft.com/office/drawing/2014/main" id="{A2BFE3FE-E1B8-C6C4-2FCB-EADF5949A563}"/>
              </a:ext>
            </a:extLst>
          </p:cNvPr>
          <p:cNvSpPr>
            <a:spLocks noGrp="1"/>
          </p:cNvSpPr>
          <p:nvPr>
            <p:ph type="subTitle" idx="1"/>
          </p:nvPr>
        </p:nvSpPr>
        <p:spPr>
          <a:xfrm>
            <a:off x="1173480" y="4389120"/>
            <a:ext cx="9203326" cy="1069848"/>
          </a:xfrm>
        </p:spPr>
        <p:txBody>
          <a:bodyPr>
            <a:normAutofit/>
          </a:bodyPr>
          <a:lstStyle/>
          <a:p>
            <a:r>
              <a:rPr lang="en-US" sz="2800" dirty="0">
                <a:solidFill>
                  <a:srgbClr val="FF0000"/>
                </a:solidFill>
              </a:rPr>
              <a:t>Mother Earth has been given to us in trust so we can live comfortably and pass it on to our children..</a:t>
            </a:r>
          </a:p>
        </p:txBody>
      </p:sp>
    </p:spTree>
    <p:extLst>
      <p:ext uri="{BB962C8B-B14F-4D97-AF65-F5344CB8AC3E}">
        <p14:creationId xmlns:p14="http://schemas.microsoft.com/office/powerpoint/2010/main" val="199371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6DDD-1137-F913-C29C-4416E20AF0F2}"/>
              </a:ext>
            </a:extLst>
          </p:cNvPr>
          <p:cNvSpPr>
            <a:spLocks noGrp="1"/>
          </p:cNvSpPr>
          <p:nvPr>
            <p:ph type="title"/>
          </p:nvPr>
        </p:nvSpPr>
        <p:spPr/>
        <p:txBody>
          <a:bodyPr>
            <a:normAutofit/>
          </a:bodyPr>
          <a:lstStyle/>
          <a:p>
            <a:r>
              <a:rPr lang="en-US" sz="4000" dirty="0">
                <a:solidFill>
                  <a:srgbClr val="FF0000"/>
                </a:solidFill>
              </a:rPr>
              <a:t>SOCIO ECONOMIC BENEFITS OF NET ZERO transition</a:t>
            </a:r>
          </a:p>
        </p:txBody>
      </p:sp>
      <p:sp>
        <p:nvSpPr>
          <p:cNvPr id="3" name="Content Placeholder 2">
            <a:extLst>
              <a:ext uri="{FF2B5EF4-FFF2-40B4-BE49-F238E27FC236}">
                <a16:creationId xmlns:a16="http://schemas.microsoft.com/office/drawing/2014/main" id="{F3EB5CED-4456-C763-CD2F-0AB57C856649}"/>
              </a:ext>
            </a:extLst>
          </p:cNvPr>
          <p:cNvSpPr>
            <a:spLocks noGrp="1"/>
          </p:cNvSpPr>
          <p:nvPr>
            <p:ph idx="1"/>
          </p:nvPr>
        </p:nvSpPr>
        <p:spPr/>
        <p:txBody>
          <a:bodyPr>
            <a:normAutofit fontScale="92500" lnSpcReduction="10000"/>
          </a:bodyPr>
          <a:lstStyle/>
          <a:p>
            <a:pPr algn="just">
              <a:buNone/>
            </a:pPr>
            <a:r>
              <a:rPr lang="en-IN" b="1" dirty="0">
                <a:solidFill>
                  <a:srgbClr val="FF0000"/>
                </a:solidFill>
              </a:rPr>
              <a:t>Ensuring Long-Term Economic Stability</a:t>
            </a:r>
            <a:r>
              <a:rPr lang="en-IN" b="1" dirty="0"/>
              <a:t>:</a:t>
            </a:r>
            <a:r>
              <a:rPr lang="en-IN" dirty="0"/>
              <a:t>. Net-zero pathways lead to new industries, green jobs, and innovation, fostering sustainable economic growth and energy independence.   </a:t>
            </a:r>
          </a:p>
          <a:p>
            <a:pPr algn="just">
              <a:buNone/>
            </a:pPr>
            <a:r>
              <a:rPr lang="en-IN" b="1" dirty="0">
                <a:solidFill>
                  <a:srgbClr val="FF0000"/>
                </a:solidFill>
              </a:rPr>
              <a:t>Enhancing Energy Security</a:t>
            </a:r>
            <a:r>
              <a:rPr lang="en-IN" b="1" dirty="0"/>
              <a:t>:</a:t>
            </a:r>
            <a:r>
              <a:rPr lang="en-IN" dirty="0"/>
              <a:t> Reliance on fossil fuels can expose nations to volatile global markets and geopolitical risks. Transitioning to domestically available renewable energy sources enhances energy security. </a:t>
            </a:r>
          </a:p>
          <a:p>
            <a:pPr algn="just">
              <a:buNone/>
            </a:pPr>
            <a:r>
              <a:rPr lang="en-IN" b="1" dirty="0">
                <a:solidFill>
                  <a:srgbClr val="FF0000"/>
                </a:solidFill>
              </a:rPr>
              <a:t>Improving Public Health</a:t>
            </a:r>
            <a:r>
              <a:rPr lang="en-IN" b="1" dirty="0"/>
              <a:t>:</a:t>
            </a:r>
            <a:r>
              <a:rPr lang="en-IN" dirty="0"/>
              <a:t> Air from fossil fuel use leads to respiratory and cardiovascular illnesses; Net Zero saves lives and reduces the burden on healthcare systems.   </a:t>
            </a:r>
          </a:p>
          <a:p>
            <a:pPr algn="just">
              <a:buNone/>
            </a:pPr>
            <a:r>
              <a:rPr lang="en-IN" b="1" dirty="0">
                <a:solidFill>
                  <a:srgbClr val="FF0000"/>
                </a:solidFill>
              </a:rPr>
              <a:t>Creating a More Equitable Future</a:t>
            </a:r>
            <a:r>
              <a:rPr lang="en-IN" b="1" dirty="0"/>
              <a:t>:</a:t>
            </a:r>
            <a:r>
              <a:rPr lang="en-IN" dirty="0"/>
              <a:t> Climate change disproportionately affects vulnerable populations. </a:t>
            </a:r>
          </a:p>
          <a:p>
            <a:pPr algn="ctr">
              <a:buNone/>
            </a:pPr>
            <a:r>
              <a:rPr lang="en-IN" dirty="0">
                <a:solidFill>
                  <a:srgbClr val="00B050"/>
                </a:solidFill>
              </a:rPr>
              <a:t>A just transition to net zero aims to create a fairer society by ensuring that the benefits of the green economy are shared and that no one is left behind in the shift away from high-carbon industries.</a:t>
            </a:r>
            <a:endParaRPr lang="en-US" dirty="0">
              <a:solidFill>
                <a:srgbClr val="00B050"/>
              </a:solidFill>
            </a:endParaRPr>
          </a:p>
        </p:txBody>
      </p:sp>
    </p:spTree>
    <p:extLst>
      <p:ext uri="{BB962C8B-B14F-4D97-AF65-F5344CB8AC3E}">
        <p14:creationId xmlns:p14="http://schemas.microsoft.com/office/powerpoint/2010/main" val="303813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100F-350C-8AA9-915A-9EE6E7AA543E}"/>
              </a:ext>
            </a:extLst>
          </p:cNvPr>
          <p:cNvSpPr>
            <a:spLocks noGrp="1"/>
          </p:cNvSpPr>
          <p:nvPr>
            <p:ph type="title"/>
          </p:nvPr>
        </p:nvSpPr>
        <p:spPr/>
        <p:txBody>
          <a:bodyPr>
            <a:normAutofit/>
          </a:bodyPr>
          <a:lstStyle/>
          <a:p>
            <a:r>
              <a:rPr lang="en-US" sz="4000" dirty="0">
                <a:solidFill>
                  <a:srgbClr val="FF0000"/>
                </a:solidFill>
              </a:rPr>
              <a:t>BANKS ARE A CRUCIAL VEHICLE OF THE NET-ZERO JOURNEY</a:t>
            </a:r>
          </a:p>
        </p:txBody>
      </p:sp>
      <p:sp>
        <p:nvSpPr>
          <p:cNvPr id="3" name="Content Placeholder 2">
            <a:extLst>
              <a:ext uri="{FF2B5EF4-FFF2-40B4-BE49-F238E27FC236}">
                <a16:creationId xmlns:a16="http://schemas.microsoft.com/office/drawing/2014/main" id="{0A64930D-459F-9201-13B1-BF0CD000B9B8}"/>
              </a:ext>
            </a:extLst>
          </p:cNvPr>
          <p:cNvSpPr>
            <a:spLocks noGrp="1"/>
          </p:cNvSpPr>
          <p:nvPr>
            <p:ph idx="1"/>
          </p:nvPr>
        </p:nvSpPr>
        <p:spPr/>
        <p:txBody>
          <a:bodyPr>
            <a:noAutofit/>
          </a:bodyPr>
          <a:lstStyle/>
          <a:p>
            <a:pPr algn="just"/>
            <a:r>
              <a:rPr lang="en-IN" sz="2400" dirty="0">
                <a:solidFill>
                  <a:srgbClr val="00B050"/>
                </a:solidFill>
              </a:rPr>
              <a:t>Banks play a crucial and multifaceted role in the transition towards net zero. </a:t>
            </a:r>
          </a:p>
          <a:p>
            <a:pPr algn="just"/>
            <a:r>
              <a:rPr lang="en-IN" sz="2400" dirty="0"/>
              <a:t>Their involvement spans from financing green initiatives to managing climate-related financial risks. </a:t>
            </a:r>
          </a:p>
          <a:p>
            <a:pPr algn="just"/>
            <a:r>
              <a:rPr lang="en-IN" sz="2400" dirty="0">
                <a:solidFill>
                  <a:srgbClr val="00B050"/>
                </a:solidFill>
              </a:rPr>
              <a:t>Banks are central to achieving net zero by directing financial flows towards sustainable activities and safeguarding against the economic risks of climate change. </a:t>
            </a:r>
          </a:p>
          <a:p>
            <a:pPr algn="just"/>
            <a:r>
              <a:rPr lang="en-IN" sz="2400" dirty="0"/>
              <a:t>India’s banking sector is committed to aligning its lending and investment portfolios with net-zero emissions by 2070</a:t>
            </a:r>
            <a:endParaRPr lang="en-US" sz="2400" dirty="0"/>
          </a:p>
        </p:txBody>
      </p:sp>
    </p:spTree>
    <p:extLst>
      <p:ext uri="{BB962C8B-B14F-4D97-AF65-F5344CB8AC3E}">
        <p14:creationId xmlns:p14="http://schemas.microsoft.com/office/powerpoint/2010/main" val="333971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CB0E-F13E-2720-9BD8-64DF28CE8120}"/>
              </a:ext>
            </a:extLst>
          </p:cNvPr>
          <p:cNvSpPr>
            <a:spLocks noGrp="1"/>
          </p:cNvSpPr>
          <p:nvPr>
            <p:ph type="title"/>
          </p:nvPr>
        </p:nvSpPr>
        <p:spPr/>
        <p:txBody>
          <a:bodyPr>
            <a:normAutofit/>
          </a:bodyPr>
          <a:lstStyle/>
          <a:p>
            <a:r>
              <a:rPr lang="en-US" sz="4000" dirty="0">
                <a:solidFill>
                  <a:srgbClr val="FF0000"/>
                </a:solidFill>
              </a:rPr>
              <a:t>HOW are banks RELATED TO NET ZERO?</a:t>
            </a:r>
          </a:p>
        </p:txBody>
      </p:sp>
      <p:sp>
        <p:nvSpPr>
          <p:cNvPr id="3" name="Content Placeholder 2">
            <a:extLst>
              <a:ext uri="{FF2B5EF4-FFF2-40B4-BE49-F238E27FC236}">
                <a16:creationId xmlns:a16="http://schemas.microsoft.com/office/drawing/2014/main" id="{5F3D1C7B-7536-8264-7094-75BD7D2BDB8C}"/>
              </a:ext>
            </a:extLst>
          </p:cNvPr>
          <p:cNvSpPr>
            <a:spLocks noGrp="1"/>
          </p:cNvSpPr>
          <p:nvPr>
            <p:ph idx="1"/>
          </p:nvPr>
        </p:nvSpPr>
        <p:spPr/>
        <p:txBody>
          <a:bodyPr>
            <a:normAutofit/>
          </a:bodyPr>
          <a:lstStyle/>
          <a:p>
            <a:pPr algn="just">
              <a:buFont typeface="Arial" panose="020B0604020202020204" pitchFamily="34" charset="0"/>
              <a:buChar char="•"/>
            </a:pPr>
            <a:r>
              <a:rPr lang="en-IN" b="1" dirty="0">
                <a:solidFill>
                  <a:srgbClr val="FF0000"/>
                </a:solidFill>
              </a:rPr>
              <a:t>Financing Green Projects</a:t>
            </a:r>
            <a:r>
              <a:rPr lang="en-IN" b="1" dirty="0"/>
              <a:t>:</a:t>
            </a:r>
            <a:r>
              <a:rPr lang="en-IN" dirty="0"/>
              <a:t> Banks provide crucial capital for deploying clean technologies and sustainable projects. This includes lending to solar, wind, green buildings, and electric vehicles.   </a:t>
            </a:r>
          </a:p>
          <a:p>
            <a:pPr algn="just">
              <a:buFont typeface="Arial" panose="020B0604020202020204" pitchFamily="34" charset="0"/>
              <a:buChar char="•"/>
            </a:pPr>
            <a:r>
              <a:rPr lang="en-IN" b="1" dirty="0">
                <a:solidFill>
                  <a:srgbClr val="FF0000"/>
                </a:solidFill>
              </a:rPr>
              <a:t>Developing Green Financial Products</a:t>
            </a:r>
            <a:r>
              <a:rPr lang="en-IN" b="1" dirty="0"/>
              <a:t>:</a:t>
            </a:r>
            <a:r>
              <a:rPr lang="en-IN" dirty="0"/>
              <a:t> Banks offer green financial products, such as green bonds, sustainability-linked loans, and mortgages, to incentivise environmentally friendly activities. </a:t>
            </a:r>
          </a:p>
          <a:p>
            <a:pPr algn="just">
              <a:buFont typeface="Arial" panose="020B0604020202020204" pitchFamily="34" charset="0"/>
              <a:buChar char="•"/>
            </a:pPr>
            <a:r>
              <a:rPr lang="en-IN" b="1" dirty="0">
                <a:solidFill>
                  <a:srgbClr val="FF0000"/>
                </a:solidFill>
              </a:rPr>
              <a:t>Supporting Businesses' Transition</a:t>
            </a:r>
            <a:r>
              <a:rPr lang="en-IN" b="1" dirty="0"/>
              <a:t>:</a:t>
            </a:r>
            <a:r>
              <a:rPr lang="en-IN" dirty="0"/>
              <a:t> Banks engage with their corporate clients to finance their transition plans towards net zero, which involves funding cleaner technologies.   </a:t>
            </a:r>
          </a:p>
          <a:p>
            <a:pPr algn="just">
              <a:buFont typeface="Arial" panose="020B0604020202020204" pitchFamily="34" charset="0"/>
              <a:buChar char="•"/>
            </a:pPr>
            <a:r>
              <a:rPr lang="en-IN" sz="1800" b="1" dirty="0">
                <a:solidFill>
                  <a:srgbClr val="FF0000"/>
                </a:solidFill>
              </a:rPr>
              <a:t>Mobilising Private Capital</a:t>
            </a:r>
            <a:r>
              <a:rPr lang="en-IN" b="1" dirty="0"/>
              <a:t>: </a:t>
            </a:r>
            <a:r>
              <a:rPr lang="en-IN" dirty="0"/>
              <a:t>Banks ' marketing of green financial products helps attract investors focused on environmental, social, and governance (ESG) factors.</a:t>
            </a:r>
          </a:p>
          <a:p>
            <a:endParaRPr lang="en-US" dirty="0"/>
          </a:p>
        </p:txBody>
      </p:sp>
    </p:spTree>
    <p:extLst>
      <p:ext uri="{BB962C8B-B14F-4D97-AF65-F5344CB8AC3E}">
        <p14:creationId xmlns:p14="http://schemas.microsoft.com/office/powerpoint/2010/main" val="166601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4F56-723B-AEAC-3458-1F28B7C06A60}"/>
              </a:ext>
            </a:extLst>
          </p:cNvPr>
          <p:cNvSpPr>
            <a:spLocks noGrp="1"/>
          </p:cNvSpPr>
          <p:nvPr>
            <p:ph type="title"/>
          </p:nvPr>
        </p:nvSpPr>
        <p:spPr/>
        <p:txBody>
          <a:bodyPr>
            <a:normAutofit/>
          </a:bodyPr>
          <a:lstStyle/>
          <a:p>
            <a:r>
              <a:rPr lang="en-US" sz="4000" dirty="0">
                <a:solidFill>
                  <a:srgbClr val="FF0000"/>
                </a:solidFill>
              </a:rPr>
              <a:t>The role of banks in transition </a:t>
            </a:r>
          </a:p>
        </p:txBody>
      </p:sp>
      <p:sp>
        <p:nvSpPr>
          <p:cNvPr id="3" name="Content Placeholder 2">
            <a:extLst>
              <a:ext uri="{FF2B5EF4-FFF2-40B4-BE49-F238E27FC236}">
                <a16:creationId xmlns:a16="http://schemas.microsoft.com/office/drawing/2014/main" id="{830B60B3-AEE4-1405-7ABB-35AB3C8108B3}"/>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b="1" dirty="0">
                <a:solidFill>
                  <a:srgbClr val="FF0000"/>
                </a:solidFill>
              </a:rPr>
              <a:t>Assessing Physical Risks</a:t>
            </a:r>
            <a:r>
              <a:rPr lang="en-IN" b="1" dirty="0"/>
              <a:t>:</a:t>
            </a:r>
            <a:r>
              <a:rPr lang="en-IN" dirty="0"/>
              <a:t> Banks assess and manage the financial risks posed by the physical impacts of climate change, such as floods and storms, which can damage assets and disrupt businesses, leading to loan defaults.   </a:t>
            </a:r>
          </a:p>
          <a:p>
            <a:pPr algn="just">
              <a:buFont typeface="Arial" panose="020B0604020202020204" pitchFamily="34" charset="0"/>
              <a:buChar char="•"/>
            </a:pPr>
            <a:r>
              <a:rPr lang="en-IN" b="1" dirty="0">
                <a:solidFill>
                  <a:srgbClr val="FF0000"/>
                </a:solidFill>
              </a:rPr>
              <a:t>Evaluating Transition Risks</a:t>
            </a:r>
            <a:r>
              <a:rPr lang="en-IN" b="1" dirty="0"/>
              <a:t>:</a:t>
            </a:r>
            <a:r>
              <a:rPr lang="en-IN" dirty="0"/>
              <a:t> Banks face risks associated with the shift to a low-carbon economy. Assets and businesses reliant on fossil fuels may become stranded or devalued as policies and technologies change, impacting loan portfolios.   </a:t>
            </a:r>
          </a:p>
          <a:p>
            <a:pPr algn="just">
              <a:buFont typeface="Arial" panose="020B0604020202020204" pitchFamily="34" charset="0"/>
              <a:buChar char="•"/>
            </a:pPr>
            <a:r>
              <a:rPr lang="en-IN" b="1" dirty="0">
                <a:solidFill>
                  <a:srgbClr val="FF0000"/>
                </a:solidFill>
              </a:rPr>
              <a:t>Integrating Climate Risk into Risk Management</a:t>
            </a:r>
            <a:r>
              <a:rPr lang="en-IN" b="1" dirty="0"/>
              <a:t>:</a:t>
            </a:r>
            <a:r>
              <a:rPr lang="en-IN" dirty="0"/>
              <a:t> Banks are developing methodologies to incorporate climate-related risks into risk assessment processes, including stress testing loan portfolios against climate scenarios.   </a:t>
            </a:r>
          </a:p>
          <a:p>
            <a:pPr algn="just">
              <a:buFont typeface="Arial" panose="020B0604020202020204" pitchFamily="34" charset="0"/>
              <a:buChar char="•"/>
            </a:pPr>
            <a:r>
              <a:rPr lang="en-IN" b="1" dirty="0">
                <a:solidFill>
                  <a:srgbClr val="FF0000"/>
                </a:solidFill>
              </a:rPr>
              <a:t>Disclosing Climate-Related Financial Information</a:t>
            </a:r>
            <a:r>
              <a:rPr lang="en-IN" b="1" dirty="0"/>
              <a:t>:</a:t>
            </a:r>
            <a:r>
              <a:rPr lang="en-IN" dirty="0"/>
              <a:t> Regulatory bodies expect banks to transparently disclose exposure to climate-related risks and their strategies for managing them, often following frameworks like the Task Force on Climate-related Financial Disclosures (TCFD)</a:t>
            </a:r>
          </a:p>
          <a:p>
            <a:endParaRPr lang="en-US" dirty="0"/>
          </a:p>
        </p:txBody>
      </p:sp>
    </p:spTree>
    <p:extLst>
      <p:ext uri="{BB962C8B-B14F-4D97-AF65-F5344CB8AC3E}">
        <p14:creationId xmlns:p14="http://schemas.microsoft.com/office/powerpoint/2010/main" val="363698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C381-9F08-6E3B-FD7E-F14FCE0F38BF}"/>
              </a:ext>
            </a:extLst>
          </p:cNvPr>
          <p:cNvSpPr>
            <a:spLocks noGrp="1"/>
          </p:cNvSpPr>
          <p:nvPr>
            <p:ph type="title"/>
          </p:nvPr>
        </p:nvSpPr>
        <p:spPr/>
        <p:txBody>
          <a:bodyPr>
            <a:normAutofit/>
          </a:bodyPr>
          <a:lstStyle/>
          <a:p>
            <a:r>
              <a:rPr lang="en-IN" sz="4000" dirty="0">
                <a:solidFill>
                  <a:srgbClr val="FF0000"/>
                </a:solidFill>
              </a:rPr>
              <a:t>Net Zero: Regulatory Pressure &amp; Market Demand</a:t>
            </a:r>
            <a:endParaRPr lang="en-US" sz="4000" dirty="0">
              <a:solidFill>
                <a:srgbClr val="FF0000"/>
              </a:solidFill>
            </a:endParaRPr>
          </a:p>
        </p:txBody>
      </p:sp>
      <p:sp>
        <p:nvSpPr>
          <p:cNvPr id="3" name="Content Placeholder 2">
            <a:extLst>
              <a:ext uri="{FF2B5EF4-FFF2-40B4-BE49-F238E27FC236}">
                <a16:creationId xmlns:a16="http://schemas.microsoft.com/office/drawing/2014/main" id="{B67FF0FA-8625-3454-6A90-FC9CF20334AB}"/>
              </a:ext>
            </a:extLst>
          </p:cNvPr>
          <p:cNvSpPr>
            <a:spLocks noGrp="1"/>
          </p:cNvSpPr>
          <p:nvPr>
            <p:ph idx="1"/>
          </p:nvPr>
        </p:nvSpPr>
        <p:spPr/>
        <p:txBody>
          <a:bodyPr>
            <a:normAutofit fontScale="85000" lnSpcReduction="10000"/>
          </a:bodyPr>
          <a:lstStyle/>
          <a:p>
            <a:r>
              <a:rPr lang="en-IN" b="1" dirty="0">
                <a:solidFill>
                  <a:srgbClr val="FF0000"/>
                </a:solidFill>
              </a:rPr>
              <a:t>Regulatory Pressure Intensifies:</a:t>
            </a:r>
            <a:r>
              <a:rPr lang="en-IN" dirty="0"/>
              <a:t> Governments are implementing regulations to achieve international climate goals, including carbon taxes and emissions trading schemes. Banks transitioning to net zero mitigate future compliance costs and avoid penalties. </a:t>
            </a:r>
          </a:p>
          <a:p>
            <a:r>
              <a:rPr lang="en-IN" b="1" dirty="0">
                <a:solidFill>
                  <a:srgbClr val="FF0000"/>
                </a:solidFill>
              </a:rPr>
              <a:t>Surging Market Demand for Sustainability</a:t>
            </a:r>
            <a:r>
              <a:rPr lang="en-IN" b="1" dirty="0"/>
              <a:t>:</a:t>
            </a:r>
            <a:r>
              <a:rPr lang="en-IN" dirty="0"/>
              <a:t> Consumers, investors, and business partners are demanding environmentally friendly products and services and supporting organisations with strong environmental credentials. </a:t>
            </a:r>
          </a:p>
          <a:p>
            <a:r>
              <a:rPr lang="en-IN" b="1" dirty="0">
                <a:solidFill>
                  <a:srgbClr val="FF0000"/>
                </a:solidFill>
              </a:rPr>
              <a:t>Embracing net zero </a:t>
            </a:r>
            <a:r>
              <a:rPr lang="en-IN" dirty="0"/>
              <a:t>enhances brand reputation, attracts environmentally conscious customers, and improves market access. </a:t>
            </a:r>
          </a:p>
          <a:p>
            <a:r>
              <a:rPr lang="en-IN" b="1" dirty="0">
                <a:solidFill>
                  <a:srgbClr val="FF0000"/>
                </a:solidFill>
              </a:rPr>
              <a:t>Investor Scrutiny and ESG Integration</a:t>
            </a:r>
            <a:r>
              <a:rPr lang="en-IN" b="1" dirty="0"/>
              <a:t>:</a:t>
            </a:r>
            <a:r>
              <a:rPr lang="en-IN" dirty="0"/>
              <a:t> Investors increasingly integrate ESG factors into investment decisions. Failure to address climate risks leads to divestment and negatively impacts valuation. </a:t>
            </a:r>
          </a:p>
          <a:p>
            <a:r>
              <a:rPr lang="en-IN" b="1" dirty="0">
                <a:solidFill>
                  <a:srgbClr val="FF0000"/>
                </a:solidFill>
              </a:rPr>
              <a:t>Supply Chain Requirements</a:t>
            </a:r>
            <a:r>
              <a:rPr lang="en-IN" b="1" dirty="0"/>
              <a:t>:</a:t>
            </a:r>
            <a:r>
              <a:rPr lang="en-IN" dirty="0"/>
              <a:t> Large corporations committed to net zero expect their suppliers to reduce their emissions. Organisations that fail to meet these expectations risk losing significant contracts and being excluded from future supply chains. </a:t>
            </a:r>
          </a:p>
          <a:p>
            <a:pPr marL="0" indent="0">
              <a:buNone/>
            </a:pPr>
            <a:r>
              <a:rPr lang="en-IN" dirty="0"/>
              <a:t>       </a:t>
            </a:r>
            <a:r>
              <a:rPr lang="en-IN" dirty="0">
                <a:solidFill>
                  <a:srgbClr val="00B050"/>
                </a:solidFill>
              </a:rPr>
              <a:t>Adopting net-zero strategies can ensure continued access to key markets and partnerships.</a:t>
            </a:r>
            <a:endParaRPr lang="en-US" dirty="0">
              <a:solidFill>
                <a:srgbClr val="00B050"/>
              </a:solidFill>
            </a:endParaRPr>
          </a:p>
        </p:txBody>
      </p:sp>
    </p:spTree>
    <p:extLst>
      <p:ext uri="{BB962C8B-B14F-4D97-AF65-F5344CB8AC3E}">
        <p14:creationId xmlns:p14="http://schemas.microsoft.com/office/powerpoint/2010/main" val="171499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F375-DBFE-50EF-A3C5-132C328435D5}"/>
              </a:ext>
            </a:extLst>
          </p:cNvPr>
          <p:cNvSpPr>
            <a:spLocks noGrp="1"/>
          </p:cNvSpPr>
          <p:nvPr>
            <p:ph type="title"/>
          </p:nvPr>
        </p:nvSpPr>
        <p:spPr/>
        <p:txBody>
          <a:bodyPr>
            <a:normAutofit/>
          </a:bodyPr>
          <a:lstStyle/>
          <a:p>
            <a:r>
              <a:rPr lang="en-IN" sz="4000" dirty="0">
                <a:solidFill>
                  <a:srgbClr val="FF0000"/>
                </a:solidFill>
              </a:rPr>
              <a:t>Net Zero: Cost Saving Opportunities</a:t>
            </a:r>
            <a:endParaRPr lang="en-US" sz="4000" dirty="0">
              <a:solidFill>
                <a:srgbClr val="FF0000"/>
              </a:solidFill>
            </a:endParaRPr>
          </a:p>
        </p:txBody>
      </p:sp>
      <p:sp>
        <p:nvSpPr>
          <p:cNvPr id="3" name="Content Placeholder 2">
            <a:extLst>
              <a:ext uri="{FF2B5EF4-FFF2-40B4-BE49-F238E27FC236}">
                <a16:creationId xmlns:a16="http://schemas.microsoft.com/office/drawing/2014/main" id="{7638D3B8-848C-82C7-487E-725655BBDF47}"/>
              </a:ext>
            </a:extLst>
          </p:cNvPr>
          <p:cNvSpPr>
            <a:spLocks noGrp="1"/>
          </p:cNvSpPr>
          <p:nvPr>
            <p:ph idx="1"/>
          </p:nvPr>
        </p:nvSpPr>
        <p:spPr/>
        <p:txBody>
          <a:bodyPr>
            <a:normAutofit fontScale="92500" lnSpcReduction="10000"/>
          </a:bodyPr>
          <a:lstStyle/>
          <a:p>
            <a:r>
              <a:rPr lang="en-IN" b="1" dirty="0">
                <a:solidFill>
                  <a:srgbClr val="FF0000"/>
                </a:solidFill>
              </a:rPr>
              <a:t>Energy Efficiency and Reduced Operating Costs</a:t>
            </a:r>
            <a:r>
              <a:rPr lang="en-IN" b="1" dirty="0"/>
              <a:t>:</a:t>
            </a:r>
            <a:r>
              <a:rPr lang="en-IN" dirty="0"/>
              <a:t> Transitioning to net zero involves optimising energy consumption in buildings and processes through efficient technologies. These measures directly translate into lower energy bills and operating costs. </a:t>
            </a:r>
          </a:p>
          <a:p>
            <a:r>
              <a:rPr lang="en-IN" b="1" dirty="0">
                <a:solidFill>
                  <a:srgbClr val="FF0000"/>
                </a:solidFill>
              </a:rPr>
              <a:t>Resource Optimisation and Waste Reduction: </a:t>
            </a:r>
            <a:r>
              <a:rPr lang="en-IN" dirty="0"/>
              <a:t>A focus on sustainability drives organisations to reduce waste generation and embrace circular economy principles. This leads to cost savings in material procurement and waste management. </a:t>
            </a:r>
          </a:p>
          <a:p>
            <a:r>
              <a:rPr lang="en-IN" b="1" dirty="0">
                <a:solidFill>
                  <a:srgbClr val="FF0000"/>
                </a:solidFill>
              </a:rPr>
              <a:t>Innovation and Technological Advancement:</a:t>
            </a:r>
            <a:r>
              <a:rPr lang="en-IN" dirty="0">
                <a:solidFill>
                  <a:srgbClr val="FF0000"/>
                </a:solidFill>
              </a:rPr>
              <a:t> </a:t>
            </a:r>
            <a:r>
              <a:rPr lang="en-IN" dirty="0"/>
              <a:t>Pursuing net zero spurs innovation in processes, products, and services, leading to cost-effective solutions and long-term competitive advantages. </a:t>
            </a:r>
          </a:p>
          <a:p>
            <a:r>
              <a:rPr lang="en-IN" b="1" dirty="0"/>
              <a:t> </a:t>
            </a:r>
            <a:r>
              <a:rPr lang="en-IN" b="1" dirty="0">
                <a:solidFill>
                  <a:srgbClr val="FF0000"/>
                </a:solidFill>
              </a:rPr>
              <a:t>Insurance Benefits</a:t>
            </a:r>
            <a:r>
              <a:rPr lang="en-IN" b="1" dirty="0"/>
              <a:t>:</a:t>
            </a:r>
            <a:r>
              <a:rPr lang="en-IN" dirty="0"/>
              <a:t> Organisations lower insurance premiums by proactively reducing their carbon footprint. </a:t>
            </a:r>
          </a:p>
          <a:p>
            <a:pPr marL="0" indent="0" algn="ctr">
              <a:buNone/>
            </a:pPr>
            <a:r>
              <a:rPr lang="en-IN" dirty="0">
                <a:solidFill>
                  <a:srgbClr val="00B050"/>
                </a:solidFill>
              </a:rPr>
              <a:t>A commitment to net zero is a sign of good risk management, which can lead to more favourable insurance terms</a:t>
            </a:r>
            <a:r>
              <a:rPr lang="en-IN" dirty="0"/>
              <a:t>.</a:t>
            </a:r>
            <a:endParaRPr lang="en-US" dirty="0"/>
          </a:p>
        </p:txBody>
      </p:sp>
    </p:spTree>
    <p:extLst>
      <p:ext uri="{BB962C8B-B14F-4D97-AF65-F5344CB8AC3E}">
        <p14:creationId xmlns:p14="http://schemas.microsoft.com/office/powerpoint/2010/main" val="136042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666-3E97-6320-715D-DDC1A2FE4A1C}"/>
              </a:ext>
            </a:extLst>
          </p:cNvPr>
          <p:cNvSpPr>
            <a:spLocks noGrp="1"/>
          </p:cNvSpPr>
          <p:nvPr>
            <p:ph type="title"/>
          </p:nvPr>
        </p:nvSpPr>
        <p:spPr/>
        <p:txBody>
          <a:bodyPr>
            <a:normAutofit fontScale="90000"/>
          </a:bodyPr>
          <a:lstStyle/>
          <a:p>
            <a:br>
              <a:rPr lang="en-US" dirty="0">
                <a:solidFill>
                  <a:srgbClr val="000000"/>
                </a:solidFill>
                <a:effectLst/>
                <a:ea typeface="Times New Roman" panose="02020603050405020304" pitchFamily="18" charset="0"/>
                <a:cs typeface="Arial" panose="020B0604020202020204" pitchFamily="34" charset="0"/>
              </a:rPr>
            </a:br>
            <a:r>
              <a:rPr lang="en-US" sz="4400" dirty="0">
                <a:solidFill>
                  <a:srgbClr val="FF0000"/>
                </a:solidFill>
                <a:effectLst/>
                <a:ea typeface="Times New Roman" panose="02020603050405020304" pitchFamily="18" charset="0"/>
                <a:cs typeface="Arial" panose="020B0604020202020204" pitchFamily="34" charset="0"/>
              </a:rPr>
              <a:t>Transition Challenges in Hard-to-Abate Sectors</a:t>
            </a:r>
            <a:r>
              <a:rPr lang="en-US" sz="4400" dirty="0">
                <a:solidFill>
                  <a:srgbClr val="FF0000"/>
                </a:solidFill>
                <a:ea typeface="Times New Roman" panose="02020603050405020304" pitchFamily="18" charset="0"/>
                <a:cs typeface="Arial" panose="020B0604020202020204" pitchFamily="34" charset="0"/>
              </a:rPr>
              <a:t> </a:t>
            </a:r>
            <a:br>
              <a:rPr lang="en-US" dirty="0">
                <a:solidFill>
                  <a:srgbClr val="000000"/>
                </a:solidFill>
                <a:effectLst/>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EF5FB01-ABF9-B4FB-2B4D-A0BDD7CB4291}"/>
              </a:ext>
            </a:extLst>
          </p:cNvPr>
          <p:cNvSpPr>
            <a:spLocks noGrp="1"/>
          </p:cNvSpPr>
          <p:nvPr>
            <p:ph idx="1"/>
          </p:nvPr>
        </p:nvSpPr>
        <p:spPr/>
        <p:txBody>
          <a:bodyPr>
            <a:normAutofit fontScale="92500" lnSpcReduction="10000"/>
          </a:bodyPr>
          <a:lstStyle/>
          <a:p>
            <a:pPr algn="ctr">
              <a:buNone/>
            </a:pPr>
            <a:r>
              <a:rPr lang="en-IN" dirty="0"/>
              <a:t>    </a:t>
            </a:r>
            <a:r>
              <a:rPr lang="en-IN" dirty="0">
                <a:solidFill>
                  <a:srgbClr val="00B050"/>
                </a:solidFill>
              </a:rPr>
              <a:t>Navigating the net-zero transition for customers in hard-to-abate sectors presents unique challenges for banks. These sectors, characterised by high energy intensity and reliance on carbon-intensive processes, require tailored approaches. :   </a:t>
            </a:r>
            <a:endParaRPr lang="en-IN" b="1" dirty="0">
              <a:solidFill>
                <a:srgbClr val="00B050"/>
              </a:solidFill>
            </a:endParaRPr>
          </a:p>
          <a:p>
            <a:pPr>
              <a:buFont typeface="Arial" panose="020B0604020202020204" pitchFamily="34" charset="0"/>
              <a:buChar char="•"/>
            </a:pPr>
            <a:r>
              <a:rPr lang="en-IN" b="1" dirty="0">
                <a:solidFill>
                  <a:srgbClr val="FF0000"/>
                </a:solidFill>
              </a:rPr>
              <a:t>High Upfront Costs and Long Payback Periods</a:t>
            </a:r>
            <a:r>
              <a:rPr lang="en-IN" b="1" dirty="0"/>
              <a:t>:</a:t>
            </a:r>
            <a:r>
              <a:rPr lang="en-IN" dirty="0"/>
              <a:t> Decarbonization technologies in carbon capture, green hydrogen, and advanced biofuels involve capital expenditure with uncertain or long-term returns. Banks can offer specialised financing solutions with longer tenors and blended finance options. </a:t>
            </a:r>
          </a:p>
          <a:p>
            <a:pPr>
              <a:buFont typeface="Arial" panose="020B0604020202020204" pitchFamily="34" charset="0"/>
              <a:buChar char="•"/>
            </a:pPr>
            <a:r>
              <a:rPr lang="en-IN" b="1" dirty="0">
                <a:solidFill>
                  <a:srgbClr val="FF0000"/>
                </a:solidFill>
              </a:rPr>
              <a:t>Technological Uncertainty and Maturity</a:t>
            </a:r>
            <a:r>
              <a:rPr lang="en-IN" b="1" dirty="0"/>
              <a:t>:</a:t>
            </a:r>
            <a:r>
              <a:rPr lang="en-IN" dirty="0"/>
              <a:t> Many net-zero technologies for hard-to-abate sectors are still in the research, development, or early deployment phases. Banks can fund pilot projects, R&amp;D initiatives, and feasibility studies to help customers de-risk technology adoption and scale-up. </a:t>
            </a:r>
          </a:p>
          <a:p>
            <a:pPr>
              <a:buFont typeface="Arial" panose="020B0604020202020204" pitchFamily="34" charset="0"/>
              <a:buChar char="•"/>
            </a:pPr>
            <a:r>
              <a:rPr lang="en-IN" b="1" dirty="0">
                <a:solidFill>
                  <a:srgbClr val="FF0000"/>
                </a:solidFill>
              </a:rPr>
              <a:t>Lack of Clear Decarbonization Pathways</a:t>
            </a:r>
            <a:r>
              <a:rPr lang="en-IN" b="1" dirty="0"/>
              <a:t>:</a:t>
            </a:r>
            <a:r>
              <a:rPr lang="en-IN" dirty="0"/>
              <a:t> Banks can provide sector-specific knowledge, facilitate peer-to-peer learning, and connect customers with technical experts to develop tailored decarbonisation strategies. </a:t>
            </a:r>
          </a:p>
          <a:p>
            <a:endParaRPr lang="en-US" dirty="0"/>
          </a:p>
        </p:txBody>
      </p:sp>
    </p:spTree>
    <p:extLst>
      <p:ext uri="{BB962C8B-B14F-4D97-AF65-F5344CB8AC3E}">
        <p14:creationId xmlns:p14="http://schemas.microsoft.com/office/powerpoint/2010/main" val="400395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04B5-A5C5-DC8E-9475-25FBB4BE69C4}"/>
              </a:ext>
            </a:extLst>
          </p:cNvPr>
          <p:cNvSpPr>
            <a:spLocks noGrp="1"/>
          </p:cNvSpPr>
          <p:nvPr>
            <p:ph type="title"/>
          </p:nvPr>
        </p:nvSpPr>
        <p:spPr/>
        <p:txBody>
          <a:bodyPr>
            <a:normAutofit/>
          </a:bodyPr>
          <a:lstStyle/>
          <a:p>
            <a:r>
              <a:rPr lang="en-US" sz="4000" dirty="0">
                <a:solidFill>
                  <a:srgbClr val="FF0000"/>
                </a:solidFill>
              </a:rPr>
              <a:t>HANDLING HARD-TO-ABATE ASSETS </a:t>
            </a:r>
          </a:p>
        </p:txBody>
      </p:sp>
      <p:sp>
        <p:nvSpPr>
          <p:cNvPr id="3" name="Content Placeholder 2">
            <a:extLst>
              <a:ext uri="{FF2B5EF4-FFF2-40B4-BE49-F238E27FC236}">
                <a16:creationId xmlns:a16="http://schemas.microsoft.com/office/drawing/2014/main" id="{A26618AC-20CF-70E7-CAAF-573EFD2E6B93}"/>
              </a:ext>
            </a:extLst>
          </p:cNvPr>
          <p:cNvSpPr>
            <a:spLocks noGrp="1"/>
          </p:cNvSpPr>
          <p:nvPr>
            <p:ph idx="1"/>
          </p:nvPr>
        </p:nvSpPr>
        <p:spPr/>
        <p:txBody>
          <a:bodyPr>
            <a:normAutofit fontScale="92500" lnSpcReduction="10000"/>
          </a:bodyPr>
          <a:lstStyle/>
          <a:p>
            <a:pPr rtl="0">
              <a:buFont typeface="Arial" panose="020B0604020202020204" pitchFamily="34" charset="0"/>
              <a:buChar char="•"/>
            </a:pPr>
            <a:r>
              <a:rPr lang="en-IN" b="1" dirty="0">
                <a:solidFill>
                  <a:srgbClr val="FF0000"/>
                </a:solidFill>
                <a:effectLst/>
              </a:rPr>
              <a:t>Develop Tailored Financial Products</a:t>
            </a:r>
            <a:r>
              <a:rPr lang="en-IN" b="1" dirty="0">
                <a:effectLst/>
              </a:rPr>
              <a:t>:</a:t>
            </a:r>
            <a:r>
              <a:rPr lang="en-IN" dirty="0">
                <a:effectLst/>
              </a:rPr>
              <a:t> Banks should provide bonds, sustainability-linked loans and green project finance for the hard-to-abate sectors. </a:t>
            </a:r>
          </a:p>
          <a:p>
            <a:pPr rtl="0">
              <a:buFont typeface="Arial" panose="020B0604020202020204" pitchFamily="34" charset="0"/>
              <a:buChar char="•"/>
            </a:pPr>
            <a:r>
              <a:rPr lang="en-IN" b="1" dirty="0">
                <a:solidFill>
                  <a:srgbClr val="FF0000"/>
                </a:solidFill>
                <a:effectLst/>
              </a:rPr>
              <a:t>Provide Technical Assistance and Expertise:</a:t>
            </a:r>
            <a:r>
              <a:rPr lang="en-IN" dirty="0">
                <a:effectLst/>
              </a:rPr>
              <a:t> Banks can assist clients on emissions measurement, target setting, technology assessment, and developing credible transition plans aligned with net-zero pathways.   </a:t>
            </a:r>
          </a:p>
          <a:p>
            <a:pPr rtl="0">
              <a:buFont typeface="Arial" panose="020B0604020202020204" pitchFamily="34" charset="0"/>
              <a:buChar char="•"/>
            </a:pPr>
            <a:r>
              <a:rPr lang="en-IN" b="1" dirty="0">
                <a:solidFill>
                  <a:srgbClr val="FF0000"/>
                </a:solidFill>
                <a:effectLst/>
              </a:rPr>
              <a:t>Facilitate Collaboration and Knowledge Sharing</a:t>
            </a:r>
            <a:r>
              <a:rPr lang="en-IN" b="1" dirty="0">
                <a:effectLst/>
              </a:rPr>
              <a:t>:</a:t>
            </a:r>
            <a:r>
              <a:rPr lang="en-IN" dirty="0">
                <a:effectLst/>
              </a:rPr>
              <a:t> Banks can convene industry workshops, forums, and partnerships to foster collaboration among their clients in hard-to-abate sectors. </a:t>
            </a:r>
          </a:p>
          <a:p>
            <a:pPr rtl="0">
              <a:buFont typeface="Arial" panose="020B0604020202020204" pitchFamily="34" charset="0"/>
              <a:buChar char="•"/>
            </a:pPr>
            <a:r>
              <a:rPr lang="en-IN" b="1" dirty="0">
                <a:solidFill>
                  <a:srgbClr val="FF0000"/>
                </a:solidFill>
                <a:effectLst/>
              </a:rPr>
              <a:t>Engage with Policymakers and Advocate for Supportive Policies</a:t>
            </a:r>
            <a:r>
              <a:rPr lang="en-IN" b="1" dirty="0">
                <a:effectLst/>
              </a:rPr>
              <a:t>:</a:t>
            </a:r>
            <a:r>
              <a:rPr lang="en-IN" dirty="0">
                <a:effectLst/>
              </a:rPr>
              <a:t> Banks can actively engage with regulatory bodies to advocate for policies that support the net-zero transition in hard-to-abate sectors. </a:t>
            </a:r>
          </a:p>
          <a:p>
            <a:pPr algn="ctr" rtl="0">
              <a:buNone/>
            </a:pPr>
            <a:r>
              <a:rPr lang="en-IN" dirty="0">
                <a:solidFill>
                  <a:srgbClr val="00B050"/>
                </a:solidFill>
                <a:effectLst/>
              </a:rPr>
              <a:t>By proactively implementing targeted strategies, banks can become crucial partners in enabling customers in hard-to-abate sectors to navigate the complexities of the net-zero transition and contribute to a sustainable future.</a:t>
            </a:r>
          </a:p>
          <a:p>
            <a:endParaRPr lang="en-US" dirty="0"/>
          </a:p>
        </p:txBody>
      </p:sp>
    </p:spTree>
    <p:extLst>
      <p:ext uri="{BB962C8B-B14F-4D97-AF65-F5344CB8AC3E}">
        <p14:creationId xmlns:p14="http://schemas.microsoft.com/office/powerpoint/2010/main" val="284107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62EA-3EA3-77BD-234C-D5C0D5469DDD}"/>
              </a:ext>
            </a:extLst>
          </p:cNvPr>
          <p:cNvSpPr>
            <a:spLocks noGrp="1"/>
          </p:cNvSpPr>
          <p:nvPr>
            <p:ph type="title"/>
          </p:nvPr>
        </p:nvSpPr>
        <p:spPr/>
        <p:txBody>
          <a:bodyPr>
            <a:normAutofit/>
          </a:bodyPr>
          <a:lstStyle/>
          <a:p>
            <a:r>
              <a:rPr lang="en-US" sz="4000" dirty="0">
                <a:solidFill>
                  <a:srgbClr val="FF0000"/>
                </a:solidFill>
                <a:effectLst/>
                <a:ea typeface="Times New Roman" panose="02020603050405020304" pitchFamily="18" charset="0"/>
                <a:cs typeface="Arial" panose="020B0604020202020204" pitchFamily="34" charset="0"/>
              </a:rPr>
              <a:t>Stranded Assets</a:t>
            </a:r>
            <a:endParaRPr lang="en-US" sz="4000" dirty="0">
              <a:solidFill>
                <a:srgbClr val="FF0000"/>
              </a:solidFill>
            </a:endParaRPr>
          </a:p>
        </p:txBody>
      </p:sp>
      <p:sp>
        <p:nvSpPr>
          <p:cNvPr id="3" name="Content Placeholder 2">
            <a:extLst>
              <a:ext uri="{FF2B5EF4-FFF2-40B4-BE49-F238E27FC236}">
                <a16:creationId xmlns:a16="http://schemas.microsoft.com/office/drawing/2014/main" id="{CA42757F-E880-A030-8617-31B4A9B97018}"/>
              </a:ext>
            </a:extLst>
          </p:cNvPr>
          <p:cNvSpPr>
            <a:spLocks noGrp="1"/>
          </p:cNvSpPr>
          <p:nvPr>
            <p:ph idx="1"/>
          </p:nvPr>
        </p:nvSpPr>
        <p:spPr/>
        <p:txBody>
          <a:bodyPr>
            <a:normAutofit fontScale="92500" lnSpcReduction="10000"/>
          </a:bodyPr>
          <a:lstStyle/>
          <a:p>
            <a:pPr algn="ctr">
              <a:buNone/>
            </a:pPr>
            <a:r>
              <a:rPr lang="en-IN" dirty="0">
                <a:solidFill>
                  <a:srgbClr val="00B050"/>
                </a:solidFill>
              </a:rPr>
              <a:t>Stranded assets have suffered from unanticipated write-downs, devaluations, or conversion to liabilities. This typically occurs because of changes in the external environment that reduce or eliminate the asset's economic viability</a:t>
            </a:r>
            <a:r>
              <a:rPr lang="en-IN" dirty="0">
                <a:solidFill>
                  <a:srgbClr val="FF0000"/>
                </a:solidFill>
              </a:rPr>
              <a:t>.   </a:t>
            </a:r>
          </a:p>
          <a:p>
            <a:pPr algn="ctr">
              <a:buNone/>
            </a:pPr>
            <a:r>
              <a:rPr lang="en-IN" dirty="0">
                <a:solidFill>
                  <a:srgbClr val="0070C0"/>
                </a:solidFill>
              </a:rPr>
              <a:t>In the context of the net-zero transition, stranded assets are often </a:t>
            </a:r>
            <a:r>
              <a:rPr lang="en-IN" b="1" dirty="0">
                <a:solidFill>
                  <a:srgbClr val="0070C0"/>
                </a:solidFill>
              </a:rPr>
              <a:t>carbon-intensive assets</a:t>
            </a:r>
            <a:r>
              <a:rPr lang="en-IN" dirty="0">
                <a:solidFill>
                  <a:srgbClr val="0070C0"/>
                </a:solidFill>
              </a:rPr>
              <a:t> like fossil fuel reserves, coal-fired power plants, inefficient buildings, and vehicles relying on internal combustion engines that risk losing value due to</a:t>
            </a:r>
            <a:r>
              <a:rPr lang="en-IN" dirty="0"/>
              <a:t>:   </a:t>
            </a:r>
          </a:p>
          <a:p>
            <a:pPr>
              <a:buFont typeface="Arial" panose="020B0604020202020204" pitchFamily="34" charset="0"/>
              <a:buChar char="•"/>
            </a:pPr>
            <a:r>
              <a:rPr lang="en-IN" b="1" dirty="0">
                <a:solidFill>
                  <a:srgbClr val="FF0000"/>
                </a:solidFill>
              </a:rPr>
              <a:t>Policy and Regulation</a:t>
            </a:r>
            <a:r>
              <a:rPr lang="en-IN" b="1" dirty="0"/>
              <a:t>:</a:t>
            </a:r>
            <a:r>
              <a:rPr lang="en-IN" dirty="0"/>
              <a:t> Governments are implementing stricter climate policies like carbon taxes, emissions standards, and fossil fuel phase-outs.</a:t>
            </a:r>
          </a:p>
          <a:p>
            <a:pPr>
              <a:buFont typeface="Arial" panose="020B0604020202020204" pitchFamily="34" charset="0"/>
              <a:buChar char="•"/>
            </a:pPr>
            <a:r>
              <a:rPr lang="en-IN" b="1" dirty="0">
                <a:solidFill>
                  <a:srgbClr val="FF0000"/>
                </a:solidFill>
              </a:rPr>
              <a:t>Technological Advancements</a:t>
            </a:r>
            <a:r>
              <a:rPr lang="en-IN" b="1" dirty="0"/>
              <a:t>:</a:t>
            </a:r>
            <a:r>
              <a:rPr lang="en-IN" dirty="0"/>
              <a:t> The decreasing costs of clean technologies like renewable energy, electric vehicles, and energy storage.   </a:t>
            </a:r>
          </a:p>
          <a:p>
            <a:pPr>
              <a:buFont typeface="Arial" panose="020B0604020202020204" pitchFamily="34" charset="0"/>
              <a:buChar char="•"/>
            </a:pPr>
            <a:r>
              <a:rPr lang="en-IN" b="1" dirty="0">
                <a:solidFill>
                  <a:srgbClr val="FF0000"/>
                </a:solidFill>
              </a:rPr>
              <a:t>Market Shifts</a:t>
            </a:r>
            <a:r>
              <a:rPr lang="en-IN" b="1" dirty="0"/>
              <a:t>:</a:t>
            </a:r>
            <a:r>
              <a:rPr lang="en-IN" dirty="0"/>
              <a:t> Changing consumer preferences, favouring sustainable options. </a:t>
            </a:r>
          </a:p>
          <a:p>
            <a:pPr>
              <a:buFont typeface="Arial" panose="020B0604020202020204" pitchFamily="34" charset="0"/>
              <a:buChar char="•"/>
            </a:pPr>
            <a:r>
              <a:rPr lang="en-IN" b="1" dirty="0">
                <a:solidFill>
                  <a:srgbClr val="FF0000"/>
                </a:solidFill>
              </a:rPr>
              <a:t>Physical Climate Impacts</a:t>
            </a:r>
            <a:r>
              <a:rPr lang="en-IN" b="1" dirty="0"/>
              <a:t>:</a:t>
            </a:r>
            <a:r>
              <a:rPr lang="en-IN" dirty="0"/>
              <a:t> Damage from extreme weather events makes certain assets unusable or increases operating costs.</a:t>
            </a:r>
          </a:p>
          <a:p>
            <a:endParaRPr lang="en-US" dirty="0"/>
          </a:p>
        </p:txBody>
      </p:sp>
    </p:spTree>
    <p:extLst>
      <p:ext uri="{BB962C8B-B14F-4D97-AF65-F5344CB8AC3E}">
        <p14:creationId xmlns:p14="http://schemas.microsoft.com/office/powerpoint/2010/main" val="16661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B6BE-2B42-1AE7-DCB7-7F5D56289EEE}"/>
              </a:ext>
            </a:extLst>
          </p:cNvPr>
          <p:cNvSpPr>
            <a:spLocks noGrp="1"/>
          </p:cNvSpPr>
          <p:nvPr>
            <p:ph type="title"/>
          </p:nvPr>
        </p:nvSpPr>
        <p:spPr/>
        <p:txBody>
          <a:bodyPr>
            <a:normAutofit/>
          </a:bodyPr>
          <a:lstStyle/>
          <a:p>
            <a:r>
              <a:rPr lang="en-IN" sz="4000" dirty="0">
                <a:solidFill>
                  <a:srgbClr val="FF0000"/>
                </a:solidFill>
              </a:rPr>
              <a:t>Mitigating Customer Challenges on Stranded Assets</a:t>
            </a:r>
            <a:endParaRPr lang="en-US" sz="4000" dirty="0">
              <a:solidFill>
                <a:srgbClr val="FF0000"/>
              </a:solidFill>
            </a:endParaRPr>
          </a:p>
        </p:txBody>
      </p:sp>
      <p:sp>
        <p:nvSpPr>
          <p:cNvPr id="3" name="Content Placeholder 2">
            <a:extLst>
              <a:ext uri="{FF2B5EF4-FFF2-40B4-BE49-F238E27FC236}">
                <a16:creationId xmlns:a16="http://schemas.microsoft.com/office/drawing/2014/main" id="{3D9EFC52-8DF0-B851-641F-A5F48F3C26F7}"/>
              </a:ext>
            </a:extLst>
          </p:cNvPr>
          <p:cNvSpPr>
            <a:spLocks noGrp="1"/>
          </p:cNvSpPr>
          <p:nvPr>
            <p:ph idx="1"/>
          </p:nvPr>
        </p:nvSpPr>
        <p:spPr/>
        <p:txBody>
          <a:bodyPr>
            <a:normAutofit fontScale="85000" lnSpcReduction="20000"/>
          </a:bodyPr>
          <a:lstStyle/>
          <a:p>
            <a:pPr algn="just" rtl="0">
              <a:buFont typeface="Arial" panose="020B0604020202020204" pitchFamily="34" charset="0"/>
              <a:buChar char="•"/>
            </a:pPr>
            <a:r>
              <a:rPr lang="en-IN" b="1" dirty="0">
                <a:solidFill>
                  <a:srgbClr val="FF0000"/>
                </a:solidFill>
                <a:effectLst/>
              </a:rPr>
              <a:t>De-risking and Future-Proofing:</a:t>
            </a:r>
            <a:r>
              <a:rPr lang="en-IN" dirty="0">
                <a:effectLst/>
              </a:rPr>
              <a:t> Transitioning away from carbon-intensive assets reduces exposure to future regulatory risks, market shifts, and the potential for sudden devaluation. </a:t>
            </a:r>
          </a:p>
          <a:p>
            <a:pPr algn="just" rtl="0">
              <a:buFont typeface="Arial" panose="020B0604020202020204" pitchFamily="34" charset="0"/>
              <a:buChar char="•"/>
            </a:pPr>
            <a:r>
              <a:rPr lang="en-IN" b="1" dirty="0">
                <a:solidFill>
                  <a:srgbClr val="FF0000"/>
                </a:solidFill>
                <a:effectLst/>
              </a:rPr>
              <a:t>Unlocking New Revenue Streams</a:t>
            </a:r>
            <a:r>
              <a:rPr lang="en-IN" b="1" dirty="0">
                <a:effectLst/>
              </a:rPr>
              <a:t>:</a:t>
            </a:r>
            <a:r>
              <a:rPr lang="en-IN" dirty="0">
                <a:effectLst/>
              </a:rPr>
              <a:t> The net-zero transition creates new markets and demands for sustainable products and services. Customers can generate new revenue streams by pivoting their business models and investing in green technologies. </a:t>
            </a:r>
          </a:p>
          <a:p>
            <a:pPr algn="just" rtl="0">
              <a:buFont typeface="Arial" panose="020B0604020202020204" pitchFamily="34" charset="0"/>
              <a:buChar char="•"/>
            </a:pPr>
            <a:r>
              <a:rPr lang="en-IN" b="1" dirty="0">
                <a:solidFill>
                  <a:srgbClr val="FF0000"/>
                </a:solidFill>
                <a:effectLst/>
              </a:rPr>
              <a:t>Improving Competitiveness and Attracting Investment</a:t>
            </a:r>
            <a:r>
              <a:rPr lang="en-IN" b="1" dirty="0">
                <a:effectLst/>
              </a:rPr>
              <a:t>:</a:t>
            </a:r>
            <a:r>
              <a:rPr lang="en-IN" dirty="0">
                <a:effectLst/>
              </a:rPr>
              <a:t> Organisations committed to net zero are attractive partners, suppliers, and investments. By embracing the transition, customers attract ESG-focused investors and green financing options with favourable terms.   </a:t>
            </a:r>
          </a:p>
          <a:p>
            <a:pPr algn="just" rtl="0">
              <a:buFont typeface="Arial" panose="020B0604020202020204" pitchFamily="34" charset="0"/>
              <a:buChar char="•"/>
            </a:pPr>
            <a:r>
              <a:rPr lang="en-IN" b="1" dirty="0">
                <a:solidFill>
                  <a:srgbClr val="FF0000"/>
                </a:solidFill>
                <a:effectLst/>
              </a:rPr>
              <a:t>Reducing Operating Costs and Enhancing Efficiency</a:t>
            </a:r>
            <a:r>
              <a:rPr lang="en-IN" b="1" dirty="0">
                <a:effectLst/>
              </a:rPr>
              <a:t>:</a:t>
            </a:r>
            <a:r>
              <a:rPr lang="en-IN" dirty="0">
                <a:effectLst/>
              </a:rPr>
              <a:t> Implementing net-zero strategies improves energy efficiency, optimises resource use, and adopts circular economy principles. These measures reduce operating costs, making the business profitable in the long run.   </a:t>
            </a:r>
          </a:p>
          <a:p>
            <a:pPr algn="ctr" rtl="0">
              <a:buNone/>
            </a:pPr>
            <a:r>
              <a:rPr lang="en-IN" dirty="0">
                <a:solidFill>
                  <a:srgbClr val="00B050"/>
                </a:solidFill>
              </a:rPr>
              <a:t>F</a:t>
            </a:r>
            <a:r>
              <a:rPr lang="en-IN" dirty="0">
                <a:solidFill>
                  <a:srgbClr val="00B050"/>
                </a:solidFill>
                <a:effectLst/>
              </a:rPr>
              <a:t>or bank customers facing the challenge of stranded assets, </a:t>
            </a:r>
            <a:r>
              <a:rPr lang="en-IN" b="1" dirty="0">
                <a:solidFill>
                  <a:srgbClr val="00B050"/>
                </a:solidFill>
                <a:effectLst/>
              </a:rPr>
              <a:t>net zero is not just about environmental responsibility, but a strategic pathway to risk mitigation, long-term value creation, and enhanced competitiveness in a rapidly changing world.</a:t>
            </a:r>
            <a:r>
              <a:rPr lang="en-IN" dirty="0">
                <a:solidFill>
                  <a:srgbClr val="00B050"/>
                </a:solidFill>
                <a:effectLst/>
              </a:rPr>
              <a:t> </a:t>
            </a:r>
          </a:p>
          <a:p>
            <a:pPr algn="ctr" rtl="0">
              <a:buNone/>
            </a:pPr>
            <a:r>
              <a:rPr lang="en-IN" dirty="0">
                <a:solidFill>
                  <a:srgbClr val="0070C0"/>
                </a:solidFill>
                <a:effectLst/>
              </a:rPr>
              <a:t>Banks can play a crucial role in supporting this transition through tailored financing, advisory services, and facilitating access to green solutions</a:t>
            </a:r>
            <a:r>
              <a:rPr lang="en-IN" dirty="0">
                <a:solidFill>
                  <a:srgbClr val="00B050"/>
                </a:solidFill>
                <a:effectLst/>
              </a:rPr>
              <a:t>.   </a:t>
            </a:r>
          </a:p>
          <a:p>
            <a:pPr marL="0" indent="0">
              <a:buNone/>
            </a:pPr>
            <a:endParaRPr lang="en-US" dirty="0"/>
          </a:p>
        </p:txBody>
      </p:sp>
    </p:spTree>
    <p:extLst>
      <p:ext uri="{BB962C8B-B14F-4D97-AF65-F5344CB8AC3E}">
        <p14:creationId xmlns:p14="http://schemas.microsoft.com/office/powerpoint/2010/main" val="197318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DE7C-FEED-EBD8-F8FF-AAF96414031B}"/>
              </a:ext>
            </a:extLst>
          </p:cNvPr>
          <p:cNvSpPr>
            <a:spLocks noGrp="1"/>
          </p:cNvSpPr>
          <p:nvPr>
            <p:ph type="title"/>
          </p:nvPr>
        </p:nvSpPr>
        <p:spPr>
          <a:xfrm>
            <a:off x="1069848" y="484632"/>
            <a:ext cx="9902952" cy="1112940"/>
          </a:xfrm>
        </p:spPr>
        <p:txBody>
          <a:bodyPr/>
          <a:lstStyle/>
          <a:p>
            <a:r>
              <a:rPr lang="en-US" dirty="0">
                <a:solidFill>
                  <a:srgbClr val="FF0000"/>
                </a:solidFill>
              </a:rPr>
              <a:t>Agenda </a:t>
            </a:r>
          </a:p>
        </p:txBody>
      </p:sp>
      <p:sp>
        <p:nvSpPr>
          <p:cNvPr id="3" name="Content Placeholder 2">
            <a:extLst>
              <a:ext uri="{FF2B5EF4-FFF2-40B4-BE49-F238E27FC236}">
                <a16:creationId xmlns:a16="http://schemas.microsoft.com/office/drawing/2014/main" id="{EF30FAD1-DB6A-FF55-4503-5FBA119B4760}"/>
              </a:ext>
            </a:extLst>
          </p:cNvPr>
          <p:cNvSpPr>
            <a:spLocks noGrp="1"/>
          </p:cNvSpPr>
          <p:nvPr>
            <p:ph idx="1"/>
          </p:nvPr>
        </p:nvSpPr>
        <p:spPr>
          <a:xfrm>
            <a:off x="1069848" y="1597572"/>
            <a:ext cx="9902952" cy="4574628"/>
          </a:xfrm>
        </p:spPr>
        <p:txBody>
          <a:bodyPr>
            <a:normAutofit fontScale="85000" lnSpcReduction="10000"/>
          </a:bodyPr>
          <a:lstStyle/>
          <a:p>
            <a:pPr marL="342900" lvl="0" indent="-342900" algn="ctr">
              <a:lnSpc>
                <a:spcPct val="115000"/>
              </a:lnSpc>
              <a:spcAft>
                <a:spcPts val="800"/>
              </a:spcAft>
              <a:buNone/>
              <a:tabLst>
                <a:tab pos="457200" algn="l"/>
              </a:tabLst>
            </a:pPr>
            <a:r>
              <a:rPr lang="en-US" b="1" dirty="0">
                <a:solidFill>
                  <a:srgbClr val="FF0000"/>
                </a:solidFill>
                <a:effectLst/>
                <a:ea typeface="Times New Roman" panose="02020603050405020304" pitchFamily="18" charset="0"/>
                <a:cs typeface="Arial" panose="020B0604020202020204" pitchFamily="34" charset="0"/>
              </a:rPr>
              <a:t>Client Engagement</a:t>
            </a:r>
            <a:r>
              <a:rPr lang="en-US" b="1" dirty="0">
                <a:solidFill>
                  <a:srgbClr val="000000"/>
                </a:solidFill>
                <a:effectLst/>
                <a:ea typeface="Times New Roman" panose="02020603050405020304" pitchFamily="18" charset="0"/>
                <a:cs typeface="Arial" panose="020B0604020202020204" pitchFamily="34" charset="0"/>
              </a:rPr>
              <a:t>: </a:t>
            </a:r>
            <a:r>
              <a:rPr lang="en-US" dirty="0">
                <a:solidFill>
                  <a:srgbClr val="000000"/>
                </a:solidFill>
                <a:effectLst/>
                <a:ea typeface="Times New Roman" panose="02020603050405020304" pitchFamily="18" charset="0"/>
                <a:cs typeface="Arial" panose="020B0604020202020204" pitchFamily="34" charset="0"/>
              </a:rPr>
              <a:t>Assessing Needs and Readiness for Transition to Net Zero. </a:t>
            </a:r>
          </a:p>
          <a:p>
            <a:pPr marL="342900" lvl="0" indent="-342900" algn="ctr">
              <a:lnSpc>
                <a:spcPct val="115000"/>
              </a:lnSpc>
              <a:spcAft>
                <a:spcPts val="800"/>
              </a:spcAft>
              <a:buNone/>
              <a:tabLst>
                <a:tab pos="457200" algn="l"/>
              </a:tabLst>
            </a:pPr>
            <a:r>
              <a:rPr lang="en-US" b="1" dirty="0">
                <a:solidFill>
                  <a:srgbClr val="FF0000"/>
                </a:solidFill>
                <a:effectLst/>
                <a:ea typeface="Times New Roman" panose="02020603050405020304" pitchFamily="18" charset="0"/>
                <a:cs typeface="Arial" panose="020B0604020202020204" pitchFamily="34" charset="0"/>
              </a:rPr>
              <a:t>Understanding client motivations</a:t>
            </a:r>
            <a:r>
              <a:rPr lang="en-US" dirty="0">
                <a:solidFill>
                  <a:srgbClr val="FF0000"/>
                </a:solidFill>
                <a:effectLst/>
                <a:ea typeface="Times New Roman" panose="02020603050405020304" pitchFamily="18" charset="0"/>
                <a:cs typeface="Arial" panose="020B0604020202020204" pitchFamily="34" charset="0"/>
              </a:rPr>
              <a:t>: </a:t>
            </a:r>
            <a:r>
              <a:rPr lang="en-US" dirty="0">
                <a:solidFill>
                  <a:srgbClr val="000000"/>
                </a:solidFill>
                <a:effectLst/>
                <a:ea typeface="Times New Roman" panose="02020603050405020304" pitchFamily="18" charset="0"/>
                <a:cs typeface="Arial" panose="020B0604020202020204" pitchFamily="34" charset="0"/>
              </a:rPr>
              <a:t>Regulatory pressures, market demand, cost-saving opportunities  </a:t>
            </a:r>
          </a:p>
          <a:p>
            <a:pPr marL="342900" lvl="0" indent="-342900" algn="ctr">
              <a:lnSpc>
                <a:spcPct val="115000"/>
              </a:lnSpc>
              <a:spcAft>
                <a:spcPts val="800"/>
              </a:spcAft>
              <a:buNone/>
              <a:tabLst>
                <a:tab pos="457200" algn="l"/>
              </a:tabLst>
            </a:pPr>
            <a:r>
              <a:rPr lang="en-US" b="1" dirty="0">
                <a:solidFill>
                  <a:srgbClr val="FF0000"/>
                </a:solidFill>
                <a:effectLst/>
                <a:ea typeface="Times New Roman" panose="02020603050405020304" pitchFamily="18" charset="0"/>
                <a:cs typeface="Arial" panose="020B0604020202020204" pitchFamily="34" charset="0"/>
              </a:rPr>
              <a:t>Evaluating clients’ challenges for the transition</a:t>
            </a:r>
            <a:r>
              <a:rPr lang="en-US" dirty="0">
                <a:solidFill>
                  <a:srgbClr val="000000"/>
                </a:solidFill>
                <a:effectLst/>
                <a:ea typeface="Times New Roman" panose="02020603050405020304" pitchFamily="18" charset="0"/>
                <a:cs typeface="Arial" panose="020B0604020202020204" pitchFamily="34" charset="0"/>
              </a:rPr>
              <a:t>: Hard-to-Abate Sectors &amp; Stranded Assets. </a:t>
            </a:r>
          </a:p>
          <a:p>
            <a:pPr marL="342900" lvl="0" indent="-342900" algn="ctr">
              <a:lnSpc>
                <a:spcPct val="115000"/>
              </a:lnSpc>
              <a:spcAft>
                <a:spcPts val="800"/>
              </a:spcAft>
              <a:buNone/>
              <a:tabLst>
                <a:tab pos="457200" algn="l"/>
              </a:tabLst>
            </a:pPr>
            <a:r>
              <a:rPr lang="en-US" b="1" dirty="0">
                <a:solidFill>
                  <a:srgbClr val="FF0000"/>
                </a:solidFill>
                <a:effectLst/>
                <a:ea typeface="Times New Roman" panose="02020603050405020304" pitchFamily="18" charset="0"/>
                <a:cs typeface="Arial" panose="020B0604020202020204" pitchFamily="34" charset="0"/>
              </a:rPr>
              <a:t>Types of clients </a:t>
            </a:r>
            <a:r>
              <a:rPr lang="en-US" b="1" dirty="0">
                <a:solidFill>
                  <a:srgbClr val="0070C0"/>
                </a:solidFill>
                <a:effectLst/>
                <a:ea typeface="Times New Roman" panose="02020603050405020304" pitchFamily="18" charset="0"/>
                <a:cs typeface="Arial" panose="020B0604020202020204" pitchFamily="34" charset="0"/>
              </a:rPr>
              <a:t>(Corporate, SME, Consumer): </a:t>
            </a:r>
            <a:r>
              <a:rPr lang="en-US" dirty="0">
                <a:solidFill>
                  <a:srgbClr val="000000"/>
                </a:solidFill>
                <a:effectLst/>
                <a:ea typeface="Times New Roman" panose="02020603050405020304" pitchFamily="18" charset="0"/>
                <a:cs typeface="Arial" panose="020B0604020202020204" pitchFamily="34" charset="0"/>
              </a:rPr>
              <a:t>Their journey towards net zero.  </a:t>
            </a:r>
          </a:p>
          <a:p>
            <a:pPr marL="342900" lvl="0" indent="-342900" algn="ctr">
              <a:lnSpc>
                <a:spcPct val="115000"/>
              </a:lnSpc>
              <a:spcAft>
                <a:spcPts val="800"/>
              </a:spcAft>
              <a:buNone/>
              <a:tabLst>
                <a:tab pos="457200" algn="l"/>
              </a:tabLst>
            </a:pPr>
            <a:r>
              <a:rPr lang="en-US" dirty="0">
                <a:solidFill>
                  <a:srgbClr val="00B050"/>
                </a:solidFill>
                <a:effectLst/>
                <a:ea typeface="Times New Roman" panose="02020603050405020304" pitchFamily="18" charset="0"/>
                <a:cs typeface="Arial" panose="020B0604020202020204" pitchFamily="34" charset="0"/>
              </a:rPr>
              <a:t>        How do net-zero policies impact various sectors like energy, manufacturing, transportation, and finance?  </a:t>
            </a:r>
          </a:p>
          <a:p>
            <a:pPr marL="342900" indent="-342900" algn="ctr">
              <a:lnSpc>
                <a:spcPct val="115000"/>
              </a:lnSpc>
              <a:spcAft>
                <a:spcPts val="800"/>
              </a:spcAft>
              <a:buNone/>
              <a:tabLst>
                <a:tab pos="457200" algn="l"/>
              </a:tabLst>
            </a:pPr>
            <a:r>
              <a:rPr lang="en-US" b="1" dirty="0">
                <a:solidFill>
                  <a:srgbClr val="FF0000"/>
                </a:solidFill>
                <a:effectLst/>
                <a:ea typeface="Times New Roman" panose="02020603050405020304" pitchFamily="18" charset="0"/>
                <a:cs typeface="Arial" panose="020B0604020202020204" pitchFamily="34" charset="0"/>
              </a:rPr>
              <a:t>Net Zero journey: </a:t>
            </a:r>
            <a:r>
              <a:rPr lang="en-US" dirty="0">
                <a:solidFill>
                  <a:srgbClr val="000000"/>
                </a:solidFill>
                <a:effectLst/>
                <a:ea typeface="Times New Roman" panose="02020603050405020304" pitchFamily="18" charset="0"/>
                <a:cs typeface="Arial" panose="020B0604020202020204" pitchFamily="34" charset="0"/>
              </a:rPr>
              <a:t>How to identify barriers and opportunities in client relationships.  </a:t>
            </a:r>
          </a:p>
          <a:p>
            <a:pPr marL="342900" lvl="0" indent="-342900" algn="ctr">
              <a:lnSpc>
                <a:spcPct val="115000"/>
              </a:lnSpc>
              <a:spcAft>
                <a:spcPts val="800"/>
              </a:spcAft>
              <a:buNone/>
              <a:tabLst>
                <a:tab pos="457200" algn="l"/>
              </a:tabLst>
            </a:pPr>
            <a:r>
              <a:rPr lang="en-US" sz="2400" dirty="0">
                <a:solidFill>
                  <a:srgbClr val="0070C0"/>
                </a:solidFill>
                <a:effectLst/>
                <a:ea typeface="Times New Roman" panose="02020603050405020304" pitchFamily="18" charset="0"/>
                <a:cs typeface="Arial" panose="020B0604020202020204" pitchFamily="34" charset="0"/>
              </a:rPr>
              <a:t>Assessing client readiness and willingness for the transition. Key questions to ask during client meetings. </a:t>
            </a:r>
          </a:p>
        </p:txBody>
      </p:sp>
    </p:spTree>
    <p:extLst>
      <p:ext uri="{BB962C8B-B14F-4D97-AF65-F5344CB8AC3E}">
        <p14:creationId xmlns:p14="http://schemas.microsoft.com/office/powerpoint/2010/main" val="25366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A0A9-AD00-E517-ACB7-138CB662CD8F}"/>
              </a:ext>
            </a:extLst>
          </p:cNvPr>
          <p:cNvSpPr>
            <a:spLocks noGrp="1"/>
          </p:cNvSpPr>
          <p:nvPr>
            <p:ph type="title"/>
          </p:nvPr>
        </p:nvSpPr>
        <p:spPr/>
        <p:txBody>
          <a:bodyPr>
            <a:normAutofit/>
          </a:bodyPr>
          <a:lstStyle/>
          <a:p>
            <a:r>
              <a:rPr lang="en-US" sz="4000" dirty="0">
                <a:solidFill>
                  <a:srgbClr val="FF0000"/>
                </a:solidFill>
              </a:rPr>
              <a:t> Be your own Messiah…</a:t>
            </a:r>
          </a:p>
        </p:txBody>
      </p:sp>
      <p:pic>
        <p:nvPicPr>
          <p:cNvPr id="4" name="Content Placeholder 3">
            <a:extLst>
              <a:ext uri="{FF2B5EF4-FFF2-40B4-BE49-F238E27FC236}">
                <a16:creationId xmlns:a16="http://schemas.microsoft.com/office/drawing/2014/main" id="{F5D75277-53EB-513A-8543-A0FBC96E70AA}"/>
              </a:ext>
            </a:extLst>
          </p:cNvPr>
          <p:cNvPicPr>
            <a:picLocks noGrp="1" noChangeAspect="1"/>
          </p:cNvPicPr>
          <p:nvPr>
            <p:ph idx="1"/>
          </p:nvPr>
        </p:nvPicPr>
        <p:blipFill>
          <a:blip r:embed="rId2"/>
          <a:stretch>
            <a:fillRect/>
          </a:stretch>
        </p:blipFill>
        <p:spPr>
          <a:xfrm>
            <a:off x="3385386" y="2120900"/>
            <a:ext cx="5427578" cy="4051300"/>
          </a:xfrm>
          <a:prstGeom prst="rect">
            <a:avLst/>
          </a:prstGeom>
        </p:spPr>
      </p:pic>
      <p:pic>
        <p:nvPicPr>
          <p:cNvPr id="6" name="Picture 5">
            <a:extLst>
              <a:ext uri="{FF2B5EF4-FFF2-40B4-BE49-F238E27FC236}">
                <a16:creationId xmlns:a16="http://schemas.microsoft.com/office/drawing/2014/main" id="{3286F0CC-9B4A-10FD-F676-BFF19D4DA772}"/>
              </a:ext>
            </a:extLst>
          </p:cNvPr>
          <p:cNvPicPr>
            <a:picLocks noChangeAspect="1"/>
          </p:cNvPicPr>
          <p:nvPr/>
        </p:nvPicPr>
        <p:blipFill>
          <a:blip r:embed="rId3"/>
          <a:stretch>
            <a:fillRect/>
          </a:stretch>
        </p:blipFill>
        <p:spPr>
          <a:xfrm>
            <a:off x="1967696" y="5347504"/>
            <a:ext cx="2257063" cy="1510496"/>
          </a:xfrm>
          <a:prstGeom prst="rect">
            <a:avLst/>
          </a:prstGeom>
        </p:spPr>
      </p:pic>
    </p:spTree>
    <p:extLst>
      <p:ext uri="{BB962C8B-B14F-4D97-AF65-F5344CB8AC3E}">
        <p14:creationId xmlns:p14="http://schemas.microsoft.com/office/powerpoint/2010/main" val="2529782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FEF0-09F2-E786-5CBE-6756D9C8EFFB}"/>
              </a:ext>
            </a:extLst>
          </p:cNvPr>
          <p:cNvSpPr>
            <a:spLocks noGrp="1"/>
          </p:cNvSpPr>
          <p:nvPr>
            <p:ph type="title"/>
          </p:nvPr>
        </p:nvSpPr>
        <p:spPr/>
        <p:txBody>
          <a:bodyPr>
            <a:normAutofit/>
          </a:bodyPr>
          <a:lstStyle/>
          <a:p>
            <a:r>
              <a:rPr lang="en-US" sz="4000" dirty="0">
                <a:solidFill>
                  <a:srgbClr val="FF0000"/>
                </a:solidFill>
              </a:rPr>
              <a:t>JOURNEY OF INDIAN CORPORATE CLIENTS TOWARDS NET ZERO</a:t>
            </a:r>
          </a:p>
        </p:txBody>
      </p:sp>
      <p:sp>
        <p:nvSpPr>
          <p:cNvPr id="3" name="Content Placeholder 2">
            <a:extLst>
              <a:ext uri="{FF2B5EF4-FFF2-40B4-BE49-F238E27FC236}">
                <a16:creationId xmlns:a16="http://schemas.microsoft.com/office/drawing/2014/main" id="{7AC524A2-8266-DEA1-7190-755D20BA13FA}"/>
              </a:ext>
            </a:extLst>
          </p:cNvPr>
          <p:cNvSpPr>
            <a:spLocks noGrp="1"/>
          </p:cNvSpPr>
          <p:nvPr>
            <p:ph idx="1"/>
          </p:nvPr>
        </p:nvSpPr>
        <p:spPr/>
        <p:txBody>
          <a:bodyPr>
            <a:normAutofit lnSpcReduction="10000"/>
          </a:bodyPr>
          <a:lstStyle/>
          <a:p>
            <a:pPr algn="just"/>
            <a:r>
              <a:rPr lang="en-IN" sz="2400" dirty="0">
                <a:solidFill>
                  <a:srgbClr val="00B050"/>
                </a:solidFill>
              </a:rPr>
              <a:t>Indian corporate clients' journey towards net zero is shaped by the country's unique economic landscape, developmental priorities, and evolving regulatory environment</a:t>
            </a:r>
            <a:r>
              <a:rPr lang="en-IN" sz="2400" dirty="0"/>
              <a:t>. </a:t>
            </a:r>
          </a:p>
          <a:p>
            <a:pPr algn="just"/>
            <a:r>
              <a:rPr lang="en-IN" sz="2400" dirty="0">
                <a:solidFill>
                  <a:srgbClr val="FF0000"/>
                </a:solidFill>
              </a:rPr>
              <a:t>By proactively embracing this transition, Indian companies can contribute to global climate goals and enhance their resilience, competitiveness, and long-term value creation. </a:t>
            </a:r>
          </a:p>
          <a:p>
            <a:pPr algn="just"/>
            <a:r>
              <a:rPr lang="en-IN" sz="2400" dirty="0">
                <a:solidFill>
                  <a:srgbClr val="00B050"/>
                </a:solidFill>
              </a:rPr>
              <a:t>It requires a long-term vision, strategic planning, consistent effort, and collaboration across industries, government, and financial institutions.</a:t>
            </a:r>
            <a:endParaRPr lang="en-IN" sz="2400" dirty="0">
              <a:solidFill>
                <a:srgbClr val="FF0000"/>
              </a:solidFill>
            </a:endParaRPr>
          </a:p>
          <a:p>
            <a:pPr marL="0" indent="0" algn="ctr">
              <a:buNone/>
            </a:pPr>
            <a:r>
              <a:rPr lang="en-IN" sz="3200" dirty="0">
                <a:solidFill>
                  <a:srgbClr val="0070C0"/>
                </a:solidFill>
              </a:rPr>
              <a:t>The journey towards net zero is a marathon, not a sprint. </a:t>
            </a:r>
          </a:p>
          <a:p>
            <a:pPr algn="just"/>
            <a:endParaRPr lang="en-US" sz="2400" dirty="0">
              <a:solidFill>
                <a:srgbClr val="FF0000"/>
              </a:solidFill>
            </a:endParaRPr>
          </a:p>
        </p:txBody>
      </p:sp>
    </p:spTree>
    <p:extLst>
      <p:ext uri="{BB962C8B-B14F-4D97-AF65-F5344CB8AC3E}">
        <p14:creationId xmlns:p14="http://schemas.microsoft.com/office/powerpoint/2010/main" val="408128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4048-8E3F-69FE-71A9-4DEC2B392A82}"/>
              </a:ext>
            </a:extLst>
          </p:cNvPr>
          <p:cNvSpPr>
            <a:spLocks noGrp="1"/>
          </p:cNvSpPr>
          <p:nvPr>
            <p:ph type="title"/>
          </p:nvPr>
        </p:nvSpPr>
        <p:spPr/>
        <p:txBody>
          <a:bodyPr>
            <a:normAutofit fontScale="90000"/>
          </a:bodyPr>
          <a:lstStyle/>
          <a:p>
            <a:r>
              <a:rPr lang="en-IN" sz="1400" b="1" dirty="0"/>
              <a:t> </a:t>
            </a:r>
            <a:r>
              <a:rPr lang="en-IN" sz="4400" b="1" dirty="0">
                <a:solidFill>
                  <a:srgbClr val="FF0000"/>
                </a:solidFill>
              </a:rPr>
              <a:t>Key Steps in the Net-Zero Journey for Indian Corporates</a:t>
            </a:r>
            <a:br>
              <a:rPr lang="en-IN" sz="4000" dirty="0"/>
            </a:br>
            <a:endParaRPr lang="en-US" sz="4000" dirty="0"/>
          </a:p>
        </p:txBody>
      </p:sp>
      <p:sp>
        <p:nvSpPr>
          <p:cNvPr id="3" name="Content Placeholder 2">
            <a:extLst>
              <a:ext uri="{FF2B5EF4-FFF2-40B4-BE49-F238E27FC236}">
                <a16:creationId xmlns:a16="http://schemas.microsoft.com/office/drawing/2014/main" id="{8D73B5F2-7CD8-5F10-6155-3B678278B3A3}"/>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b="1" dirty="0">
                <a:solidFill>
                  <a:srgbClr val="FF0000"/>
                </a:solidFill>
              </a:rPr>
              <a:t>Baseline Assessment and Target Setting</a:t>
            </a:r>
            <a:r>
              <a:rPr lang="en-IN" b="1" dirty="0"/>
              <a:t>:</a:t>
            </a:r>
            <a:r>
              <a:rPr lang="en-IN" dirty="0"/>
              <a:t> The first crucial step is accurately measuring current greenhouse gas emissions (Scope 1, 2, and ideally Scope 3). Based on this, companies should set achievable targets aligned with a 1.5°C pathway.   </a:t>
            </a:r>
          </a:p>
          <a:p>
            <a:pPr algn="just">
              <a:buFont typeface="Arial" panose="020B0604020202020204" pitchFamily="34" charset="0"/>
              <a:buChar char="•"/>
            </a:pPr>
            <a:r>
              <a:rPr lang="en-IN" b="1" dirty="0">
                <a:solidFill>
                  <a:srgbClr val="FF0000"/>
                </a:solidFill>
              </a:rPr>
              <a:t>Developing Decarbonization Strategies</a:t>
            </a:r>
            <a:r>
              <a:rPr lang="en-IN" b="1" dirty="0"/>
              <a:t>:</a:t>
            </a:r>
            <a:r>
              <a:rPr lang="en-IN" dirty="0"/>
              <a:t> Introduce energy efficiency improvements, transition to renewable energy, adopt cleaner production processes, explore carbon capture technologies and optimise supply chains.</a:t>
            </a:r>
          </a:p>
          <a:p>
            <a:pPr algn="just">
              <a:buFont typeface="Arial" panose="020B0604020202020204" pitchFamily="34" charset="0"/>
              <a:buChar char="•"/>
            </a:pPr>
            <a:r>
              <a:rPr lang="en-IN" b="1" dirty="0">
                <a:solidFill>
                  <a:srgbClr val="FF0000"/>
                </a:solidFill>
              </a:rPr>
              <a:t>Investment in Clean Technologies and Infrastructure</a:t>
            </a:r>
            <a:r>
              <a:rPr lang="en-IN" b="1" dirty="0"/>
              <a:t>:</a:t>
            </a:r>
            <a:r>
              <a:rPr lang="en-IN" dirty="0"/>
              <a:t> Decarbonisation strategies require significant capital investment, including green bonds, sustainability-linked loans, and public-private partnerships. </a:t>
            </a:r>
          </a:p>
          <a:p>
            <a:pPr algn="just">
              <a:buFont typeface="Arial" panose="020B0604020202020204" pitchFamily="34" charset="0"/>
              <a:buChar char="•"/>
            </a:pPr>
            <a:r>
              <a:rPr lang="en-IN" b="1" dirty="0">
                <a:solidFill>
                  <a:srgbClr val="FF0000"/>
                </a:solidFill>
              </a:rPr>
              <a:t>Transparency and Reporting:</a:t>
            </a:r>
            <a:r>
              <a:rPr lang="en-IN" dirty="0"/>
              <a:t> Robust monitoring and the adoption of globally recognised reporting frameworks, such as CDP and TCFD, will enhance transparency and accountability.</a:t>
            </a:r>
          </a:p>
          <a:p>
            <a:endParaRPr lang="en-US" dirty="0"/>
          </a:p>
        </p:txBody>
      </p:sp>
    </p:spTree>
    <p:extLst>
      <p:ext uri="{BB962C8B-B14F-4D97-AF65-F5344CB8AC3E}">
        <p14:creationId xmlns:p14="http://schemas.microsoft.com/office/powerpoint/2010/main" val="142068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5C60-A7C9-6AA3-6716-3C84ACC49FDA}"/>
              </a:ext>
            </a:extLst>
          </p:cNvPr>
          <p:cNvSpPr>
            <a:spLocks noGrp="1"/>
          </p:cNvSpPr>
          <p:nvPr>
            <p:ph type="title"/>
          </p:nvPr>
        </p:nvSpPr>
        <p:spPr/>
        <p:txBody>
          <a:bodyPr>
            <a:noAutofit/>
          </a:bodyPr>
          <a:lstStyle/>
          <a:p>
            <a:r>
              <a:rPr lang="en-IN" sz="4000" b="1" dirty="0">
                <a:solidFill>
                  <a:srgbClr val="FF0000"/>
                </a:solidFill>
              </a:rPr>
              <a:t>Challenges for BANKS </a:t>
            </a:r>
            <a:br>
              <a:rPr lang="en-IN" sz="4000" dirty="0"/>
            </a:br>
            <a:endParaRPr lang="en-US" sz="4000" dirty="0"/>
          </a:p>
        </p:txBody>
      </p:sp>
      <p:sp>
        <p:nvSpPr>
          <p:cNvPr id="3" name="Content Placeholder 2">
            <a:extLst>
              <a:ext uri="{FF2B5EF4-FFF2-40B4-BE49-F238E27FC236}">
                <a16:creationId xmlns:a16="http://schemas.microsoft.com/office/drawing/2014/main" id="{117DB611-5D5D-EB00-4A19-9D6C25C8EB00}"/>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b="1" dirty="0">
                <a:solidFill>
                  <a:srgbClr val="FF0000"/>
                </a:solidFill>
              </a:rPr>
              <a:t>Addressing Hard-to-Abate Sectors</a:t>
            </a:r>
            <a:r>
              <a:rPr lang="en-IN" b="1" dirty="0"/>
              <a:t>:</a:t>
            </a:r>
            <a:r>
              <a:rPr lang="en-IN" dirty="0"/>
              <a:t> India has significant heavy industries. Decarbonising steel, cement, and chemicals will require focused R&amp;D and technology transfer. Collaboration across the value chain will be crucial.   </a:t>
            </a:r>
          </a:p>
          <a:p>
            <a:pPr algn="just">
              <a:buFont typeface="Arial" panose="020B0604020202020204" pitchFamily="34" charset="0"/>
              <a:buChar char="•"/>
            </a:pPr>
            <a:r>
              <a:rPr lang="en-IN" b="1" dirty="0">
                <a:solidFill>
                  <a:srgbClr val="FF0000"/>
                </a:solidFill>
              </a:rPr>
              <a:t>Engaging the Supply Chain (Scope 3 Emissions):</a:t>
            </a:r>
            <a:r>
              <a:rPr lang="en-IN" dirty="0">
                <a:solidFill>
                  <a:srgbClr val="FF0000"/>
                </a:solidFill>
              </a:rPr>
              <a:t> </a:t>
            </a:r>
            <a:r>
              <a:rPr lang="en-IN" dirty="0"/>
              <a:t>Many corporations' emissions are contained within their supply chains. Therefore, engaging with suppliers to set their reduction targets and promote sustainable sourcing practices will be essential.</a:t>
            </a:r>
          </a:p>
          <a:p>
            <a:pPr algn="just">
              <a:buFont typeface="Arial" panose="020B0604020202020204" pitchFamily="34" charset="0"/>
              <a:buChar char="•"/>
            </a:pPr>
            <a:r>
              <a:rPr lang="en-IN" b="1" dirty="0">
                <a:solidFill>
                  <a:srgbClr val="FF0000"/>
                </a:solidFill>
              </a:rPr>
              <a:t>Building Internal Capacity and Expertise</a:t>
            </a:r>
            <a:r>
              <a:rPr lang="en-IN" b="1" dirty="0"/>
              <a:t>:</a:t>
            </a:r>
            <a:r>
              <a:rPr lang="en-IN" dirty="0"/>
              <a:t> The net-zero transition requires new skills and knowledge, so investment in training and building internal capacity in areas like carbon accounting and sustainability strategy is necessary.   </a:t>
            </a:r>
          </a:p>
          <a:p>
            <a:pPr algn="just">
              <a:buFont typeface="Arial" panose="020B0604020202020204" pitchFamily="34" charset="0"/>
              <a:buChar char="•"/>
            </a:pPr>
            <a:r>
              <a:rPr lang="en-IN" b="1" dirty="0">
                <a:solidFill>
                  <a:srgbClr val="FF0000"/>
                </a:solidFill>
              </a:rPr>
              <a:t>Leveraging Government Incentives</a:t>
            </a:r>
            <a:r>
              <a:rPr lang="en-IN" b="1" dirty="0"/>
              <a:t>:</a:t>
            </a:r>
            <a:r>
              <a:rPr lang="en-IN" dirty="0"/>
              <a:t> Government subsidies and policy initiatives aimed at promoting green technologies and sustainable practices can significantly reduce the transition's financial burden.</a:t>
            </a:r>
          </a:p>
          <a:p>
            <a:endParaRPr lang="en-US" dirty="0"/>
          </a:p>
        </p:txBody>
      </p:sp>
    </p:spTree>
    <p:extLst>
      <p:ext uri="{BB962C8B-B14F-4D97-AF65-F5344CB8AC3E}">
        <p14:creationId xmlns:p14="http://schemas.microsoft.com/office/powerpoint/2010/main" val="310995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97B8-807F-0D7D-C255-7A52E1A6ECE0}"/>
              </a:ext>
            </a:extLst>
          </p:cNvPr>
          <p:cNvSpPr>
            <a:spLocks noGrp="1"/>
          </p:cNvSpPr>
          <p:nvPr>
            <p:ph type="title"/>
          </p:nvPr>
        </p:nvSpPr>
        <p:spPr/>
        <p:txBody>
          <a:bodyPr>
            <a:normAutofit fontScale="90000"/>
          </a:bodyPr>
          <a:lstStyle/>
          <a:p>
            <a:br>
              <a:rPr lang="en-IN" sz="4400" b="1" dirty="0"/>
            </a:br>
            <a:r>
              <a:rPr lang="en-IN" sz="4400" b="1" dirty="0">
                <a:solidFill>
                  <a:srgbClr val="FF0000"/>
                </a:solidFill>
              </a:rPr>
              <a:t>actualising net zero: The Role of Banks and Financial Institutions</a:t>
            </a:r>
            <a:br>
              <a:rPr lang="en-IN" dirty="0"/>
            </a:br>
            <a:endParaRPr lang="en-US" dirty="0"/>
          </a:p>
        </p:txBody>
      </p:sp>
      <p:sp>
        <p:nvSpPr>
          <p:cNvPr id="3" name="Content Placeholder 2">
            <a:extLst>
              <a:ext uri="{FF2B5EF4-FFF2-40B4-BE49-F238E27FC236}">
                <a16:creationId xmlns:a16="http://schemas.microsoft.com/office/drawing/2014/main" id="{B3B55126-A666-0D1E-E0E8-4ED23A70A635}"/>
              </a:ext>
            </a:extLst>
          </p:cNvPr>
          <p:cNvSpPr>
            <a:spLocks noGrp="1"/>
          </p:cNvSpPr>
          <p:nvPr>
            <p:ph idx="1"/>
          </p:nvPr>
        </p:nvSpPr>
        <p:spPr/>
        <p:txBody>
          <a:bodyPr>
            <a:normAutofit/>
          </a:bodyPr>
          <a:lstStyle/>
          <a:p>
            <a:pPr algn="just">
              <a:buFont typeface="Arial" panose="020B0604020202020204" pitchFamily="34" charset="0"/>
              <a:buChar char="•"/>
            </a:pPr>
            <a:r>
              <a:rPr lang="en-IN" b="1" dirty="0">
                <a:solidFill>
                  <a:srgbClr val="FF0000"/>
                </a:solidFill>
              </a:rPr>
              <a:t>Providing Green Finance</a:t>
            </a:r>
            <a:r>
              <a:rPr lang="en-IN" b="1" dirty="0"/>
              <a:t>:</a:t>
            </a:r>
            <a:r>
              <a:rPr lang="en-IN" dirty="0"/>
              <a:t> Banks are crucial in delivering tailored financial products and services to support corporate net-zero journeys, including green loans, for renewable energy and clean technology projects.   </a:t>
            </a:r>
          </a:p>
          <a:p>
            <a:pPr algn="just">
              <a:buFont typeface="Arial" panose="020B0604020202020204" pitchFamily="34" charset="0"/>
              <a:buChar char="•"/>
            </a:pPr>
            <a:r>
              <a:rPr lang="en-IN" b="1" dirty="0">
                <a:solidFill>
                  <a:srgbClr val="FF0000"/>
                </a:solidFill>
              </a:rPr>
              <a:t>Offering Advisory Services</a:t>
            </a:r>
            <a:r>
              <a:rPr lang="en-IN" b="1" dirty="0"/>
              <a:t>:</a:t>
            </a:r>
            <a:r>
              <a:rPr lang="en-IN" dirty="0"/>
              <a:t> Banks can provide expertise in sustainability strategy development, carbon accounting, and connecting clients with relevant technology providers.</a:t>
            </a:r>
          </a:p>
          <a:p>
            <a:pPr algn="just">
              <a:buFont typeface="Arial" panose="020B0604020202020204" pitchFamily="34" charset="0"/>
              <a:buChar char="•"/>
            </a:pPr>
            <a:r>
              <a:rPr lang="en-IN" b="1" dirty="0">
                <a:solidFill>
                  <a:srgbClr val="FF0000"/>
                </a:solidFill>
              </a:rPr>
              <a:t>Engaging with Clients on Transition Plans</a:t>
            </a:r>
            <a:r>
              <a:rPr lang="en-IN" b="1" dirty="0"/>
              <a:t>:</a:t>
            </a:r>
            <a:r>
              <a:rPr lang="en-IN" dirty="0"/>
              <a:t> It is essential to actively engage with corporate clients to understand their transition plans and offer solutions.   </a:t>
            </a:r>
          </a:p>
          <a:p>
            <a:pPr algn="just">
              <a:buFont typeface="Arial" panose="020B0604020202020204" pitchFamily="34" charset="0"/>
              <a:buChar char="•"/>
            </a:pPr>
            <a:r>
              <a:rPr lang="en-IN" b="1" dirty="0">
                <a:solidFill>
                  <a:srgbClr val="FF0000"/>
                </a:solidFill>
              </a:rPr>
              <a:t>Promoting Sustainable Finance Ecosystem</a:t>
            </a:r>
            <a:r>
              <a:rPr lang="en-IN" b="1" dirty="0"/>
              <a:t>:</a:t>
            </a:r>
            <a:r>
              <a:rPr lang="en-IN" dirty="0"/>
              <a:t> Banks can contribute to building a robust sustainable finance ecosystem in India by supporting the development of green taxonomies.</a:t>
            </a:r>
          </a:p>
          <a:p>
            <a:endParaRPr lang="en-US" dirty="0"/>
          </a:p>
        </p:txBody>
      </p:sp>
    </p:spTree>
    <p:extLst>
      <p:ext uri="{BB962C8B-B14F-4D97-AF65-F5344CB8AC3E}">
        <p14:creationId xmlns:p14="http://schemas.microsoft.com/office/powerpoint/2010/main" val="296674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A196-F2C5-CD37-BEAC-A26BF9528CC4}"/>
              </a:ext>
            </a:extLst>
          </p:cNvPr>
          <p:cNvSpPr>
            <a:spLocks noGrp="1"/>
          </p:cNvSpPr>
          <p:nvPr>
            <p:ph type="title"/>
          </p:nvPr>
        </p:nvSpPr>
        <p:spPr/>
        <p:txBody>
          <a:bodyPr>
            <a:normAutofit/>
          </a:bodyPr>
          <a:lstStyle/>
          <a:p>
            <a:r>
              <a:rPr lang="en-US" sz="4000" dirty="0">
                <a:solidFill>
                  <a:srgbClr val="FF0000"/>
                </a:solidFill>
              </a:rPr>
              <a:t>JOURNEY OF INDIAN MSME CLIENTS TOWARDS NET ZERO</a:t>
            </a:r>
          </a:p>
        </p:txBody>
      </p:sp>
      <p:sp>
        <p:nvSpPr>
          <p:cNvPr id="3" name="Content Placeholder 2">
            <a:extLst>
              <a:ext uri="{FF2B5EF4-FFF2-40B4-BE49-F238E27FC236}">
                <a16:creationId xmlns:a16="http://schemas.microsoft.com/office/drawing/2014/main" id="{273027A7-2B26-FB74-2DCF-82B70B10D3F9}"/>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n-IN" b="1" dirty="0">
                <a:solidFill>
                  <a:srgbClr val="FF0000"/>
                </a:solidFill>
              </a:rPr>
              <a:t>Diverse Landscape &amp; Limited Resources</a:t>
            </a:r>
            <a:r>
              <a:rPr lang="en-IN" b="1" dirty="0"/>
              <a:t>:</a:t>
            </a:r>
            <a:r>
              <a:rPr lang="en-IN" dirty="0"/>
              <a:t> India's Micro, Small, and Medium Enterprises (MSME) sector is vast and diverse, ranging from manufacturing to services. Many operate with limited financial and human resources, challenging large-scale sustainability investments.</a:t>
            </a:r>
          </a:p>
          <a:p>
            <a:pPr algn="just">
              <a:buFont typeface="Arial" panose="020B0604020202020204" pitchFamily="34" charset="0"/>
              <a:buChar char="•"/>
            </a:pPr>
            <a:r>
              <a:rPr lang="en-IN" b="1" dirty="0">
                <a:solidFill>
                  <a:srgbClr val="FF0000"/>
                </a:solidFill>
              </a:rPr>
              <a:t>Focus on Growth &amp; Survival</a:t>
            </a:r>
            <a:r>
              <a:rPr lang="en-IN" b="1" dirty="0"/>
              <a:t>:</a:t>
            </a:r>
            <a:r>
              <a:rPr lang="en-IN" dirty="0"/>
              <a:t> Many MSMES' primary focus is on business growth, profitability, and navigating competitive markets. Sustainability initiatives may be perceived as secondary or costly.</a:t>
            </a:r>
          </a:p>
          <a:p>
            <a:pPr algn="just">
              <a:buFont typeface="Arial" panose="020B0604020202020204" pitchFamily="34" charset="0"/>
              <a:buChar char="•"/>
            </a:pPr>
            <a:r>
              <a:rPr lang="en-IN" b="1" dirty="0">
                <a:solidFill>
                  <a:srgbClr val="FF0000"/>
                </a:solidFill>
              </a:rPr>
              <a:t>Informal Sector Dominance</a:t>
            </a:r>
            <a:r>
              <a:rPr lang="en-IN" b="1" dirty="0"/>
              <a:t>:</a:t>
            </a:r>
            <a:r>
              <a:rPr lang="en-IN" dirty="0"/>
              <a:t> A significant portion of the MSME sector operates informally, which can pose challenges for data collection, awareness campaigns, and the implementation of standardised sustainability practices.</a:t>
            </a:r>
          </a:p>
          <a:p>
            <a:pPr algn="just">
              <a:buFont typeface="Arial" panose="020B0604020202020204" pitchFamily="34" charset="0"/>
              <a:buChar char="•"/>
            </a:pPr>
            <a:r>
              <a:rPr lang="en-IN" b="1" dirty="0">
                <a:solidFill>
                  <a:srgbClr val="FF0000"/>
                </a:solidFill>
              </a:rPr>
              <a:t>Varying Levels of Awareness &amp; Capacity</a:t>
            </a:r>
            <a:r>
              <a:rPr lang="en-IN" b="1" dirty="0"/>
              <a:t>:</a:t>
            </a:r>
            <a:r>
              <a:rPr lang="en-IN" dirty="0"/>
              <a:t> Awareness and technical capacity regarding net-zero concepts and implementation strategies vary widely across the MSME sector. Targeted awareness programs and capacity-building initiatives are crucial.</a:t>
            </a:r>
          </a:p>
          <a:p>
            <a:endParaRPr lang="en-US" dirty="0"/>
          </a:p>
        </p:txBody>
      </p:sp>
    </p:spTree>
    <p:extLst>
      <p:ext uri="{BB962C8B-B14F-4D97-AF65-F5344CB8AC3E}">
        <p14:creationId xmlns:p14="http://schemas.microsoft.com/office/powerpoint/2010/main" val="338365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08F6-4382-D255-3A2E-454C0DB5E7C5}"/>
              </a:ext>
            </a:extLst>
          </p:cNvPr>
          <p:cNvSpPr>
            <a:spLocks noGrp="1"/>
          </p:cNvSpPr>
          <p:nvPr>
            <p:ph type="title"/>
          </p:nvPr>
        </p:nvSpPr>
        <p:spPr/>
        <p:txBody>
          <a:bodyPr>
            <a:normAutofit/>
          </a:bodyPr>
          <a:lstStyle/>
          <a:p>
            <a:r>
              <a:rPr lang="en-US" sz="4000" dirty="0" err="1">
                <a:solidFill>
                  <a:srgbClr val="FF0000"/>
                </a:solidFill>
              </a:rPr>
              <a:t>Msme</a:t>
            </a:r>
            <a:r>
              <a:rPr lang="en-US" sz="4000" dirty="0">
                <a:solidFill>
                  <a:srgbClr val="FF0000"/>
                </a:solidFill>
              </a:rPr>
              <a:t>: Need to spread net-zero awareness</a:t>
            </a:r>
          </a:p>
        </p:txBody>
      </p:sp>
      <p:sp>
        <p:nvSpPr>
          <p:cNvPr id="3" name="Content Placeholder 2">
            <a:extLst>
              <a:ext uri="{FF2B5EF4-FFF2-40B4-BE49-F238E27FC236}">
                <a16:creationId xmlns:a16="http://schemas.microsoft.com/office/drawing/2014/main" id="{D8119022-AEEC-626E-B642-CED857E99467}"/>
              </a:ext>
            </a:extLst>
          </p:cNvPr>
          <p:cNvSpPr>
            <a:spLocks noGrp="1"/>
          </p:cNvSpPr>
          <p:nvPr>
            <p:ph idx="1"/>
          </p:nvPr>
        </p:nvSpPr>
        <p:spPr/>
        <p:txBody>
          <a:bodyPr>
            <a:normAutofit/>
          </a:bodyPr>
          <a:lstStyle/>
          <a:p>
            <a:pPr>
              <a:buFont typeface="Arial" panose="020B0604020202020204" pitchFamily="34" charset="0"/>
              <a:buChar char="•"/>
            </a:pPr>
            <a:r>
              <a:rPr lang="en-IN" b="1" dirty="0">
                <a:solidFill>
                  <a:srgbClr val="FF0000"/>
                </a:solidFill>
              </a:rPr>
              <a:t>Awareness and Education</a:t>
            </a:r>
            <a:r>
              <a:rPr lang="en-IN" b="1" dirty="0"/>
              <a:t>:</a:t>
            </a:r>
            <a:r>
              <a:rPr lang="en-IN" dirty="0"/>
              <a:t> Conduct outreach programs and workshops for MSMEs to raise awareness about the benefits of net zero.</a:t>
            </a:r>
          </a:p>
          <a:p>
            <a:pPr>
              <a:buFont typeface="Arial" panose="020B0604020202020204" pitchFamily="34" charset="0"/>
              <a:buChar char="•"/>
            </a:pPr>
            <a:r>
              <a:rPr lang="en-IN" b="1" dirty="0">
                <a:solidFill>
                  <a:srgbClr val="FF0000"/>
                </a:solidFill>
              </a:rPr>
              <a:t>Simplified Reporting Frameworks</a:t>
            </a:r>
            <a:r>
              <a:rPr lang="en-IN" b="1" dirty="0"/>
              <a:t>:</a:t>
            </a:r>
            <a:r>
              <a:rPr lang="en-IN" dirty="0"/>
              <a:t> Develop simplified reporting frameworks that are less burdensome for MSMEs while providing valuable data on their progress.</a:t>
            </a:r>
          </a:p>
          <a:p>
            <a:pPr>
              <a:buFont typeface="Arial" panose="020B0604020202020204" pitchFamily="34" charset="0"/>
              <a:buChar char="•"/>
            </a:pPr>
            <a:r>
              <a:rPr lang="en-IN" b="1" dirty="0">
                <a:solidFill>
                  <a:srgbClr val="FF0000"/>
                </a:solidFill>
              </a:rPr>
              <a:t>Value Chain Engagement</a:t>
            </a:r>
            <a:r>
              <a:rPr lang="en-IN" b="1" dirty="0"/>
              <a:t>:</a:t>
            </a:r>
            <a:r>
              <a:rPr lang="en-IN" dirty="0"/>
              <a:t> Encourage larger corporate clients to engage with their MSME suppliers on sustainability initiatives. </a:t>
            </a:r>
          </a:p>
          <a:p>
            <a:pPr>
              <a:buFont typeface="Arial" panose="020B0604020202020204" pitchFamily="34" charset="0"/>
              <a:buChar char="•"/>
            </a:pPr>
            <a:r>
              <a:rPr lang="en-IN" b="1" dirty="0">
                <a:solidFill>
                  <a:srgbClr val="FF0000"/>
                </a:solidFill>
              </a:rPr>
              <a:t>Partnerships &amp; Ecosystem Building</a:t>
            </a:r>
            <a:r>
              <a:rPr lang="en-IN" b="1" dirty="0"/>
              <a:t>:</a:t>
            </a:r>
            <a:r>
              <a:rPr lang="en-IN" dirty="0"/>
              <a:t> Collaborate with government agencies and industry associations to create a supportive ecosystem for MSME net-zero adoption.</a:t>
            </a:r>
          </a:p>
          <a:p>
            <a:pPr marL="0" indent="0">
              <a:buNone/>
            </a:pPr>
            <a:endParaRPr lang="en-US" dirty="0"/>
          </a:p>
        </p:txBody>
      </p:sp>
    </p:spTree>
    <p:extLst>
      <p:ext uri="{BB962C8B-B14F-4D97-AF65-F5344CB8AC3E}">
        <p14:creationId xmlns:p14="http://schemas.microsoft.com/office/powerpoint/2010/main" val="329520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BD05-9DD7-57AA-44F7-EB359E816E39}"/>
              </a:ext>
            </a:extLst>
          </p:cNvPr>
          <p:cNvSpPr>
            <a:spLocks noGrp="1"/>
          </p:cNvSpPr>
          <p:nvPr>
            <p:ph type="title"/>
          </p:nvPr>
        </p:nvSpPr>
        <p:spPr/>
        <p:txBody>
          <a:bodyPr>
            <a:normAutofit fontScale="90000"/>
          </a:bodyPr>
          <a:lstStyle/>
          <a:p>
            <a:br>
              <a:rPr lang="en-IN" sz="4400" b="1" dirty="0"/>
            </a:br>
            <a:r>
              <a:rPr lang="en-IN" sz="4400" b="1" dirty="0">
                <a:solidFill>
                  <a:srgbClr val="FF0000"/>
                </a:solidFill>
              </a:rPr>
              <a:t>Fostering Green in retail clients</a:t>
            </a:r>
            <a:br>
              <a:rPr lang="en-IN" dirty="0"/>
            </a:br>
            <a:endParaRPr lang="en-US" dirty="0"/>
          </a:p>
        </p:txBody>
      </p:sp>
      <p:sp>
        <p:nvSpPr>
          <p:cNvPr id="3" name="Content Placeholder 2">
            <a:extLst>
              <a:ext uri="{FF2B5EF4-FFF2-40B4-BE49-F238E27FC236}">
                <a16:creationId xmlns:a16="http://schemas.microsoft.com/office/drawing/2014/main" id="{58C6FE31-9D86-6AB8-5CE6-153EADAFFE2A}"/>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b="1" dirty="0">
                <a:solidFill>
                  <a:srgbClr val="FF0000"/>
                </a:solidFill>
              </a:rPr>
              <a:t>Raising Awareness &amp; Education</a:t>
            </a:r>
            <a:r>
              <a:rPr lang="en-IN" b="1" dirty="0"/>
              <a:t>:</a:t>
            </a:r>
            <a:r>
              <a:rPr lang="en-IN" dirty="0"/>
              <a:t> Banks can empower consumers through educational campaigns highlighting the environmental impact of their purchasing decisions and the benefits of sustainable consumption. This includes information on eco-labels, sustainable products, and the lifecycle impact of goods.</a:t>
            </a:r>
          </a:p>
          <a:p>
            <a:pPr algn="just">
              <a:buFont typeface="Arial" panose="020B0604020202020204" pitchFamily="34" charset="0"/>
              <a:buChar char="•"/>
            </a:pPr>
            <a:r>
              <a:rPr lang="en-IN" b="1" dirty="0">
                <a:solidFill>
                  <a:srgbClr val="FF0000"/>
                </a:solidFill>
              </a:rPr>
              <a:t>Promoting Green Financial Products</a:t>
            </a:r>
            <a:r>
              <a:rPr lang="en-IN" b="1" dirty="0"/>
              <a:t>:</a:t>
            </a:r>
            <a:r>
              <a:rPr lang="en-IN" dirty="0"/>
              <a:t> Offer financial incentives and products encouraging sustainable choices, such as green loans for energy-efficient appliances or electric vehicles.</a:t>
            </a:r>
          </a:p>
          <a:p>
            <a:pPr algn="just">
              <a:buFont typeface="Arial" panose="020B0604020202020204" pitchFamily="34" charset="0"/>
              <a:buChar char="•"/>
            </a:pPr>
            <a:r>
              <a:rPr lang="en-IN" b="1" dirty="0">
                <a:solidFill>
                  <a:srgbClr val="FF0000"/>
                </a:solidFill>
              </a:rPr>
              <a:t>Supporting Sustainable Retailers:</a:t>
            </a:r>
            <a:r>
              <a:rPr lang="en-IN" dirty="0"/>
              <a:t> Partner with retailers committed to net-zero practices, creating a marketplace that makes it easier for consumers to support sustainable businesses. </a:t>
            </a:r>
          </a:p>
          <a:p>
            <a:pPr algn="just">
              <a:buFont typeface="Arial" panose="020B0604020202020204" pitchFamily="34" charset="0"/>
              <a:buChar char="•"/>
            </a:pPr>
            <a:r>
              <a:rPr lang="en-IN" b="1" dirty="0">
                <a:solidFill>
                  <a:srgbClr val="FF0000"/>
                </a:solidFill>
              </a:rPr>
              <a:t>Facilitating Circular Economy Practices</a:t>
            </a:r>
            <a:r>
              <a:rPr lang="en-IN" b="1" dirty="0"/>
              <a:t>:</a:t>
            </a:r>
            <a:r>
              <a:rPr lang="en-IN" dirty="0"/>
              <a:t> Encourage consumers to participate in circular economy initiatives, such as promoting product repair, reuse, and recycling programs.. Banks can also finance repairable goods.</a:t>
            </a:r>
          </a:p>
          <a:p>
            <a:endParaRPr lang="en-US" dirty="0"/>
          </a:p>
        </p:txBody>
      </p:sp>
    </p:spTree>
    <p:extLst>
      <p:ext uri="{BB962C8B-B14F-4D97-AF65-F5344CB8AC3E}">
        <p14:creationId xmlns:p14="http://schemas.microsoft.com/office/powerpoint/2010/main" val="217078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FAEF-6E8C-1F40-5573-6D44588E2D4A}"/>
              </a:ext>
            </a:extLst>
          </p:cNvPr>
          <p:cNvSpPr>
            <a:spLocks noGrp="1"/>
          </p:cNvSpPr>
          <p:nvPr>
            <p:ph type="title"/>
          </p:nvPr>
        </p:nvSpPr>
        <p:spPr/>
        <p:txBody>
          <a:bodyPr>
            <a:normAutofit/>
          </a:bodyPr>
          <a:lstStyle/>
          <a:p>
            <a:r>
              <a:rPr lang="en-US" sz="4000" dirty="0">
                <a:solidFill>
                  <a:srgbClr val="FF0000"/>
                </a:solidFill>
              </a:rPr>
              <a:t>HOW DO NET-ZERO POLICIES AFFECT THE ENERGY SECTOR </a:t>
            </a:r>
          </a:p>
        </p:txBody>
      </p:sp>
      <p:sp>
        <p:nvSpPr>
          <p:cNvPr id="3" name="Content Placeholder 2">
            <a:extLst>
              <a:ext uri="{FF2B5EF4-FFF2-40B4-BE49-F238E27FC236}">
                <a16:creationId xmlns:a16="http://schemas.microsoft.com/office/drawing/2014/main" id="{B3171484-5DD0-8150-31BD-5DCE11B869EF}"/>
              </a:ext>
            </a:extLst>
          </p:cNvPr>
          <p:cNvSpPr>
            <a:spLocks noGrp="1"/>
          </p:cNvSpPr>
          <p:nvPr>
            <p:ph idx="1"/>
          </p:nvPr>
        </p:nvSpPr>
        <p:spPr/>
        <p:txBody>
          <a:bodyPr>
            <a:normAutofit/>
          </a:bodyPr>
          <a:lstStyle/>
          <a:p>
            <a:pPr>
              <a:buNone/>
            </a:pPr>
            <a:endParaRPr lang="en-IN" dirty="0"/>
          </a:p>
          <a:p>
            <a:pPr algn="just">
              <a:buFont typeface="Arial" panose="020B0604020202020204" pitchFamily="34" charset="0"/>
              <a:buChar char="•"/>
            </a:pPr>
            <a:r>
              <a:rPr lang="en-IN" b="1" dirty="0">
                <a:solidFill>
                  <a:srgbClr val="FF0000"/>
                </a:solidFill>
              </a:rPr>
              <a:t>Shift Towards Renewables</a:t>
            </a:r>
            <a:r>
              <a:rPr lang="en-IN" b="1" dirty="0"/>
              <a:t>:</a:t>
            </a:r>
            <a:r>
              <a:rPr lang="en-IN" dirty="0"/>
              <a:t> Net-zero policies mandate a deployment of renewable energy sources (solar, wind, hydro) to decarbonise power generation, leading to significant investments in grid modernisation.</a:t>
            </a:r>
          </a:p>
          <a:p>
            <a:pPr algn="just">
              <a:buFont typeface="Arial" panose="020B0604020202020204" pitchFamily="34" charset="0"/>
              <a:buChar char="•"/>
            </a:pPr>
            <a:r>
              <a:rPr lang="en-IN" b="1" dirty="0">
                <a:solidFill>
                  <a:srgbClr val="FF0000"/>
                </a:solidFill>
              </a:rPr>
              <a:t>Phasing Out Fossil Fuels</a:t>
            </a:r>
            <a:r>
              <a:rPr lang="en-IN" b="1" dirty="0"/>
              <a:t>:</a:t>
            </a:r>
            <a:r>
              <a:rPr lang="en-IN" dirty="0"/>
              <a:t> These policies necessitate a gradual phase-out of fossil fuels (coal, oil, natural gas) in electricity generation, heating, transportation, and industrial processes, which will impact investments.</a:t>
            </a:r>
          </a:p>
          <a:p>
            <a:pPr algn="just">
              <a:buFont typeface="Arial" panose="020B0604020202020204" pitchFamily="34" charset="0"/>
              <a:buChar char="•"/>
            </a:pPr>
            <a:r>
              <a:rPr lang="en-IN" b="1" dirty="0">
                <a:solidFill>
                  <a:srgbClr val="FF0000"/>
                </a:solidFill>
              </a:rPr>
              <a:t>Electrification of End-Use Sectors</a:t>
            </a:r>
            <a:r>
              <a:rPr lang="en-IN" b="1" dirty="0"/>
              <a:t>:</a:t>
            </a:r>
            <a:r>
              <a:rPr lang="en-IN" dirty="0"/>
              <a:t> Achieving net zero requires electrifying various sectors, such as transportation (EVs), heating (heat pumps), and industry. </a:t>
            </a:r>
          </a:p>
          <a:p>
            <a:pPr algn="just">
              <a:buFont typeface="Arial" panose="020B0604020202020204" pitchFamily="34" charset="0"/>
              <a:buChar char="•"/>
            </a:pPr>
            <a:r>
              <a:rPr lang="en-IN" b="1" dirty="0">
                <a:solidFill>
                  <a:srgbClr val="FF0000"/>
                </a:solidFill>
              </a:rPr>
              <a:t>Emergence of New Energy Vectors</a:t>
            </a:r>
            <a:r>
              <a:rPr lang="en-IN" b="1" dirty="0"/>
              <a:t>:</a:t>
            </a:r>
            <a:r>
              <a:rPr lang="en-IN" dirty="0"/>
              <a:t> Net-zero pathways involve deploying new energy carriers, such as green hydrogen and sustainable biofuels, to decarbonize and provide energy storage solutions.</a:t>
            </a:r>
          </a:p>
          <a:p>
            <a:endParaRPr lang="en-US" dirty="0"/>
          </a:p>
        </p:txBody>
      </p:sp>
    </p:spTree>
    <p:extLst>
      <p:ext uri="{BB962C8B-B14F-4D97-AF65-F5344CB8AC3E}">
        <p14:creationId xmlns:p14="http://schemas.microsoft.com/office/powerpoint/2010/main" val="232037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067F-7E79-6CE8-94BB-9136CB1A2C3C}"/>
              </a:ext>
            </a:extLst>
          </p:cNvPr>
          <p:cNvSpPr>
            <a:spLocks noGrp="1"/>
          </p:cNvSpPr>
          <p:nvPr>
            <p:ph type="title"/>
          </p:nvPr>
        </p:nvSpPr>
        <p:spPr/>
        <p:txBody>
          <a:bodyPr>
            <a:normAutofit/>
          </a:bodyPr>
          <a:lstStyle/>
          <a:p>
            <a:r>
              <a:rPr lang="en-US" sz="4000" dirty="0">
                <a:solidFill>
                  <a:srgbClr val="FF0000"/>
                </a:solidFill>
              </a:rPr>
              <a:t>HOW DO NET-ZERO POLICIES AFFECT THE MANUFACTURING SECTOR?</a:t>
            </a:r>
          </a:p>
        </p:txBody>
      </p:sp>
      <p:sp>
        <p:nvSpPr>
          <p:cNvPr id="3" name="Content Placeholder 2">
            <a:extLst>
              <a:ext uri="{FF2B5EF4-FFF2-40B4-BE49-F238E27FC236}">
                <a16:creationId xmlns:a16="http://schemas.microsoft.com/office/drawing/2014/main" id="{FC45DA1F-59A3-7E8D-B7FA-D217037C92CD}"/>
              </a:ext>
            </a:extLst>
          </p:cNvPr>
          <p:cNvSpPr>
            <a:spLocks noGrp="1"/>
          </p:cNvSpPr>
          <p:nvPr>
            <p:ph idx="1"/>
          </p:nvPr>
        </p:nvSpPr>
        <p:spPr/>
        <p:txBody>
          <a:bodyPr>
            <a:normAutofit/>
          </a:bodyPr>
          <a:lstStyle/>
          <a:p>
            <a:pPr algn="just">
              <a:buFont typeface="Arial" panose="020B0604020202020204" pitchFamily="34" charset="0"/>
              <a:buChar char="•"/>
            </a:pPr>
            <a:r>
              <a:rPr lang="en-IN" b="1" dirty="0">
                <a:solidFill>
                  <a:srgbClr val="FF0000"/>
                </a:solidFill>
              </a:rPr>
              <a:t>Decarbonisation of Production Processes</a:t>
            </a:r>
            <a:r>
              <a:rPr lang="en-IN" b="1" dirty="0"/>
              <a:t>:</a:t>
            </a:r>
            <a:r>
              <a:rPr lang="en-IN" dirty="0"/>
              <a:t> Net-zero policies necessitate a shift away from fossil fuels in manufacturing, driving the adoption of renewable energy for on-site power and the electrification of machinery.</a:t>
            </a:r>
          </a:p>
          <a:p>
            <a:pPr algn="just">
              <a:buFont typeface="Arial" panose="020B0604020202020204" pitchFamily="34" charset="0"/>
              <a:buChar char="•"/>
            </a:pPr>
            <a:r>
              <a:rPr lang="en-IN" b="1" dirty="0">
                <a:solidFill>
                  <a:srgbClr val="FF0000"/>
                </a:solidFill>
              </a:rPr>
              <a:t>Embracing Circular Economy Principles</a:t>
            </a:r>
            <a:r>
              <a:rPr lang="en-IN" b="1" dirty="0"/>
              <a:t>:</a:t>
            </a:r>
            <a:r>
              <a:rPr lang="en-IN" dirty="0"/>
              <a:t> Policies will incentivise resource efficiency, waste reduction, and the design of products for durability, reuse, and recycling, fostering a transition towards circular manufacturing models.</a:t>
            </a:r>
          </a:p>
          <a:p>
            <a:pPr algn="just">
              <a:buFont typeface="Arial" panose="020B0604020202020204" pitchFamily="34" charset="0"/>
              <a:buChar char="•"/>
            </a:pPr>
            <a:r>
              <a:rPr lang="en-IN" b="1" dirty="0">
                <a:solidFill>
                  <a:srgbClr val="FF0000"/>
                </a:solidFill>
              </a:rPr>
              <a:t>Carbon Border Adjustment Mechanisms (CBAM):</a:t>
            </a:r>
            <a:r>
              <a:rPr lang="en-IN" dirty="0">
                <a:solidFill>
                  <a:srgbClr val="FF0000"/>
                </a:solidFill>
              </a:rPr>
              <a:t> </a:t>
            </a:r>
            <a:r>
              <a:rPr lang="en-IN" dirty="0"/>
              <a:t>To prevent carbon leakage, policies like CBAM may impose tariffs on carbon-intensive imports</a:t>
            </a:r>
          </a:p>
          <a:p>
            <a:pPr algn="just">
              <a:buFont typeface="Arial" panose="020B0604020202020204" pitchFamily="34" charset="0"/>
              <a:buChar char="•"/>
            </a:pPr>
            <a:r>
              <a:rPr lang="en-IN" b="1" dirty="0">
                <a:solidFill>
                  <a:srgbClr val="FF0000"/>
                </a:solidFill>
              </a:rPr>
              <a:t>Innovation in Materials and Processes:</a:t>
            </a:r>
            <a:r>
              <a:rPr lang="en-IN" dirty="0">
                <a:solidFill>
                  <a:srgbClr val="FF0000"/>
                </a:solidFill>
              </a:rPr>
              <a:t> </a:t>
            </a:r>
            <a:r>
              <a:rPr lang="en-IN" dirty="0"/>
              <a:t>Use of low-carbon materials, sustainable manufacturing technologies, and carbon capture, utilisation, and storage solutions for industrial applications.</a:t>
            </a:r>
          </a:p>
          <a:p>
            <a:endParaRPr lang="en-US" dirty="0"/>
          </a:p>
        </p:txBody>
      </p:sp>
    </p:spTree>
    <p:extLst>
      <p:ext uri="{BB962C8B-B14F-4D97-AF65-F5344CB8AC3E}">
        <p14:creationId xmlns:p14="http://schemas.microsoft.com/office/powerpoint/2010/main" val="39653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9C2-421C-9C5F-ADC2-D18B12F88FF8}"/>
              </a:ext>
            </a:extLst>
          </p:cNvPr>
          <p:cNvSpPr>
            <a:spLocks noGrp="1"/>
          </p:cNvSpPr>
          <p:nvPr>
            <p:ph type="title"/>
          </p:nvPr>
        </p:nvSpPr>
        <p:spPr/>
        <p:txBody>
          <a:bodyPr/>
          <a:lstStyle/>
          <a:p>
            <a:pPr algn="just"/>
            <a:r>
              <a:rPr lang="en-US" dirty="0"/>
              <a:t>NET ZERO IS THE WAY FORWARD FOR PROGRESS</a:t>
            </a:r>
          </a:p>
        </p:txBody>
      </p:sp>
      <p:sp>
        <p:nvSpPr>
          <p:cNvPr id="3" name="Content Placeholder 2">
            <a:extLst>
              <a:ext uri="{FF2B5EF4-FFF2-40B4-BE49-F238E27FC236}">
                <a16:creationId xmlns:a16="http://schemas.microsoft.com/office/drawing/2014/main" id="{EB6100D0-AF16-A47E-B217-DC583D97BC12}"/>
              </a:ext>
            </a:extLst>
          </p:cNvPr>
          <p:cNvSpPr>
            <a:spLocks noGrp="1"/>
          </p:cNvSpPr>
          <p:nvPr>
            <p:ph idx="1"/>
          </p:nvPr>
        </p:nvSpPr>
        <p:spPr/>
        <p:txBody>
          <a:bodyPr>
            <a:normAutofit/>
          </a:bodyPr>
          <a:lstStyle/>
          <a:p>
            <a:pPr marL="0" indent="0">
              <a:buNone/>
            </a:pPr>
            <a:endParaRPr lang="en-IN" b="1" i="0" dirty="0">
              <a:solidFill>
                <a:srgbClr val="001D35"/>
              </a:solidFill>
              <a:effectLst/>
              <a:latin typeface="Google Sans"/>
            </a:endParaRPr>
          </a:p>
          <a:p>
            <a:pPr marL="0" indent="0">
              <a:buNone/>
            </a:pPr>
            <a:endParaRPr lang="en-IN" b="1" dirty="0">
              <a:solidFill>
                <a:srgbClr val="001D35"/>
              </a:solidFill>
              <a:latin typeface="Google Sans"/>
            </a:endParaRPr>
          </a:p>
          <a:p>
            <a:pPr marL="0" indent="0">
              <a:buNone/>
            </a:pPr>
            <a:endParaRPr lang="en-IN" b="1" dirty="0">
              <a:solidFill>
                <a:srgbClr val="001D35"/>
              </a:solidFill>
              <a:latin typeface="Google Sans"/>
            </a:endParaRPr>
          </a:p>
          <a:p>
            <a:pPr marL="0" indent="0" algn="just">
              <a:buNone/>
            </a:pPr>
            <a:r>
              <a:rPr lang="en-IN" sz="2800" b="1" i="0" dirty="0">
                <a:solidFill>
                  <a:srgbClr val="001D35"/>
                </a:solidFill>
                <a:effectLst/>
                <a:latin typeface="Google Sans"/>
              </a:rPr>
              <a:t>"We are the first </a:t>
            </a:r>
          </a:p>
          <a:p>
            <a:pPr marL="0" indent="0" algn="just">
              <a:buNone/>
            </a:pPr>
            <a:r>
              <a:rPr lang="en-IN" sz="2800" b="1" i="0" dirty="0">
                <a:solidFill>
                  <a:srgbClr val="001D35"/>
                </a:solidFill>
                <a:effectLst/>
                <a:latin typeface="Google Sans"/>
              </a:rPr>
              <a:t>generation to feel </a:t>
            </a:r>
          </a:p>
          <a:p>
            <a:pPr marL="0" indent="0" algn="just">
              <a:buNone/>
            </a:pPr>
            <a:r>
              <a:rPr lang="en-IN" sz="2800" b="1" i="0" dirty="0">
                <a:solidFill>
                  <a:srgbClr val="001D35"/>
                </a:solidFill>
                <a:effectLst/>
                <a:latin typeface="Google Sans"/>
              </a:rPr>
              <a:t>the effect of the </a:t>
            </a:r>
          </a:p>
          <a:p>
            <a:pPr marL="0" indent="0" algn="just">
              <a:buNone/>
            </a:pPr>
            <a:r>
              <a:rPr lang="en-IN" sz="2800" b="1" i="0" dirty="0">
                <a:solidFill>
                  <a:srgbClr val="001D35"/>
                </a:solidFill>
                <a:effectLst/>
                <a:latin typeface="Google Sans"/>
              </a:rPr>
              <a:t>climate change and </a:t>
            </a:r>
          </a:p>
          <a:p>
            <a:pPr marL="0" indent="0" algn="just">
              <a:buNone/>
            </a:pPr>
            <a:r>
              <a:rPr lang="en-IN" sz="2800" b="1" i="0" dirty="0">
                <a:solidFill>
                  <a:srgbClr val="001D35"/>
                </a:solidFill>
                <a:effectLst/>
                <a:latin typeface="Google Sans"/>
              </a:rPr>
              <a:t>the last generation </a:t>
            </a:r>
          </a:p>
          <a:p>
            <a:pPr marL="0" indent="0">
              <a:buNone/>
            </a:pPr>
            <a:r>
              <a:rPr lang="en-IN" sz="2800" b="1" i="0" dirty="0">
                <a:solidFill>
                  <a:srgbClr val="001D35"/>
                </a:solidFill>
                <a:effectLst/>
                <a:latin typeface="Google Sans"/>
              </a:rPr>
              <a:t>who can do something about it" – </a:t>
            </a:r>
          </a:p>
          <a:p>
            <a:pPr marL="0" indent="0">
              <a:buNone/>
            </a:pPr>
            <a:r>
              <a:rPr lang="en-IN" sz="2800" b="1" i="0" dirty="0">
                <a:solidFill>
                  <a:srgbClr val="001D35"/>
                </a:solidFill>
                <a:effectLst/>
                <a:latin typeface="Google Sans"/>
              </a:rPr>
              <a:t>                           </a:t>
            </a:r>
            <a:r>
              <a:rPr lang="en-IN" sz="2800" b="1" i="0" dirty="0">
                <a:solidFill>
                  <a:srgbClr val="FF0000"/>
                </a:solidFill>
                <a:effectLst/>
                <a:latin typeface="Google Sans"/>
              </a:rPr>
              <a:t>Barack Obama.</a:t>
            </a:r>
            <a:r>
              <a:rPr lang="en-IN" sz="2800" b="0" i="0" dirty="0">
                <a:solidFill>
                  <a:srgbClr val="FF0000"/>
                </a:solidFill>
                <a:effectLst/>
                <a:latin typeface="Google Sans"/>
              </a:rPr>
              <a:t> </a:t>
            </a:r>
          </a:p>
          <a:p>
            <a:endParaRPr lang="en-US" dirty="0"/>
          </a:p>
        </p:txBody>
      </p:sp>
      <p:sp>
        <p:nvSpPr>
          <p:cNvPr id="4" name="Text Placeholder 3">
            <a:extLst>
              <a:ext uri="{FF2B5EF4-FFF2-40B4-BE49-F238E27FC236}">
                <a16:creationId xmlns:a16="http://schemas.microsoft.com/office/drawing/2014/main" id="{EC1CB3B8-7E65-E9E0-074C-8ECE550254E5}"/>
              </a:ext>
            </a:extLst>
          </p:cNvPr>
          <p:cNvSpPr>
            <a:spLocks noGrp="1"/>
          </p:cNvSpPr>
          <p:nvPr>
            <p:ph type="body" sz="half" idx="2"/>
          </p:nvPr>
        </p:nvSpPr>
        <p:spPr/>
        <p:txBody>
          <a:bodyPr>
            <a:normAutofit lnSpcReduction="10000"/>
          </a:bodyPr>
          <a:lstStyle/>
          <a:p>
            <a:pPr algn="just"/>
            <a:r>
              <a:rPr lang="en-US" sz="2800" dirty="0"/>
              <a:t>With every passing day, the banks are emerging as central players to initiate the paradigm shift to NET ZERO.</a:t>
            </a:r>
          </a:p>
        </p:txBody>
      </p:sp>
      <p:pic>
        <p:nvPicPr>
          <p:cNvPr id="6" name="Picture 5" descr="A person in a suit waving in front of a flag&#10;&#10;AI-generated content may be incorrect.">
            <a:extLst>
              <a:ext uri="{FF2B5EF4-FFF2-40B4-BE49-F238E27FC236}">
                <a16:creationId xmlns:a16="http://schemas.microsoft.com/office/drawing/2014/main" id="{2182CC88-DA50-58FA-A3C6-421397104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61" y="849673"/>
            <a:ext cx="3100551" cy="3501609"/>
          </a:xfrm>
          <a:prstGeom prst="rect">
            <a:avLst/>
          </a:prstGeom>
        </p:spPr>
      </p:pic>
    </p:spTree>
    <p:extLst>
      <p:ext uri="{BB962C8B-B14F-4D97-AF65-F5344CB8AC3E}">
        <p14:creationId xmlns:p14="http://schemas.microsoft.com/office/powerpoint/2010/main" val="207358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A787-88EE-4106-658B-C7D08ACA7739}"/>
              </a:ext>
            </a:extLst>
          </p:cNvPr>
          <p:cNvSpPr>
            <a:spLocks noGrp="1"/>
          </p:cNvSpPr>
          <p:nvPr>
            <p:ph type="title"/>
          </p:nvPr>
        </p:nvSpPr>
        <p:spPr/>
        <p:txBody>
          <a:bodyPr>
            <a:normAutofit/>
          </a:bodyPr>
          <a:lstStyle/>
          <a:p>
            <a:r>
              <a:rPr lang="en-US" sz="4000" dirty="0">
                <a:solidFill>
                  <a:srgbClr val="FF0000"/>
                </a:solidFill>
              </a:rPr>
              <a:t>HOW DO NET-ZERO POLICIES AFFECT THE TRANSPORT SECTOR?</a:t>
            </a:r>
          </a:p>
        </p:txBody>
      </p:sp>
      <p:sp>
        <p:nvSpPr>
          <p:cNvPr id="3" name="Content Placeholder 2">
            <a:extLst>
              <a:ext uri="{FF2B5EF4-FFF2-40B4-BE49-F238E27FC236}">
                <a16:creationId xmlns:a16="http://schemas.microsoft.com/office/drawing/2014/main" id="{A0BB5D8F-0DB4-4DD9-66C4-E741139DA6FE}"/>
              </a:ext>
            </a:extLst>
          </p:cNvPr>
          <p:cNvSpPr>
            <a:spLocks noGrp="1"/>
          </p:cNvSpPr>
          <p:nvPr>
            <p:ph idx="1"/>
          </p:nvPr>
        </p:nvSpPr>
        <p:spPr/>
        <p:txBody>
          <a:bodyPr>
            <a:normAutofit/>
          </a:bodyPr>
          <a:lstStyle/>
          <a:p>
            <a:pPr algn="just">
              <a:buFont typeface="Arial" panose="020B0604020202020204" pitchFamily="34" charset="0"/>
              <a:buChar char="•"/>
            </a:pPr>
            <a:r>
              <a:rPr lang="en-IN" b="1" dirty="0">
                <a:solidFill>
                  <a:srgbClr val="00B050"/>
                </a:solidFill>
              </a:rPr>
              <a:t>Electrification of Vehicles</a:t>
            </a:r>
            <a:r>
              <a:rPr lang="en-IN" b="1" dirty="0"/>
              <a:t>:</a:t>
            </a:r>
            <a:r>
              <a:rPr lang="en-IN" dirty="0"/>
              <a:t> Net-zero policies promote the adoption of electric vehicles (EVS) across passenger cars, buses, trucks, and two-wheelers through incentives, charging infrastructure development, and potentially phasing out internal combustion engine vehicles.</a:t>
            </a:r>
          </a:p>
          <a:p>
            <a:pPr algn="just">
              <a:buFont typeface="Arial" panose="020B0604020202020204" pitchFamily="34" charset="0"/>
              <a:buChar char="•"/>
            </a:pPr>
            <a:r>
              <a:rPr lang="en-IN" b="1" dirty="0">
                <a:solidFill>
                  <a:srgbClr val="00B050"/>
                </a:solidFill>
              </a:rPr>
              <a:t>Investment in Public and Active Transport</a:t>
            </a:r>
            <a:r>
              <a:rPr lang="en-IN" b="1" dirty="0"/>
              <a:t>:</a:t>
            </a:r>
            <a:r>
              <a:rPr lang="en-IN" dirty="0"/>
              <a:t> Policies fund the expansion of public transportation systems, such as electric rail, metro, and buses and promote active mobility options like cycling and walking through infrastructure development. </a:t>
            </a:r>
          </a:p>
          <a:p>
            <a:pPr algn="just">
              <a:buFont typeface="Arial" panose="020B0604020202020204" pitchFamily="34" charset="0"/>
              <a:buChar char="•"/>
            </a:pPr>
            <a:r>
              <a:rPr lang="en-IN" b="1" dirty="0">
                <a:solidFill>
                  <a:srgbClr val="00B050"/>
                </a:solidFill>
              </a:rPr>
              <a:t>Sustainable Aviation and Shipping:</a:t>
            </a:r>
            <a:r>
              <a:rPr lang="en-IN" dirty="0"/>
              <a:t> Achieving net zero requires significant advancements and adoption of sustainable aviation fuels, green hydrogen-based fuels, and other low-emission technologies for air and maritime transport</a:t>
            </a:r>
          </a:p>
          <a:p>
            <a:pPr marL="0" indent="0">
              <a:buNone/>
            </a:pPr>
            <a:endParaRPr lang="en-US" dirty="0"/>
          </a:p>
        </p:txBody>
      </p:sp>
    </p:spTree>
    <p:extLst>
      <p:ext uri="{BB962C8B-B14F-4D97-AF65-F5344CB8AC3E}">
        <p14:creationId xmlns:p14="http://schemas.microsoft.com/office/powerpoint/2010/main" val="21492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F1F7-AC68-DF92-9DCA-7969E94CED07}"/>
              </a:ext>
            </a:extLst>
          </p:cNvPr>
          <p:cNvSpPr>
            <a:spLocks noGrp="1"/>
          </p:cNvSpPr>
          <p:nvPr>
            <p:ph type="title"/>
          </p:nvPr>
        </p:nvSpPr>
        <p:spPr/>
        <p:txBody>
          <a:bodyPr>
            <a:normAutofit/>
          </a:bodyPr>
          <a:lstStyle/>
          <a:p>
            <a:r>
              <a:rPr lang="en-US" sz="4000" dirty="0">
                <a:solidFill>
                  <a:srgbClr val="FF0000"/>
                </a:solidFill>
              </a:rPr>
              <a:t>HOW DO NET-ZERO POLICIES AFFECT THE BANKING SECTOR?</a:t>
            </a:r>
          </a:p>
        </p:txBody>
      </p:sp>
      <p:sp>
        <p:nvSpPr>
          <p:cNvPr id="3" name="Content Placeholder 2">
            <a:extLst>
              <a:ext uri="{FF2B5EF4-FFF2-40B4-BE49-F238E27FC236}">
                <a16:creationId xmlns:a16="http://schemas.microsoft.com/office/drawing/2014/main" id="{A35FB501-E50A-265E-83CB-472FB6405665}"/>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b="1" dirty="0">
                <a:solidFill>
                  <a:srgbClr val="00B050"/>
                </a:solidFill>
              </a:rPr>
              <a:t>Green Finance Mobilisation</a:t>
            </a:r>
            <a:r>
              <a:rPr lang="en-IN" b="1" dirty="0"/>
              <a:t>:</a:t>
            </a:r>
            <a:r>
              <a:rPr lang="en-IN" dirty="0"/>
              <a:t> Net-zero policies create demand for green financing. Banks can offer various sustainable financial products, including green loans, bonds, sustainability-linked loans, and project finance for renewable energy and clean technology projects.</a:t>
            </a:r>
          </a:p>
          <a:p>
            <a:pPr algn="just">
              <a:buFont typeface="Arial" panose="020B0604020202020204" pitchFamily="34" charset="0"/>
              <a:buChar char="•"/>
            </a:pPr>
            <a:r>
              <a:rPr lang="en-IN" b="1" dirty="0">
                <a:solidFill>
                  <a:srgbClr val="00B050"/>
                </a:solidFill>
              </a:rPr>
              <a:t>New Business Models and Services</a:t>
            </a:r>
            <a:r>
              <a:rPr lang="en-IN" b="1" dirty="0"/>
              <a:t>:</a:t>
            </a:r>
            <a:r>
              <a:rPr lang="en-IN" dirty="0"/>
              <a:t> The transition opens up opportunities for banks to offer new advisory services related to sustainability strategy, carbon accounting, circular economy and climate adaptation.</a:t>
            </a:r>
          </a:p>
          <a:p>
            <a:pPr algn="just">
              <a:buFont typeface="Arial" panose="020B0604020202020204" pitchFamily="34" charset="0"/>
              <a:buChar char="•"/>
            </a:pPr>
            <a:r>
              <a:rPr lang="en-IN" b="1" dirty="0">
                <a:solidFill>
                  <a:srgbClr val="00B050"/>
                </a:solidFill>
              </a:rPr>
              <a:t>Enhanced Reputation and Investor Appeal:</a:t>
            </a:r>
            <a:r>
              <a:rPr lang="en-IN" dirty="0"/>
              <a:t> Aligning with net-zero goals enhances a bank's reputation, attracts environmentally and socially conscious investors, and improves their ESG ratings, potentially leading to a lower cost of capital.</a:t>
            </a:r>
          </a:p>
          <a:p>
            <a:pPr algn="just">
              <a:buFont typeface="Arial" panose="020B0604020202020204" pitchFamily="34" charset="0"/>
              <a:buChar char="•"/>
            </a:pPr>
            <a:r>
              <a:rPr lang="en-IN" b="1" dirty="0">
                <a:solidFill>
                  <a:srgbClr val="00B050"/>
                </a:solidFill>
              </a:rPr>
              <a:t>Risk Management Leadership</a:t>
            </a:r>
            <a:r>
              <a:rPr lang="en-IN" b="1" dirty="0"/>
              <a:t>:</a:t>
            </a:r>
            <a:r>
              <a:rPr lang="en-IN" dirty="0"/>
              <a:t> Banks can ensure long-term stability and resilience by proactively assessing and managing climate-related physical and transition risks.</a:t>
            </a:r>
          </a:p>
          <a:p>
            <a:endParaRPr lang="en-US" dirty="0"/>
          </a:p>
        </p:txBody>
      </p:sp>
    </p:spTree>
    <p:extLst>
      <p:ext uri="{BB962C8B-B14F-4D97-AF65-F5344CB8AC3E}">
        <p14:creationId xmlns:p14="http://schemas.microsoft.com/office/powerpoint/2010/main" val="404592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82B1-B580-B8CE-A07D-74FB99F55FFE}"/>
              </a:ext>
            </a:extLst>
          </p:cNvPr>
          <p:cNvSpPr>
            <a:spLocks noGrp="1"/>
          </p:cNvSpPr>
          <p:nvPr>
            <p:ph type="title"/>
          </p:nvPr>
        </p:nvSpPr>
        <p:spPr/>
        <p:txBody>
          <a:bodyPr>
            <a:normAutofit/>
          </a:bodyPr>
          <a:lstStyle/>
          <a:p>
            <a:r>
              <a:rPr lang="en-IN" sz="4000" b="1" dirty="0">
                <a:solidFill>
                  <a:srgbClr val="FF0000"/>
                </a:solidFill>
              </a:rPr>
              <a:t>Challenges for Banks</a:t>
            </a:r>
            <a:br>
              <a:rPr lang="en-IN" b="1" dirty="0"/>
            </a:br>
            <a:endParaRPr lang="en-US" dirty="0"/>
          </a:p>
        </p:txBody>
      </p:sp>
      <p:sp>
        <p:nvSpPr>
          <p:cNvPr id="3" name="Content Placeholder 2">
            <a:extLst>
              <a:ext uri="{FF2B5EF4-FFF2-40B4-BE49-F238E27FC236}">
                <a16:creationId xmlns:a16="http://schemas.microsoft.com/office/drawing/2014/main" id="{F86FFF21-5929-4386-EECD-7A923872A606}"/>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n-IN" b="1" dirty="0">
                <a:solidFill>
                  <a:srgbClr val="FF0000"/>
                </a:solidFill>
              </a:rPr>
              <a:t>Managing Transition Risks</a:t>
            </a:r>
            <a:r>
              <a:rPr lang="en-IN" b="1" dirty="0"/>
              <a:t>:</a:t>
            </a:r>
            <a:r>
              <a:rPr lang="en-IN" dirty="0"/>
              <a:t> Net-zero policies lead to declining carbon-intensive industries, creating potential credit risks for banks with significant exposure to these sectors. Banks need to actively manage these transition risks by engaging with clients, assessing their transition plans, and potentially diversifying their portfolios.</a:t>
            </a:r>
          </a:p>
          <a:p>
            <a:pPr algn="just">
              <a:buFont typeface="Arial" panose="020B0604020202020204" pitchFamily="34" charset="0"/>
              <a:buChar char="•"/>
            </a:pPr>
            <a:r>
              <a:rPr lang="en-IN" b="1" dirty="0">
                <a:solidFill>
                  <a:srgbClr val="FF0000"/>
                </a:solidFill>
              </a:rPr>
              <a:t>Developing Climate Expertise and Data Capabilities</a:t>
            </a:r>
            <a:r>
              <a:rPr lang="en-IN" b="1" dirty="0"/>
              <a:t>:</a:t>
            </a:r>
            <a:r>
              <a:rPr lang="en-IN" dirty="0"/>
              <a:t> Banks must invest in building internal expertise and robust data capabilities to accurately assess climate risks and opportunities.</a:t>
            </a:r>
          </a:p>
          <a:p>
            <a:pPr algn="just">
              <a:buFont typeface="Arial" panose="020B0604020202020204" pitchFamily="34" charset="0"/>
              <a:buChar char="•"/>
            </a:pPr>
            <a:r>
              <a:rPr lang="en-IN" b="1" dirty="0">
                <a:solidFill>
                  <a:srgbClr val="FF0000"/>
                </a:solidFill>
              </a:rPr>
              <a:t>Navigating Evolving Regulations and Standards</a:t>
            </a:r>
            <a:r>
              <a:rPr lang="en-IN" b="1" dirty="0"/>
              <a:t>:</a:t>
            </a:r>
            <a:r>
              <a:rPr lang="en-IN" dirty="0"/>
              <a:t> The regulatory landscape for sustainable finance is rapidly evolving. Banks must stay informed and adapt their risk management frameworks accordingly.</a:t>
            </a:r>
          </a:p>
          <a:p>
            <a:pPr algn="just">
              <a:buFont typeface="Arial" panose="020B0604020202020204" pitchFamily="34" charset="0"/>
              <a:buChar char="•"/>
            </a:pPr>
            <a:r>
              <a:rPr lang="en-IN" b="1" dirty="0">
                <a:solidFill>
                  <a:srgbClr val="FF0000"/>
                </a:solidFill>
              </a:rPr>
              <a:t>Ensuring a Just Transition:</a:t>
            </a:r>
            <a:r>
              <a:rPr lang="en-IN" dirty="0">
                <a:solidFill>
                  <a:srgbClr val="FF0000"/>
                </a:solidFill>
              </a:rPr>
              <a:t> </a:t>
            </a:r>
            <a:r>
              <a:rPr lang="en-IN" dirty="0"/>
              <a:t>Banks can help ensure a just transition by supporting affected workers and communities as the economy shifts. This may involve financing retraining programs and supporting investments in new, green industries in these regions.</a:t>
            </a:r>
          </a:p>
          <a:p>
            <a:endParaRPr lang="en-US" dirty="0"/>
          </a:p>
        </p:txBody>
      </p:sp>
    </p:spTree>
    <p:extLst>
      <p:ext uri="{BB962C8B-B14F-4D97-AF65-F5344CB8AC3E}">
        <p14:creationId xmlns:p14="http://schemas.microsoft.com/office/powerpoint/2010/main" val="1547201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7F79-B519-8B73-9CC8-36DE78959C54}"/>
              </a:ext>
            </a:extLst>
          </p:cNvPr>
          <p:cNvSpPr>
            <a:spLocks noGrp="1"/>
          </p:cNvSpPr>
          <p:nvPr>
            <p:ph type="title"/>
          </p:nvPr>
        </p:nvSpPr>
        <p:spPr/>
        <p:txBody>
          <a:bodyPr>
            <a:normAutofit/>
          </a:bodyPr>
          <a:lstStyle/>
          <a:p>
            <a:r>
              <a:rPr lang="en-US" sz="4000" dirty="0">
                <a:solidFill>
                  <a:srgbClr val="FF0000"/>
                </a:solidFill>
                <a:effectLst/>
                <a:ea typeface="Times New Roman" panose="02020603050405020304" pitchFamily="18" charset="0"/>
                <a:cs typeface="Arial" panose="020B0604020202020204" pitchFamily="34" charset="0"/>
              </a:rPr>
              <a:t>Net Zero journey: How to identify barriers and opportunities in client relationships</a:t>
            </a:r>
            <a:endParaRPr lang="en-US" sz="4000" dirty="0">
              <a:solidFill>
                <a:srgbClr val="FF0000"/>
              </a:solidFill>
            </a:endParaRPr>
          </a:p>
        </p:txBody>
      </p:sp>
      <p:sp>
        <p:nvSpPr>
          <p:cNvPr id="3" name="Content Placeholder 2">
            <a:extLst>
              <a:ext uri="{FF2B5EF4-FFF2-40B4-BE49-F238E27FC236}">
                <a16:creationId xmlns:a16="http://schemas.microsoft.com/office/drawing/2014/main" id="{FBDE8C89-E0B4-3701-B6F4-5DC100CF887E}"/>
              </a:ext>
            </a:extLst>
          </p:cNvPr>
          <p:cNvSpPr>
            <a:spLocks noGrp="1"/>
          </p:cNvSpPr>
          <p:nvPr>
            <p:ph idx="1"/>
          </p:nvPr>
        </p:nvSpPr>
        <p:spPr/>
        <p:txBody>
          <a:bodyPr>
            <a:normAutofit fontScale="70000" lnSpcReduction="20000"/>
          </a:bodyPr>
          <a:lstStyle/>
          <a:p>
            <a:pPr rtl="0">
              <a:buFont typeface="Arial" panose="020B0604020202020204" pitchFamily="34" charset="0"/>
              <a:buChar char="•"/>
            </a:pPr>
            <a:r>
              <a:rPr lang="en-IN" b="1" dirty="0">
                <a:solidFill>
                  <a:srgbClr val="0070C0"/>
                </a:solidFill>
                <a:effectLst/>
              </a:rPr>
              <a:t>Barrier:</a:t>
            </a:r>
            <a:r>
              <a:rPr lang="en-IN" b="1" dirty="0">
                <a:effectLst/>
              </a:rPr>
              <a:t> Varying Levels of Awareness &amp; Commitment:</a:t>
            </a:r>
            <a:r>
              <a:rPr lang="en-IN" dirty="0">
                <a:effectLst/>
              </a:rPr>
              <a:t> Clients will have diverse understandings of net zero and varying levels of commitment. </a:t>
            </a:r>
          </a:p>
          <a:p>
            <a:pPr rtl="0">
              <a:buFont typeface="Arial" panose="020B0604020202020204" pitchFamily="34" charset="0"/>
              <a:buChar char="•"/>
            </a:pPr>
            <a:r>
              <a:rPr lang="en-IN" b="1" dirty="0">
                <a:solidFill>
                  <a:srgbClr val="0070C0"/>
                </a:solidFill>
                <a:effectLst/>
              </a:rPr>
              <a:t>Opportunity</a:t>
            </a:r>
            <a:r>
              <a:rPr lang="en-IN" b="1" dirty="0">
                <a:effectLst/>
              </a:rPr>
              <a:t>:</a:t>
            </a:r>
            <a:r>
              <a:rPr lang="en-IN" dirty="0">
                <a:effectLst/>
              </a:rPr>
              <a:t> Education and awareness initiatives can position the bank as a trusted advisor, building stronger relationships and identifying clients ready for early adoption.</a:t>
            </a:r>
          </a:p>
          <a:p>
            <a:pPr rtl="0">
              <a:buFont typeface="Arial" panose="020B0604020202020204" pitchFamily="34" charset="0"/>
              <a:buChar char="•"/>
            </a:pPr>
            <a:r>
              <a:rPr lang="en-IN" b="1" dirty="0">
                <a:solidFill>
                  <a:srgbClr val="FF0000"/>
                </a:solidFill>
                <a:effectLst/>
              </a:rPr>
              <a:t>Barrier</a:t>
            </a:r>
            <a:r>
              <a:rPr lang="en-IN" b="1" dirty="0">
                <a:effectLst/>
              </a:rPr>
              <a:t>: Financial Constraints &amp; ROI Uncertainty:</a:t>
            </a:r>
            <a:r>
              <a:rPr lang="en-IN" dirty="0">
                <a:effectLst/>
              </a:rPr>
              <a:t> Implementing net-zero solutions often requires upfront investment with uncertain or long-term returns, especially for SMEs. </a:t>
            </a:r>
          </a:p>
          <a:p>
            <a:pPr rtl="0">
              <a:buFont typeface="Arial" panose="020B0604020202020204" pitchFamily="34" charset="0"/>
              <a:buChar char="•"/>
            </a:pPr>
            <a:r>
              <a:rPr lang="en-IN" b="1" dirty="0">
                <a:solidFill>
                  <a:srgbClr val="FF0000"/>
                </a:solidFill>
                <a:effectLst/>
              </a:rPr>
              <a:t>Opportunity</a:t>
            </a:r>
            <a:r>
              <a:rPr lang="en-IN" b="1" dirty="0">
                <a:effectLst/>
              </a:rPr>
              <a:t>:</a:t>
            </a:r>
            <a:r>
              <a:rPr lang="en-IN" dirty="0">
                <a:effectLst/>
              </a:rPr>
              <a:t> Tailored green financing products, demonstrating clear cost savings and long-term value, and exploring blended finance options can overcome financial hurdles and create new lending opportunities.</a:t>
            </a:r>
          </a:p>
          <a:p>
            <a:pPr rtl="0">
              <a:buFont typeface="Arial" panose="020B0604020202020204" pitchFamily="34" charset="0"/>
              <a:buChar char="•"/>
            </a:pPr>
            <a:r>
              <a:rPr lang="en-IN" b="1" dirty="0">
                <a:solidFill>
                  <a:srgbClr val="00B050"/>
                </a:solidFill>
                <a:effectLst/>
              </a:rPr>
              <a:t>Barrier:</a:t>
            </a:r>
            <a:r>
              <a:rPr lang="en-IN" b="1" dirty="0">
                <a:effectLst/>
              </a:rPr>
              <a:t> Data Gaps &amp; Reporting Challenges:</a:t>
            </a:r>
            <a:r>
              <a:rPr lang="en-IN" dirty="0">
                <a:effectLst/>
              </a:rPr>
              <a:t> Clients may lack the data and expertise to measure and report their emissions accurately. </a:t>
            </a:r>
          </a:p>
          <a:p>
            <a:pPr rtl="0">
              <a:buFont typeface="Arial" panose="020B0604020202020204" pitchFamily="34" charset="0"/>
              <a:buChar char="•"/>
            </a:pPr>
            <a:r>
              <a:rPr lang="en-IN" b="1" dirty="0">
                <a:solidFill>
                  <a:srgbClr val="00B050"/>
                </a:solidFill>
                <a:effectLst/>
              </a:rPr>
              <a:t>Opportunity:</a:t>
            </a:r>
            <a:r>
              <a:rPr lang="en-IN" dirty="0">
                <a:effectLst/>
              </a:rPr>
              <a:t> Offering support in carbon accounting, providing simplified reporting frameworks, and connecting clients with relevant tools and expertise can strengthen engagement and identify data-driven financing needs.</a:t>
            </a:r>
          </a:p>
          <a:p>
            <a:pPr rtl="0">
              <a:buFont typeface="Arial" panose="020B0604020202020204" pitchFamily="34" charset="0"/>
              <a:buChar char="•"/>
            </a:pPr>
            <a:r>
              <a:rPr lang="en-IN" b="1" dirty="0">
                <a:solidFill>
                  <a:srgbClr val="0070C0"/>
                </a:solidFill>
                <a:effectLst/>
              </a:rPr>
              <a:t>Barrier:</a:t>
            </a:r>
            <a:r>
              <a:rPr lang="en-IN" b="1" dirty="0">
                <a:effectLst/>
              </a:rPr>
              <a:t> Sector-Specific Hurdles &amp; Technological Uncertainty:</a:t>
            </a:r>
            <a:r>
              <a:rPr lang="en-IN" dirty="0">
                <a:effectLst/>
              </a:rPr>
              <a:t> Hard-to-abate sectors face unique technological and economic challenges. </a:t>
            </a:r>
          </a:p>
          <a:p>
            <a:pPr rtl="0">
              <a:buFont typeface="Arial" panose="020B0604020202020204" pitchFamily="34" charset="0"/>
              <a:buChar char="•"/>
            </a:pPr>
            <a:r>
              <a:rPr lang="en-IN" b="1" dirty="0">
                <a:solidFill>
                  <a:srgbClr val="0070C0"/>
                </a:solidFill>
                <a:effectLst/>
              </a:rPr>
              <a:t>Opportunity:</a:t>
            </a:r>
            <a:r>
              <a:rPr lang="en-IN" dirty="0">
                <a:solidFill>
                  <a:srgbClr val="0070C0"/>
                </a:solidFill>
                <a:effectLst/>
              </a:rPr>
              <a:t> </a:t>
            </a:r>
            <a:r>
              <a:rPr lang="en-IN" dirty="0">
                <a:effectLst/>
              </a:rPr>
              <a:t>Developing sector-specific expertise, facilitating knowledge sharing, and financing pilot projects for innovative solutions can position the bank as a key partner in their transition..</a:t>
            </a:r>
          </a:p>
          <a:p>
            <a:endParaRPr lang="en-US" dirty="0"/>
          </a:p>
        </p:txBody>
      </p:sp>
    </p:spTree>
    <p:extLst>
      <p:ext uri="{BB962C8B-B14F-4D97-AF65-F5344CB8AC3E}">
        <p14:creationId xmlns:p14="http://schemas.microsoft.com/office/powerpoint/2010/main" val="2974899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7BB-9883-3353-2A76-A4DD1A5A069E}"/>
              </a:ext>
            </a:extLst>
          </p:cNvPr>
          <p:cNvSpPr>
            <a:spLocks noGrp="1"/>
          </p:cNvSpPr>
          <p:nvPr>
            <p:ph type="title"/>
          </p:nvPr>
        </p:nvSpPr>
        <p:spPr/>
        <p:txBody>
          <a:bodyPr>
            <a:normAutofit fontScale="90000"/>
          </a:bodyPr>
          <a:lstStyle/>
          <a:p>
            <a:br>
              <a:rPr lang="en-IN" sz="4400" b="1" dirty="0"/>
            </a:br>
            <a:r>
              <a:rPr lang="en-IN" sz="4400" b="1" dirty="0">
                <a:solidFill>
                  <a:srgbClr val="FF0000"/>
                </a:solidFill>
              </a:rPr>
              <a:t>Understanding Client Commitment for Effective Engagement</a:t>
            </a:r>
            <a:br>
              <a:rPr lang="en-IN" dirty="0"/>
            </a:br>
            <a:endParaRPr lang="en-US" dirty="0"/>
          </a:p>
        </p:txBody>
      </p:sp>
      <p:sp>
        <p:nvSpPr>
          <p:cNvPr id="3" name="Content Placeholder 2">
            <a:extLst>
              <a:ext uri="{FF2B5EF4-FFF2-40B4-BE49-F238E27FC236}">
                <a16:creationId xmlns:a16="http://schemas.microsoft.com/office/drawing/2014/main" id="{64319192-1C6C-DEF7-C1EA-E635588BA226}"/>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IN" b="1" dirty="0">
                <a:solidFill>
                  <a:srgbClr val="FF0000"/>
                </a:solidFill>
              </a:rPr>
              <a:t>Awareness &amp; Understanding</a:t>
            </a:r>
            <a:r>
              <a:rPr lang="en-IN" b="1" dirty="0"/>
              <a:t>:</a:t>
            </a:r>
            <a:r>
              <a:rPr lang="en-IN" dirty="0"/>
              <a:t> Gauge the client's current knowledge of net-zero concepts and assess their understanding of relevant regulations. </a:t>
            </a:r>
          </a:p>
          <a:p>
            <a:pPr>
              <a:buFont typeface="Arial" panose="020B0604020202020204" pitchFamily="34" charset="0"/>
              <a:buChar char="•"/>
            </a:pPr>
            <a:r>
              <a:rPr lang="en-IN" b="1" dirty="0">
                <a:solidFill>
                  <a:srgbClr val="FF0000"/>
                </a:solidFill>
              </a:rPr>
              <a:t>Strategic Alignment</a:t>
            </a:r>
            <a:r>
              <a:rPr lang="en-IN" b="1" dirty="0"/>
              <a:t>:</a:t>
            </a:r>
            <a:r>
              <a:rPr lang="en-IN" dirty="0"/>
              <a:t> Evaluate how sustainability and emissions reduction are integrated into their business strategy and risk management frameworks.</a:t>
            </a:r>
          </a:p>
          <a:p>
            <a:pPr>
              <a:buFont typeface="Arial" panose="020B0604020202020204" pitchFamily="34" charset="0"/>
              <a:buChar char="•"/>
            </a:pPr>
            <a:r>
              <a:rPr lang="en-IN" b="1" dirty="0">
                <a:solidFill>
                  <a:srgbClr val="FF0000"/>
                </a:solidFill>
              </a:rPr>
              <a:t>Existing Initiatives &amp; Data Maturity</a:t>
            </a:r>
            <a:r>
              <a:rPr lang="en-IN" b="1" dirty="0"/>
              <a:t>:</a:t>
            </a:r>
            <a:r>
              <a:rPr lang="en-IN" dirty="0"/>
              <a:t> Identify existing sustainability initiatives, data collection processes for emissions, and reporting mechanisms.</a:t>
            </a:r>
          </a:p>
          <a:p>
            <a:pPr>
              <a:buFont typeface="Arial" panose="020B0604020202020204" pitchFamily="34" charset="0"/>
              <a:buChar char="•"/>
            </a:pPr>
            <a:r>
              <a:rPr lang="en-IN" b="1" dirty="0">
                <a:solidFill>
                  <a:srgbClr val="FF0000"/>
                </a:solidFill>
              </a:rPr>
              <a:t>Financial Capacity &amp; Investment Appetite</a:t>
            </a:r>
            <a:r>
              <a:rPr lang="en-IN" b="1" dirty="0"/>
              <a:t>:</a:t>
            </a:r>
            <a:r>
              <a:rPr lang="en-IN" dirty="0"/>
              <a:t> Assess the client's financial health and ability to invest in net-zero transition technologies.</a:t>
            </a:r>
          </a:p>
          <a:p>
            <a:pPr>
              <a:buFont typeface="Arial" panose="020B0604020202020204" pitchFamily="34" charset="0"/>
              <a:buChar char="•"/>
            </a:pPr>
            <a:r>
              <a:rPr lang="en-IN" b="1" dirty="0">
                <a:solidFill>
                  <a:srgbClr val="FF0000"/>
                </a:solidFill>
              </a:rPr>
              <a:t>Leadership Commitment &amp; Governance</a:t>
            </a:r>
            <a:r>
              <a:rPr lang="en-IN" b="1" dirty="0"/>
              <a:t>:</a:t>
            </a:r>
            <a:r>
              <a:rPr lang="en-IN" dirty="0"/>
              <a:t> Evaluate the level of leadership commitment and the integration of sustainability considerations into corporate governance structures.</a:t>
            </a:r>
          </a:p>
          <a:p>
            <a:pPr>
              <a:buFont typeface="Arial" panose="020B0604020202020204" pitchFamily="34" charset="0"/>
              <a:buChar char="•"/>
            </a:pPr>
            <a:r>
              <a:rPr lang="en-IN" b="1" dirty="0">
                <a:solidFill>
                  <a:srgbClr val="FF0000"/>
                </a:solidFill>
              </a:rPr>
              <a:t>Engagement:</a:t>
            </a:r>
            <a:r>
              <a:rPr lang="en-IN" dirty="0">
                <a:solidFill>
                  <a:srgbClr val="FF0000"/>
                </a:solidFill>
              </a:rPr>
              <a:t> </a:t>
            </a:r>
            <a:r>
              <a:rPr lang="en-IN" dirty="0"/>
              <a:t>Gauge the client's openness to engaging with the bank on a net-zero journey, sharing data, and collaborating on developing transition plans and financing solutions.</a:t>
            </a:r>
          </a:p>
          <a:p>
            <a:pPr marL="0" indent="0" algn="ctr">
              <a:buNone/>
            </a:pPr>
            <a:r>
              <a:rPr lang="en-IN" sz="2400" b="1" dirty="0">
                <a:solidFill>
                  <a:srgbClr val="00B050"/>
                </a:solidFill>
              </a:rPr>
              <a:t> Relationship manager discussions, sustainability questionnaires, data requests, and engagement with key stakeholders can provide valuable insights into client readiness for appropriate financial solutions</a:t>
            </a:r>
            <a:r>
              <a:rPr lang="en-IN" dirty="0">
                <a:solidFill>
                  <a:srgbClr val="00B050"/>
                </a:solidFill>
              </a:rPr>
              <a:t>.</a:t>
            </a:r>
          </a:p>
          <a:p>
            <a:endParaRPr lang="en-US" dirty="0"/>
          </a:p>
        </p:txBody>
      </p:sp>
    </p:spTree>
    <p:extLst>
      <p:ext uri="{BB962C8B-B14F-4D97-AF65-F5344CB8AC3E}">
        <p14:creationId xmlns:p14="http://schemas.microsoft.com/office/powerpoint/2010/main" val="3507122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40142-223D-F315-711F-FCD841C94FD4}"/>
              </a:ext>
            </a:extLst>
          </p:cNvPr>
          <p:cNvSpPr txBox="1"/>
          <p:nvPr/>
        </p:nvSpPr>
        <p:spPr>
          <a:xfrm>
            <a:off x="3048000" y="567559"/>
            <a:ext cx="6516414" cy="6340197"/>
          </a:xfrm>
          <a:prstGeom prst="rect">
            <a:avLst/>
          </a:prstGeom>
          <a:noFill/>
        </p:spPr>
        <p:txBody>
          <a:bodyPr wrap="square">
            <a:spAutoFit/>
          </a:bodyPr>
          <a:lstStyle/>
          <a:p>
            <a:pPr algn="just">
              <a:buFont typeface="Arial" panose="020B0604020202020204" pitchFamily="34" charset="0"/>
              <a:buChar char="•"/>
            </a:pPr>
            <a:r>
              <a:rPr lang="en-IN" sz="2000" b="1" dirty="0">
                <a:solidFill>
                  <a:srgbClr val="3631FF"/>
                </a:solidFill>
                <a:effectLst/>
                <a:latin typeface="Helvetica Neue" panose="02000503000000020004" pitchFamily="2" charset="0"/>
              </a:rPr>
              <a:t>Gandhi Ji travelled in the third class in trains during the Independence Struggle.</a:t>
            </a:r>
          </a:p>
          <a:p>
            <a:pPr algn="just"/>
            <a:endParaRPr lang="en-IN" sz="2000" b="1" dirty="0">
              <a:solidFill>
                <a:srgbClr val="3631FF"/>
              </a:solidFill>
              <a:effectLst/>
              <a:latin typeface="Helvetica Neue" panose="02000503000000020004" pitchFamily="2" charset="0"/>
            </a:endParaRPr>
          </a:p>
          <a:p>
            <a:pPr algn="just">
              <a:buFont typeface="Arial" panose="020B0604020202020204" pitchFamily="34" charset="0"/>
              <a:buChar char="•"/>
            </a:pPr>
            <a:r>
              <a:rPr lang="en-IN" sz="2000" b="1" dirty="0">
                <a:solidFill>
                  <a:srgbClr val="FF0000"/>
                </a:solidFill>
                <a:effectLst/>
                <a:latin typeface="Helvetica Neue" panose="02000503000000020004" pitchFamily="2" charset="0"/>
              </a:rPr>
              <a:t>During one journey, he saw an old man coughing in the front berth of the train.</a:t>
            </a:r>
          </a:p>
          <a:p>
            <a:pPr algn="just">
              <a:buFont typeface="Arial" panose="020B0604020202020204" pitchFamily="34" charset="0"/>
              <a:buChar char="•"/>
            </a:pPr>
            <a:endParaRPr lang="en-IN" sz="2000" b="1" dirty="0">
              <a:solidFill>
                <a:srgbClr val="3631FF"/>
              </a:solidFill>
              <a:latin typeface="Helvetica Neue" panose="02000503000000020004" pitchFamily="2" charset="0"/>
            </a:endParaRPr>
          </a:p>
          <a:p>
            <a:pPr algn="just">
              <a:buFont typeface="Arial" panose="020B0604020202020204" pitchFamily="34" charset="0"/>
              <a:buChar char="•"/>
            </a:pPr>
            <a:r>
              <a:rPr lang="en-IN" sz="2000" b="1" dirty="0">
                <a:solidFill>
                  <a:srgbClr val="3631FF"/>
                </a:solidFill>
                <a:effectLst/>
                <a:latin typeface="Helvetica Neue" panose="02000503000000020004" pitchFamily="2" charset="0"/>
              </a:rPr>
              <a:t>The person was spitting after coughing and soiling the compartment floor.</a:t>
            </a:r>
          </a:p>
          <a:p>
            <a:pPr algn="just">
              <a:buFont typeface="Arial" panose="020B0604020202020204" pitchFamily="34" charset="0"/>
              <a:buChar char="•"/>
            </a:pPr>
            <a:endParaRPr lang="en-IN" sz="2000" b="1" dirty="0">
              <a:solidFill>
                <a:srgbClr val="FFFFFF"/>
              </a:solidFill>
              <a:effectLst/>
              <a:latin typeface="Tahoma" panose="020B0604030504040204" pitchFamily="34" charset="0"/>
            </a:endParaRPr>
          </a:p>
          <a:p>
            <a:pPr algn="just">
              <a:buFont typeface="Arial" panose="020B0604020202020204" pitchFamily="34" charset="0"/>
              <a:buChar char="•"/>
            </a:pPr>
            <a:r>
              <a:rPr lang="en-IN" sz="2000" b="1" dirty="0">
                <a:solidFill>
                  <a:srgbClr val="FF0000"/>
                </a:solidFill>
                <a:effectLst/>
                <a:latin typeface="Helvetica Neue" panose="02000503000000020004" pitchFamily="2" charset="0"/>
              </a:rPr>
              <a:t>Gandhi Ji took the sick man's sputum in his hand and cleaned his hands in the washroom to maintain cleanliness.</a:t>
            </a:r>
          </a:p>
          <a:p>
            <a:pPr algn="just">
              <a:buFont typeface="Arial" panose="020B0604020202020204" pitchFamily="34" charset="0"/>
              <a:buChar char="•"/>
            </a:pPr>
            <a:endParaRPr lang="en-IN" sz="2000" b="1" dirty="0">
              <a:solidFill>
                <a:srgbClr val="FFFFFF"/>
              </a:solidFill>
              <a:latin typeface="Tahoma" panose="020B0604030504040204" pitchFamily="34" charset="0"/>
            </a:endParaRPr>
          </a:p>
          <a:p>
            <a:pPr algn="just">
              <a:buFont typeface="Arial" panose="020B0604020202020204" pitchFamily="34" charset="0"/>
              <a:buChar char="•"/>
            </a:pPr>
            <a:r>
              <a:rPr lang="en-IN" sz="2000" b="1" dirty="0">
                <a:solidFill>
                  <a:srgbClr val="3631FF"/>
                </a:solidFill>
                <a:effectLst/>
                <a:latin typeface="Helvetica Neue" panose="02000503000000020004" pitchFamily="2" charset="0"/>
              </a:rPr>
              <a:t>Watching this, the accomplice of the sick man also behaved accordingly to maintain cleanliness.</a:t>
            </a:r>
            <a:endParaRPr lang="en-IN" sz="2000" b="1" dirty="0">
              <a:solidFill>
                <a:srgbClr val="FFFFFF"/>
              </a:solidFill>
              <a:effectLst/>
              <a:latin typeface="Tahoma" panose="020B0604030504040204" pitchFamily="34" charset="0"/>
            </a:endParaRPr>
          </a:p>
          <a:p>
            <a:pPr algn="just">
              <a:buFont typeface="Arial" panose="020B0604020202020204" pitchFamily="34" charset="0"/>
              <a:buChar char="•"/>
            </a:pPr>
            <a:r>
              <a:rPr lang="en-IN" sz="2000" b="1" dirty="0">
                <a:solidFill>
                  <a:srgbClr val="FFFFFF"/>
                </a:solidFill>
                <a:effectLst/>
                <a:latin typeface="Tahoma" panose="020B0604030504040204" pitchFamily="34" charset="0"/>
              </a:rPr>
              <a:t>Watching this, the accomplice of the sick man also </a:t>
            </a:r>
          </a:p>
          <a:p>
            <a:pPr algn="just"/>
            <a:r>
              <a:rPr lang="en-IN" sz="2400" b="1" dirty="0">
                <a:solidFill>
                  <a:srgbClr val="00B050"/>
                </a:solidFill>
                <a:effectLst/>
                <a:latin typeface="Tahoma" panose="020B0604030504040204" pitchFamily="34" charset="0"/>
              </a:rPr>
              <a:t>Father of the</a:t>
            </a:r>
            <a:r>
              <a:rPr lang="en-IN" sz="2400" b="1" dirty="0">
                <a:solidFill>
                  <a:srgbClr val="00B050"/>
                </a:solidFill>
                <a:effectLst/>
                <a:latin typeface="Arial" panose="020B0604020202020204" pitchFamily="34" charset="0"/>
              </a:rPr>
              <a:t> </a:t>
            </a:r>
            <a:r>
              <a:rPr lang="en-IN" sz="2400" b="1" dirty="0">
                <a:solidFill>
                  <a:srgbClr val="00B050"/>
                </a:solidFill>
                <a:effectLst/>
                <a:latin typeface="Tahoma" panose="020B0604030504040204" pitchFamily="34" charset="0"/>
              </a:rPr>
              <a:t>Nation, Mahatma Gandhi, is also the Father of ESG in India…</a:t>
            </a:r>
          </a:p>
          <a:p>
            <a:pPr>
              <a:buFont typeface="Arial" panose="020B0604020202020204" pitchFamily="34" charset="0"/>
              <a:buChar char="•"/>
            </a:pPr>
            <a:endParaRPr lang="en-IN" dirty="0">
              <a:solidFill>
                <a:srgbClr val="3631FF"/>
              </a:solidFill>
              <a:effectLst/>
              <a:latin typeface="Helvetica Neue" panose="02000503000000020004" pitchFamily="2" charset="0"/>
            </a:endParaRPr>
          </a:p>
        </p:txBody>
      </p:sp>
      <p:pic>
        <p:nvPicPr>
          <p:cNvPr id="5" name="Picture 4">
            <a:extLst>
              <a:ext uri="{FF2B5EF4-FFF2-40B4-BE49-F238E27FC236}">
                <a16:creationId xmlns:a16="http://schemas.microsoft.com/office/drawing/2014/main" id="{C86B284C-C1C9-B1BC-7FF9-8EA5BD18DCCA}"/>
              </a:ext>
            </a:extLst>
          </p:cNvPr>
          <p:cNvPicPr>
            <a:picLocks noChangeAspect="1"/>
          </p:cNvPicPr>
          <p:nvPr/>
        </p:nvPicPr>
        <p:blipFill>
          <a:blip r:embed="rId2"/>
          <a:stretch>
            <a:fillRect/>
          </a:stretch>
        </p:blipFill>
        <p:spPr>
          <a:xfrm>
            <a:off x="1016000" y="567559"/>
            <a:ext cx="2032000" cy="1511300"/>
          </a:xfrm>
          <a:prstGeom prst="rect">
            <a:avLst/>
          </a:prstGeom>
        </p:spPr>
      </p:pic>
    </p:spTree>
    <p:extLst>
      <p:ext uri="{BB962C8B-B14F-4D97-AF65-F5344CB8AC3E}">
        <p14:creationId xmlns:p14="http://schemas.microsoft.com/office/powerpoint/2010/main" val="60753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F507-DCB9-3324-D225-A162100A1668}"/>
              </a:ext>
            </a:extLst>
          </p:cNvPr>
          <p:cNvSpPr>
            <a:spLocks noGrp="1"/>
          </p:cNvSpPr>
          <p:nvPr>
            <p:ph type="title"/>
          </p:nvPr>
        </p:nvSpPr>
        <p:spPr>
          <a:xfrm>
            <a:off x="1069848" y="484632"/>
            <a:ext cx="9808359" cy="1144471"/>
          </a:xfrm>
        </p:spPr>
        <p:txBody>
          <a:bodyPr>
            <a:normAutofit/>
          </a:bodyPr>
          <a:lstStyle/>
          <a:p>
            <a:r>
              <a:rPr lang="en-US" sz="4000" dirty="0">
                <a:solidFill>
                  <a:srgbClr val="FF0000"/>
                </a:solidFill>
              </a:rPr>
              <a:t>What is net zero?</a:t>
            </a:r>
          </a:p>
        </p:txBody>
      </p:sp>
      <p:sp>
        <p:nvSpPr>
          <p:cNvPr id="3" name="Content Placeholder 2">
            <a:extLst>
              <a:ext uri="{FF2B5EF4-FFF2-40B4-BE49-F238E27FC236}">
                <a16:creationId xmlns:a16="http://schemas.microsoft.com/office/drawing/2014/main" id="{9AE6452E-009C-62E5-2524-AF911532C462}"/>
              </a:ext>
            </a:extLst>
          </p:cNvPr>
          <p:cNvSpPr>
            <a:spLocks noGrp="1"/>
          </p:cNvSpPr>
          <p:nvPr>
            <p:ph idx="1"/>
          </p:nvPr>
        </p:nvSpPr>
        <p:spPr>
          <a:xfrm>
            <a:off x="1069848" y="1734207"/>
            <a:ext cx="10052304" cy="4437993"/>
          </a:xfrm>
        </p:spPr>
        <p:txBody>
          <a:bodyPr>
            <a:normAutofit lnSpcReduction="10000"/>
          </a:bodyPr>
          <a:lstStyle/>
          <a:p>
            <a:pPr algn="just">
              <a:buFont typeface="Arial" panose="020B0604020202020204" pitchFamily="34" charset="0"/>
              <a:buChar char="•"/>
            </a:pPr>
            <a:r>
              <a:rPr lang="en-IN" sz="2800" b="1" dirty="0">
                <a:solidFill>
                  <a:srgbClr val="FF0000"/>
                </a:solidFill>
              </a:rPr>
              <a:t>Balance of Emissions</a:t>
            </a:r>
            <a:r>
              <a:rPr lang="en-IN" sz="2800" b="1" dirty="0"/>
              <a:t>:</a:t>
            </a:r>
            <a:r>
              <a:rPr lang="en-IN" sz="2800" dirty="0"/>
              <a:t> Net zero refers to a state where the amount of greenhouse gases (GHGs) released into the atmosphere is balanced by the amount removed.   </a:t>
            </a:r>
          </a:p>
          <a:p>
            <a:pPr algn="just">
              <a:buFont typeface="Arial" panose="020B0604020202020204" pitchFamily="34" charset="0"/>
              <a:buChar char="•"/>
            </a:pPr>
            <a:r>
              <a:rPr lang="en-IN" sz="2800" b="1" dirty="0">
                <a:solidFill>
                  <a:srgbClr val="FF0000"/>
                </a:solidFill>
              </a:rPr>
              <a:t>Reduction First</a:t>
            </a:r>
            <a:r>
              <a:rPr lang="en-IN" sz="2800" b="1" dirty="0"/>
              <a:t>:</a:t>
            </a:r>
            <a:r>
              <a:rPr lang="en-IN" sz="2800" dirty="0"/>
              <a:t> Achieving net zero primarily requires significant reductions in GHG emissions from all sectors.   </a:t>
            </a:r>
          </a:p>
          <a:p>
            <a:pPr algn="just">
              <a:buFont typeface="Arial" panose="020B0604020202020204" pitchFamily="34" charset="0"/>
              <a:buChar char="•"/>
            </a:pPr>
            <a:r>
              <a:rPr lang="en-IN" sz="2800" b="1" dirty="0">
                <a:solidFill>
                  <a:srgbClr val="FF0000"/>
                </a:solidFill>
              </a:rPr>
              <a:t>Carbon Removal</a:t>
            </a:r>
            <a:r>
              <a:rPr lang="en-IN" sz="2800" b="1" dirty="0"/>
              <a:t>:</a:t>
            </a:r>
            <a:r>
              <a:rPr lang="en-IN" sz="2800" dirty="0"/>
              <a:t> Any remaining unavoidable emissions are counteracted by actively removing carbon dioxide (CO</a:t>
            </a:r>
            <a:r>
              <a:rPr lang="en-IN" sz="2800" dirty="0">
                <a:effectLst/>
              </a:rPr>
              <a:t>2</a:t>
            </a:r>
            <a:r>
              <a:rPr lang="en-IN" sz="2800" dirty="0"/>
              <a:t>​) from the atmosphere.   </a:t>
            </a:r>
          </a:p>
          <a:p>
            <a:pPr algn="just">
              <a:buFont typeface="Arial" panose="020B0604020202020204" pitchFamily="34" charset="0"/>
              <a:buChar char="•"/>
            </a:pPr>
            <a:r>
              <a:rPr lang="en-IN" sz="2800" b="1" dirty="0">
                <a:solidFill>
                  <a:srgbClr val="FF0000"/>
                </a:solidFill>
              </a:rPr>
              <a:t>All GHGs Matter</a:t>
            </a:r>
            <a:r>
              <a:rPr lang="en-IN" sz="2800" b="1" dirty="0"/>
              <a:t>:</a:t>
            </a:r>
            <a:r>
              <a:rPr lang="en-IN" sz="2800" dirty="0"/>
              <a:t> While often associated with carbon dioxide, a comprehensive net-zero target includes all greenhouse gases like methane and nitrous oxide.   </a:t>
            </a:r>
          </a:p>
          <a:p>
            <a:endParaRPr lang="en-US" dirty="0"/>
          </a:p>
        </p:txBody>
      </p:sp>
    </p:spTree>
    <p:extLst>
      <p:ext uri="{BB962C8B-B14F-4D97-AF65-F5344CB8AC3E}">
        <p14:creationId xmlns:p14="http://schemas.microsoft.com/office/powerpoint/2010/main" val="120735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7604-5D1B-CD42-2654-690CD89EFE25}"/>
              </a:ext>
            </a:extLst>
          </p:cNvPr>
          <p:cNvSpPr>
            <a:spLocks noGrp="1"/>
          </p:cNvSpPr>
          <p:nvPr>
            <p:ph type="title"/>
          </p:nvPr>
        </p:nvSpPr>
        <p:spPr/>
        <p:txBody>
          <a:bodyPr>
            <a:normAutofit/>
          </a:bodyPr>
          <a:lstStyle/>
          <a:p>
            <a:r>
              <a:rPr lang="en-US" sz="4000" dirty="0">
                <a:solidFill>
                  <a:srgbClr val="FF0000"/>
                </a:solidFill>
              </a:rPr>
              <a:t>KEY ASPECTS OF NET ZERO </a:t>
            </a:r>
          </a:p>
        </p:txBody>
      </p:sp>
      <p:sp>
        <p:nvSpPr>
          <p:cNvPr id="3" name="Content Placeholder 2">
            <a:extLst>
              <a:ext uri="{FF2B5EF4-FFF2-40B4-BE49-F238E27FC236}">
                <a16:creationId xmlns:a16="http://schemas.microsoft.com/office/drawing/2014/main" id="{91D9C042-2622-3E94-77C5-8FD9386DC0B9}"/>
              </a:ext>
            </a:extLst>
          </p:cNvPr>
          <p:cNvSpPr>
            <a:spLocks noGrp="1"/>
          </p:cNvSpPr>
          <p:nvPr>
            <p:ph idx="1"/>
          </p:nvPr>
        </p:nvSpPr>
        <p:spPr>
          <a:xfrm>
            <a:off x="1069848" y="1776248"/>
            <a:ext cx="9934483" cy="4395952"/>
          </a:xfrm>
        </p:spPr>
        <p:txBody>
          <a:bodyPr>
            <a:normAutofit fontScale="92500"/>
          </a:bodyPr>
          <a:lstStyle/>
          <a:p>
            <a:pPr>
              <a:buNone/>
            </a:pPr>
            <a:endParaRPr lang="en-IN" dirty="0"/>
          </a:p>
          <a:p>
            <a:pPr algn="just">
              <a:buFont typeface="Arial" panose="020B0604020202020204" pitchFamily="34" charset="0"/>
              <a:buChar char="•"/>
            </a:pPr>
            <a:r>
              <a:rPr lang="en-IN" sz="2400" b="1" dirty="0">
                <a:solidFill>
                  <a:srgbClr val="FF0000"/>
                </a:solidFill>
              </a:rPr>
              <a:t>Global Goal</a:t>
            </a:r>
            <a:r>
              <a:rPr lang="en-IN" sz="2400" b="1" dirty="0"/>
              <a:t>:</a:t>
            </a:r>
            <a:r>
              <a:rPr lang="en-IN" sz="2400" dirty="0"/>
              <a:t> Net zero by around 2050 is the internationally agreed-upon target to limit global warming to 1.5°C, as the Paris Agreement outlines.   </a:t>
            </a:r>
          </a:p>
          <a:p>
            <a:pPr algn="just">
              <a:buFont typeface="Arial" panose="020B0604020202020204" pitchFamily="34" charset="0"/>
              <a:buChar char="•"/>
            </a:pPr>
            <a:r>
              <a:rPr lang="en-IN" sz="2400" b="1" dirty="0">
                <a:solidFill>
                  <a:srgbClr val="FF0000"/>
                </a:solidFill>
              </a:rPr>
              <a:t>Not Zero Emissions</a:t>
            </a:r>
            <a:r>
              <a:rPr lang="en-IN" sz="2400" b="1" dirty="0"/>
              <a:t>:</a:t>
            </a:r>
            <a:r>
              <a:rPr lang="en-IN" sz="2400" dirty="0"/>
              <a:t> It's crucial to understand that net zero doesn't mean zero emissions, but rather a balance between emissions and removals.   </a:t>
            </a:r>
          </a:p>
          <a:p>
            <a:pPr algn="just">
              <a:buFont typeface="Arial" panose="020B0604020202020204" pitchFamily="34" charset="0"/>
              <a:buChar char="•"/>
            </a:pPr>
            <a:r>
              <a:rPr lang="en-IN" sz="2400" b="1" dirty="0">
                <a:solidFill>
                  <a:srgbClr val="FF0000"/>
                </a:solidFill>
              </a:rPr>
              <a:t>Various Approaches</a:t>
            </a:r>
            <a:r>
              <a:rPr lang="en-IN" sz="2400" b="1" dirty="0"/>
              <a:t>:</a:t>
            </a:r>
            <a:r>
              <a:rPr lang="en-IN" sz="2400" dirty="0"/>
              <a:t> Carbon removal can be achieved through natural solutions like reforestation, soil carbon sequestration, and technological solutions like direct air capture.</a:t>
            </a:r>
          </a:p>
          <a:p>
            <a:pPr algn="just">
              <a:buFont typeface="Arial" panose="020B0604020202020204" pitchFamily="34" charset="0"/>
              <a:buChar char="•"/>
            </a:pPr>
            <a:r>
              <a:rPr lang="en-IN" sz="2400" b="1" dirty="0">
                <a:solidFill>
                  <a:srgbClr val="FF0000"/>
                </a:solidFill>
              </a:rPr>
              <a:t>Urgent Action Needed</a:t>
            </a:r>
            <a:r>
              <a:rPr lang="en-IN" sz="2400" b="1" dirty="0"/>
              <a:t>:</a:t>
            </a:r>
            <a:r>
              <a:rPr lang="en-IN" sz="2400" dirty="0"/>
              <a:t> Reaching net zero demands rapid and widespread changes in energy production, transportation, industry, and land use</a:t>
            </a:r>
          </a:p>
          <a:p>
            <a:endParaRPr lang="en-US" dirty="0"/>
          </a:p>
        </p:txBody>
      </p:sp>
    </p:spTree>
    <p:extLst>
      <p:ext uri="{BB962C8B-B14F-4D97-AF65-F5344CB8AC3E}">
        <p14:creationId xmlns:p14="http://schemas.microsoft.com/office/powerpoint/2010/main" val="17033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C069-5718-A006-C369-8AD612DB83F2}"/>
              </a:ext>
            </a:extLst>
          </p:cNvPr>
          <p:cNvSpPr>
            <a:spLocks noGrp="1"/>
          </p:cNvSpPr>
          <p:nvPr>
            <p:ph type="title"/>
          </p:nvPr>
        </p:nvSpPr>
        <p:spPr/>
        <p:txBody>
          <a:bodyPr>
            <a:normAutofit/>
          </a:bodyPr>
          <a:lstStyle/>
          <a:p>
            <a:r>
              <a:rPr lang="en-US" sz="4000" dirty="0">
                <a:solidFill>
                  <a:srgbClr val="FF0000"/>
                </a:solidFill>
              </a:rPr>
              <a:t>What is the Transition towards net zero?</a:t>
            </a:r>
          </a:p>
        </p:txBody>
      </p:sp>
      <p:sp>
        <p:nvSpPr>
          <p:cNvPr id="3" name="Content Placeholder 2">
            <a:extLst>
              <a:ext uri="{FF2B5EF4-FFF2-40B4-BE49-F238E27FC236}">
                <a16:creationId xmlns:a16="http://schemas.microsoft.com/office/drawing/2014/main" id="{F2E78AAB-1750-8DCD-2416-5980D537565B}"/>
              </a:ext>
            </a:extLst>
          </p:cNvPr>
          <p:cNvSpPr>
            <a:spLocks noGrp="1"/>
          </p:cNvSpPr>
          <p:nvPr>
            <p:ph idx="1"/>
          </p:nvPr>
        </p:nvSpPr>
        <p:spPr/>
        <p:txBody>
          <a:bodyPr/>
          <a:lstStyle/>
          <a:p>
            <a:pPr>
              <a:buNone/>
            </a:pPr>
            <a:r>
              <a:rPr lang="en-IN" b="1" dirty="0">
                <a:solidFill>
                  <a:srgbClr val="00B050"/>
                </a:solidFill>
              </a:rPr>
              <a:t>Understanding the Transition to Net Zero</a:t>
            </a:r>
            <a:endParaRPr lang="en-IN" dirty="0">
              <a:solidFill>
                <a:srgbClr val="00B050"/>
              </a:solidFill>
            </a:endParaRPr>
          </a:p>
          <a:p>
            <a:pPr algn="just">
              <a:buFont typeface="Arial" panose="020B0604020202020204" pitchFamily="34" charset="0"/>
              <a:buChar char="•"/>
            </a:pPr>
            <a:r>
              <a:rPr lang="en-IN" b="1" dirty="0">
                <a:solidFill>
                  <a:srgbClr val="FF0000"/>
                </a:solidFill>
              </a:rPr>
              <a:t>Systemic Change</a:t>
            </a:r>
            <a:r>
              <a:rPr lang="en-IN" b="1" dirty="0"/>
              <a:t>:</a:t>
            </a:r>
            <a:r>
              <a:rPr lang="en-IN" dirty="0"/>
              <a:t> The transition towards net zero involves a fundamental shift across all sectors of the economy and society. It's not just about incremental improvements.</a:t>
            </a:r>
          </a:p>
          <a:p>
            <a:pPr algn="just">
              <a:buFont typeface="Arial" panose="020B0604020202020204" pitchFamily="34" charset="0"/>
              <a:buChar char="•"/>
            </a:pPr>
            <a:r>
              <a:rPr lang="en-IN" b="1" dirty="0">
                <a:solidFill>
                  <a:srgbClr val="FF0000"/>
                </a:solidFill>
              </a:rPr>
              <a:t>Decarbonization Focus</a:t>
            </a:r>
            <a:r>
              <a:rPr lang="en-IN" b="1" dirty="0"/>
              <a:t>:</a:t>
            </a:r>
            <a:r>
              <a:rPr lang="en-IN" dirty="0"/>
              <a:t> The primary goal is to drastically reduce greenhouse gas emissions, moving away from fossil fuels towards cleaner energy sources and sustainable practices.</a:t>
            </a:r>
          </a:p>
          <a:p>
            <a:pPr algn="just">
              <a:buFont typeface="Arial" panose="020B0604020202020204" pitchFamily="34" charset="0"/>
              <a:buChar char="•"/>
            </a:pPr>
            <a:r>
              <a:rPr lang="en-IN" b="1" dirty="0">
                <a:solidFill>
                  <a:srgbClr val="FF0000"/>
                </a:solidFill>
              </a:rPr>
              <a:t>Phased Approach</a:t>
            </a:r>
            <a:r>
              <a:rPr lang="en-IN" b="1" dirty="0"/>
              <a:t>:</a:t>
            </a:r>
            <a:r>
              <a:rPr lang="en-IN" dirty="0"/>
              <a:t> This transition is a multi-stage process with interim targets and timelines to ensure steady progress towards the ultimate net-zero goal.</a:t>
            </a:r>
          </a:p>
          <a:p>
            <a:pPr algn="just">
              <a:buFont typeface="Arial" panose="020B0604020202020204" pitchFamily="34" charset="0"/>
              <a:buChar char="•"/>
            </a:pPr>
            <a:r>
              <a:rPr lang="en-IN" b="1" dirty="0">
                <a:solidFill>
                  <a:srgbClr val="FF0000"/>
                </a:solidFill>
              </a:rPr>
              <a:t>Technological Innovation</a:t>
            </a:r>
            <a:r>
              <a:rPr lang="en-IN" b="1" dirty="0"/>
              <a:t>:</a:t>
            </a:r>
            <a:r>
              <a:rPr lang="en-IN" dirty="0"/>
              <a:t> The development and deployment of new technologies, such as renewable energy, energy storage, and carbon capture, are crucial to this transition.</a:t>
            </a:r>
          </a:p>
          <a:p>
            <a:endParaRPr lang="en-US" dirty="0"/>
          </a:p>
        </p:txBody>
      </p:sp>
    </p:spTree>
    <p:extLst>
      <p:ext uri="{BB962C8B-B14F-4D97-AF65-F5344CB8AC3E}">
        <p14:creationId xmlns:p14="http://schemas.microsoft.com/office/powerpoint/2010/main" val="113994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5F4B-1ED0-BDC2-072C-588CE645752D}"/>
              </a:ext>
            </a:extLst>
          </p:cNvPr>
          <p:cNvSpPr>
            <a:spLocks noGrp="1"/>
          </p:cNvSpPr>
          <p:nvPr>
            <p:ph type="title"/>
          </p:nvPr>
        </p:nvSpPr>
        <p:spPr/>
        <p:txBody>
          <a:bodyPr>
            <a:normAutofit/>
          </a:bodyPr>
          <a:lstStyle/>
          <a:p>
            <a:r>
              <a:rPr lang="en-US" sz="4000" dirty="0">
                <a:solidFill>
                  <a:srgbClr val="FF0000"/>
                </a:solidFill>
              </a:rPr>
              <a:t>KEY ELEMENTS OF TRANSITION </a:t>
            </a:r>
          </a:p>
        </p:txBody>
      </p:sp>
      <p:sp>
        <p:nvSpPr>
          <p:cNvPr id="3" name="Content Placeholder 2">
            <a:extLst>
              <a:ext uri="{FF2B5EF4-FFF2-40B4-BE49-F238E27FC236}">
                <a16:creationId xmlns:a16="http://schemas.microsoft.com/office/drawing/2014/main" id="{1B4AD44C-5041-6712-ACD0-E58E3C32D941}"/>
              </a:ext>
            </a:extLst>
          </p:cNvPr>
          <p:cNvSpPr>
            <a:spLocks noGrp="1"/>
          </p:cNvSpPr>
          <p:nvPr>
            <p:ph idx="1"/>
          </p:nvPr>
        </p:nvSpPr>
        <p:spPr/>
        <p:txBody>
          <a:bodyPr/>
          <a:lstStyle/>
          <a:p>
            <a:pPr algn="just"/>
            <a:r>
              <a:rPr lang="en-IN" b="1" dirty="0">
                <a:solidFill>
                  <a:srgbClr val="FF0000"/>
                </a:solidFill>
              </a:rPr>
              <a:t>Policy and Regulation</a:t>
            </a:r>
            <a:r>
              <a:rPr lang="en-IN" b="1" dirty="0"/>
              <a:t>:</a:t>
            </a:r>
            <a:r>
              <a:rPr lang="en-IN" dirty="0"/>
              <a:t> Strong government policies, incentives, and regulations are essential to drive investment and behavioural changes needed for the transition. </a:t>
            </a:r>
          </a:p>
          <a:p>
            <a:pPr algn="just"/>
            <a:r>
              <a:rPr lang="en-IN" b="1" dirty="0">
                <a:solidFill>
                  <a:srgbClr val="FF0000"/>
                </a:solidFill>
              </a:rPr>
              <a:t>Financial Mobilisation: </a:t>
            </a:r>
            <a:r>
              <a:rPr lang="en-IN" dirty="0"/>
              <a:t>Significant public and private investment is required to fund clean technologies, infrastructure development, and deployment. </a:t>
            </a:r>
          </a:p>
          <a:p>
            <a:pPr algn="just"/>
            <a:r>
              <a:rPr lang="en-IN" b="1" dirty="0">
                <a:solidFill>
                  <a:srgbClr val="FF0000"/>
                </a:solidFill>
              </a:rPr>
              <a:t>Just Transition</a:t>
            </a:r>
            <a:r>
              <a:rPr lang="en-IN" b="1" dirty="0"/>
              <a:t>:</a:t>
            </a:r>
            <a:r>
              <a:rPr lang="en-IN" dirty="0"/>
              <a:t> It's vital to ensure a "just transition" that considers the social and economic impacts on workers and communities dependent on high-emitting industries. </a:t>
            </a:r>
          </a:p>
          <a:p>
            <a:pPr algn="just"/>
            <a:r>
              <a:rPr lang="en-IN" b="1" dirty="0">
                <a:solidFill>
                  <a:srgbClr val="FF0000"/>
                </a:solidFill>
              </a:rPr>
              <a:t>Global Collaboration</a:t>
            </a:r>
            <a:r>
              <a:rPr lang="en-IN" b="1" dirty="0"/>
              <a:t>:</a:t>
            </a:r>
            <a:r>
              <a:rPr lang="en-IN" dirty="0"/>
              <a:t> Achieving a global net-zero future necessitates international cooperation, knowledge sharing, and financial support, particularly for developing nations.</a:t>
            </a:r>
            <a:endParaRPr lang="en-US" dirty="0"/>
          </a:p>
        </p:txBody>
      </p:sp>
    </p:spTree>
    <p:extLst>
      <p:ext uri="{BB962C8B-B14F-4D97-AF65-F5344CB8AC3E}">
        <p14:creationId xmlns:p14="http://schemas.microsoft.com/office/powerpoint/2010/main" val="84888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165D-94BA-27FB-91FE-9B6F748EDE81}"/>
              </a:ext>
            </a:extLst>
          </p:cNvPr>
          <p:cNvSpPr>
            <a:spLocks noGrp="1"/>
          </p:cNvSpPr>
          <p:nvPr>
            <p:ph type="title"/>
          </p:nvPr>
        </p:nvSpPr>
        <p:spPr>
          <a:xfrm>
            <a:off x="1187668" y="484632"/>
            <a:ext cx="9940579" cy="955285"/>
          </a:xfrm>
        </p:spPr>
        <p:txBody>
          <a:bodyPr>
            <a:normAutofit/>
          </a:bodyPr>
          <a:lstStyle/>
          <a:p>
            <a:r>
              <a:rPr lang="en-US" sz="4000" dirty="0">
                <a:solidFill>
                  <a:srgbClr val="FF0000"/>
                </a:solidFill>
              </a:rPr>
              <a:t>MUTUAL COOPERATION A MUST FOR NET ZERO</a:t>
            </a:r>
          </a:p>
        </p:txBody>
      </p:sp>
      <p:pic>
        <p:nvPicPr>
          <p:cNvPr id="4" name="Content Placeholder 3">
            <a:extLst>
              <a:ext uri="{FF2B5EF4-FFF2-40B4-BE49-F238E27FC236}">
                <a16:creationId xmlns:a16="http://schemas.microsoft.com/office/drawing/2014/main" id="{712FF71B-3073-5557-0151-6EA670BE71F9}"/>
              </a:ext>
            </a:extLst>
          </p:cNvPr>
          <p:cNvPicPr>
            <a:picLocks noGrp="1" noChangeAspect="1"/>
          </p:cNvPicPr>
          <p:nvPr>
            <p:ph idx="1"/>
          </p:nvPr>
        </p:nvPicPr>
        <p:blipFill>
          <a:blip r:embed="rId2"/>
          <a:stretch>
            <a:fillRect/>
          </a:stretch>
        </p:blipFill>
        <p:spPr>
          <a:xfrm>
            <a:off x="1187668" y="1512888"/>
            <a:ext cx="9940578" cy="4659312"/>
          </a:xfrm>
          <a:prstGeom prst="rect">
            <a:avLst/>
          </a:prstGeom>
        </p:spPr>
      </p:pic>
    </p:spTree>
    <p:extLst>
      <p:ext uri="{BB962C8B-B14F-4D97-AF65-F5344CB8AC3E}">
        <p14:creationId xmlns:p14="http://schemas.microsoft.com/office/powerpoint/2010/main" val="288770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62C3-53E9-7550-DB60-85ED4484A145}"/>
              </a:ext>
            </a:extLst>
          </p:cNvPr>
          <p:cNvSpPr>
            <a:spLocks noGrp="1"/>
          </p:cNvSpPr>
          <p:nvPr>
            <p:ph type="title"/>
          </p:nvPr>
        </p:nvSpPr>
        <p:spPr/>
        <p:txBody>
          <a:bodyPr>
            <a:normAutofit/>
          </a:bodyPr>
          <a:lstStyle/>
          <a:p>
            <a:r>
              <a:rPr lang="en-US" sz="4000" dirty="0">
                <a:solidFill>
                  <a:srgbClr val="FF0000"/>
                </a:solidFill>
              </a:rPr>
              <a:t>WHY is a transition necessary? </a:t>
            </a:r>
          </a:p>
        </p:txBody>
      </p:sp>
      <p:sp>
        <p:nvSpPr>
          <p:cNvPr id="3" name="Content Placeholder 2">
            <a:extLst>
              <a:ext uri="{FF2B5EF4-FFF2-40B4-BE49-F238E27FC236}">
                <a16:creationId xmlns:a16="http://schemas.microsoft.com/office/drawing/2014/main" id="{A8F4FDCF-1EBA-8A6E-C1A5-5D999203184C}"/>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n-IN" b="1" dirty="0">
                <a:solidFill>
                  <a:srgbClr val="FF0000"/>
                </a:solidFill>
              </a:rPr>
              <a:t>Mitigating Climate Change</a:t>
            </a:r>
            <a:r>
              <a:rPr lang="en-IN" b="1" dirty="0"/>
              <a:t>:</a:t>
            </a:r>
            <a:r>
              <a:rPr lang="en-IN" dirty="0"/>
              <a:t> The primary driver is to halt and reverse the dangerous impacts of climate change, such as rising global temperatures, extreme weather events (heatwaves, floods, droughts), and sea-level rise. These changes threaten ecosystems, infrastructure, and human lives.   </a:t>
            </a:r>
          </a:p>
          <a:p>
            <a:pPr algn="just">
              <a:buFont typeface="Arial" panose="020B0604020202020204" pitchFamily="34" charset="0"/>
              <a:buChar char="•"/>
            </a:pPr>
            <a:r>
              <a:rPr lang="en-IN" b="1" dirty="0">
                <a:solidFill>
                  <a:srgbClr val="FF0000"/>
                </a:solidFill>
              </a:rPr>
              <a:t>Stabilising the Planet</a:t>
            </a:r>
            <a:r>
              <a:rPr lang="en-IN" b="1" dirty="0"/>
              <a:t>: </a:t>
            </a:r>
            <a:r>
              <a:rPr lang="en-IN" dirty="0"/>
              <a:t>Achieving net-zero emissions is the point at which the concentration of greenhouse gases in the atmosphere stabilises, preventing further warming. </a:t>
            </a:r>
          </a:p>
          <a:p>
            <a:pPr algn="just">
              <a:buFont typeface="Arial" panose="020B0604020202020204" pitchFamily="34" charset="0"/>
              <a:buChar char="•"/>
            </a:pPr>
            <a:r>
              <a:rPr lang="en-IN" b="1" dirty="0">
                <a:solidFill>
                  <a:srgbClr val="FF0000"/>
                </a:solidFill>
              </a:rPr>
              <a:t>Protecting Biodiversity:</a:t>
            </a:r>
            <a:r>
              <a:rPr lang="en-IN" dirty="0">
                <a:solidFill>
                  <a:srgbClr val="FF0000"/>
                </a:solidFill>
              </a:rPr>
              <a:t> </a:t>
            </a:r>
            <a:r>
              <a:rPr lang="en-IN" dirty="0"/>
              <a:t>Climate change is a major driver of biodiversity loss. By transitioning to net zero, we can reduce the pressures on ecosystems and species, helping to prevent extinctions. </a:t>
            </a:r>
          </a:p>
          <a:p>
            <a:pPr algn="just">
              <a:buFont typeface="Arial" panose="020B0604020202020204" pitchFamily="34" charset="0"/>
              <a:buChar char="•"/>
            </a:pPr>
            <a:r>
              <a:rPr lang="en-IN" b="1" dirty="0">
                <a:solidFill>
                  <a:srgbClr val="FF0000"/>
                </a:solidFill>
              </a:rPr>
              <a:t>Reducing Air Pollution</a:t>
            </a:r>
            <a:r>
              <a:rPr lang="en-IN" b="1" dirty="0"/>
              <a:t>:</a:t>
            </a:r>
            <a:r>
              <a:rPr lang="en-IN" dirty="0"/>
              <a:t> Burning fossil fuels releases greenhouse gases and harmful air pollutants. </a:t>
            </a:r>
          </a:p>
          <a:p>
            <a:pPr marL="0" indent="0" algn="ctr">
              <a:buNone/>
            </a:pPr>
            <a:r>
              <a:rPr lang="en-IN" dirty="0">
                <a:solidFill>
                  <a:srgbClr val="00B050"/>
                </a:solidFill>
              </a:rPr>
              <a:t>Transitioning to cleaner energy sources dramatically improves air quality, leading to significant public health benefits and reduced healthcare costs.   </a:t>
            </a:r>
          </a:p>
          <a:p>
            <a:endParaRPr lang="en-US" dirty="0"/>
          </a:p>
        </p:txBody>
      </p:sp>
    </p:spTree>
    <p:extLst>
      <p:ext uri="{BB962C8B-B14F-4D97-AF65-F5344CB8AC3E}">
        <p14:creationId xmlns:p14="http://schemas.microsoft.com/office/powerpoint/2010/main" val="1154368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400</TotalTime>
  <Words>4257</Words>
  <Application>Microsoft Macintosh PowerPoint</Application>
  <PresentationFormat>Widescreen</PresentationFormat>
  <Paragraphs>199</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Google Sans</vt:lpstr>
      <vt:lpstr>Helvetica Neue</vt:lpstr>
      <vt:lpstr>Rockwell</vt:lpstr>
      <vt:lpstr>Rockwell Condensed</vt:lpstr>
      <vt:lpstr>Rockwell Extra Bold</vt:lpstr>
      <vt:lpstr>Tahoma</vt:lpstr>
      <vt:lpstr>Times New Roman</vt:lpstr>
      <vt:lpstr>Wingdings</vt:lpstr>
      <vt:lpstr>Wood Type</vt:lpstr>
      <vt:lpstr>Transition towards net zero </vt:lpstr>
      <vt:lpstr>Agenda </vt:lpstr>
      <vt:lpstr>NET ZERO IS THE WAY FORWARD FOR PROGRESS</vt:lpstr>
      <vt:lpstr>What is net zero?</vt:lpstr>
      <vt:lpstr>KEY ASPECTS OF NET ZERO </vt:lpstr>
      <vt:lpstr>What is the Transition towards net zero?</vt:lpstr>
      <vt:lpstr>KEY ELEMENTS OF TRANSITION </vt:lpstr>
      <vt:lpstr>MUTUAL COOPERATION A MUST FOR NET ZERO</vt:lpstr>
      <vt:lpstr>WHY is a transition necessary? </vt:lpstr>
      <vt:lpstr>SOCIO ECONOMIC BENEFITS OF NET ZERO transition</vt:lpstr>
      <vt:lpstr>BANKS ARE A CRUCIAL VEHICLE OF THE NET-ZERO JOURNEY</vt:lpstr>
      <vt:lpstr>HOW are banks RELATED TO NET ZERO?</vt:lpstr>
      <vt:lpstr>The role of banks in transition </vt:lpstr>
      <vt:lpstr>Net Zero: Regulatory Pressure &amp; Market Demand</vt:lpstr>
      <vt:lpstr>Net Zero: Cost Saving Opportunities</vt:lpstr>
      <vt:lpstr> Transition Challenges in Hard-to-Abate Sectors  </vt:lpstr>
      <vt:lpstr>HANDLING HARD-TO-ABATE ASSETS </vt:lpstr>
      <vt:lpstr>Stranded Assets</vt:lpstr>
      <vt:lpstr>Mitigating Customer Challenges on Stranded Assets</vt:lpstr>
      <vt:lpstr> Be your own Messiah…</vt:lpstr>
      <vt:lpstr>JOURNEY OF INDIAN CORPORATE CLIENTS TOWARDS NET ZERO</vt:lpstr>
      <vt:lpstr> Key Steps in the Net-Zero Journey for Indian Corporates </vt:lpstr>
      <vt:lpstr>Challenges for BANKS  </vt:lpstr>
      <vt:lpstr> actualising net zero: The Role of Banks and Financial Institutions </vt:lpstr>
      <vt:lpstr>JOURNEY OF INDIAN MSME CLIENTS TOWARDS NET ZERO</vt:lpstr>
      <vt:lpstr>Msme: Need to spread net-zero awareness</vt:lpstr>
      <vt:lpstr> Fostering Green in retail clients </vt:lpstr>
      <vt:lpstr>HOW DO NET-ZERO POLICIES AFFECT THE ENERGY SECTOR </vt:lpstr>
      <vt:lpstr>HOW DO NET-ZERO POLICIES AFFECT THE MANUFACTURING SECTOR?</vt:lpstr>
      <vt:lpstr>HOW DO NET-ZERO POLICIES AFFECT THE TRANSPORT SECTOR?</vt:lpstr>
      <vt:lpstr>HOW DO NET-ZERO POLICIES AFFECT THE BANKING SECTOR?</vt:lpstr>
      <vt:lpstr>Challenges for Banks </vt:lpstr>
      <vt:lpstr>Net Zero journey: How to identify barriers and opportunities in client relationships</vt:lpstr>
      <vt:lpstr> Understanding Client Commitment for Effective Engagement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Hargovind Sachdev</dc:creator>
  <cp:lastModifiedBy>Hargovind Sachdev</cp:lastModifiedBy>
  <cp:revision>12</cp:revision>
  <dcterms:created xsi:type="dcterms:W3CDTF">2025-05-06T02:42:31Z</dcterms:created>
  <dcterms:modified xsi:type="dcterms:W3CDTF">2025-05-06T19:39:14Z</dcterms:modified>
</cp:coreProperties>
</file>